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3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2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6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0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7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7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2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5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7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4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5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2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wizer.me/preview/8AEAW1" TargetMode="External"/><Relationship Id="rId2" Type="http://schemas.openxmlformats.org/officeDocument/2006/relationships/hyperlink" Target="https://wordwall.net/hr/resource/637239/kameni-svatovi-karakterizacija-likov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wall.net/hr/resource/6687108/hrvatski-jezik/eti%c4%8dka-karakterizacija-likova" TargetMode="External"/><Relationship Id="rId5" Type="http://schemas.openxmlformats.org/officeDocument/2006/relationships/hyperlink" Target="https://wordwall.net/hr/resource/9886222/psiholo%C5%A1ka-karakterizacija-lika" TargetMode="External"/><Relationship Id="rId4" Type="http://schemas.openxmlformats.org/officeDocument/2006/relationships/hyperlink" Target="https://wordwall.net/hr/resource/2152299/karakterizacija-lik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FBAA32-A972-4299-98FA-631C80F4D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95715"/>
            <a:ext cx="6095999" cy="4562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0004F70-3520-4B84-9499-020E334BA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687996"/>
            <a:ext cx="6095998" cy="3662545"/>
          </a:xfrm>
        </p:spPr>
        <p:txBody>
          <a:bodyPr anchor="ctr">
            <a:normAutofit/>
          </a:bodyPr>
          <a:lstStyle/>
          <a:p>
            <a:r>
              <a:rPr lang="hr-HR" dirty="0"/>
              <a:t>KARAKERIZACIJA LIKA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3183808-E166-4968-814D-4D35BD259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182" y="331645"/>
            <a:ext cx="10677277" cy="1638260"/>
          </a:xfrm>
        </p:spPr>
        <p:txBody>
          <a:bodyPr anchor="ctr">
            <a:normAutofit/>
          </a:bodyPr>
          <a:lstStyle/>
          <a:p>
            <a:r>
              <a:rPr lang="hr-HR" dirty="0"/>
              <a:t>PORTRET KNJIŽEVNOG LIKA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450A42-AD97-4C55-88C8-B0BCCB2804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4"/>
          <a:stretch/>
        </p:blipFill>
        <p:spPr>
          <a:xfrm>
            <a:off x="6095999" y="2295715"/>
            <a:ext cx="6096001" cy="456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1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pis fotografije nije dostupan.">
            <a:extLst>
              <a:ext uri="{FF2B5EF4-FFF2-40B4-BE49-F238E27FC236}">
                <a16:creationId xmlns:a16="http://schemas.microsoft.com/office/drawing/2014/main" id="{09052D13-842A-42FF-947A-C4E535C86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0"/>
            <a:ext cx="9445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703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1291FE-DD50-4657-B89B-D4490286B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D40A72-6576-43DD-B940-BDA69FD32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https://wordwall.net/hr/resource/637239/kameni-svatovi-karakterizacija-likova</a:t>
            </a:r>
            <a:endParaRPr lang="hr-HR" dirty="0"/>
          </a:p>
          <a:p>
            <a:r>
              <a:rPr lang="hr-HR" dirty="0">
                <a:hlinkClick r:id="rId3"/>
              </a:rPr>
              <a:t>https://app.wizer.me/preview/8AEAW1</a:t>
            </a:r>
            <a:endParaRPr lang="hr-HR" dirty="0"/>
          </a:p>
          <a:p>
            <a:r>
              <a:rPr lang="hr-HR" dirty="0">
                <a:hlinkClick r:id="rId4"/>
              </a:rPr>
              <a:t>https://wordwall.net/hr/resource/2152299/karakterizacija-lika</a:t>
            </a:r>
            <a:endParaRPr lang="hr-HR" dirty="0"/>
          </a:p>
          <a:p>
            <a:r>
              <a:rPr lang="hr-HR" dirty="0">
                <a:hlinkClick r:id="rId5"/>
              </a:rPr>
              <a:t>https://wordwall.net/hr/resource/9886222/psiholo%C5%A1ka-karakterizacija-lika</a:t>
            </a:r>
            <a:endParaRPr lang="hr-HR" dirty="0"/>
          </a:p>
          <a:p>
            <a:r>
              <a:rPr lang="hr-HR" dirty="0">
                <a:hlinkClick r:id="rId6"/>
              </a:rPr>
              <a:t>https://wordwall.net/hr/resource/6687108/hrvatski-jezik/eti%c4%8dka-karakterizacija-likova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1373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8308DD-319D-4C14-BF43-40615FB8E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6"/>
            <a:ext cx="10869248" cy="1170712"/>
          </a:xfrm>
        </p:spPr>
        <p:txBody>
          <a:bodyPr/>
          <a:lstStyle/>
          <a:p>
            <a:pPr algn="ctr"/>
            <a:r>
              <a:rPr lang="hr-HR" dirty="0"/>
              <a:t>1</a:t>
            </a:r>
            <a:r>
              <a:rPr lang="hr-HR" sz="4400" dirty="0"/>
              <a:t>. Određivanje likova u djelu/tekstu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C13D8D-152F-4E0A-AEC1-35FBF9711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2800" b="0" i="0" dirty="0">
                <a:solidFill>
                  <a:srgbClr val="666666"/>
                </a:solidFill>
                <a:effectLst/>
                <a:latin typeface="roboto" panose="020B0604020202020204" pitchFamily="2" charset="0"/>
              </a:rPr>
              <a:t>Na početku valja ispisati sve likove te odrediti </a:t>
            </a:r>
            <a:r>
              <a:rPr lang="hr-HR" sz="2800" b="0" i="0" dirty="0">
                <a:solidFill>
                  <a:srgbClr val="FF0000"/>
                </a:solidFill>
                <a:effectLst/>
                <a:latin typeface="roboto" panose="020B0604020202020204" pitchFamily="2" charset="0"/>
              </a:rPr>
              <a:t>glavne i sporedne likove.</a:t>
            </a:r>
            <a:r>
              <a:rPr lang="hr-HR" sz="2800" b="0" i="0" dirty="0">
                <a:solidFill>
                  <a:srgbClr val="666666"/>
                </a:solidFill>
                <a:effectLst/>
                <a:latin typeface="roboto" panose="020B0604020202020204" pitchFamily="2" charset="0"/>
              </a:rPr>
              <a:t> Glavni lik onaj je oko kojeg se vrti cijela radnja dok su sporedni likovi oni koji su u nekom odnosu s glavnim likom.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6514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207662-A24E-421A-B77F-732D4C36A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Portret lika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D35DC8-DAF6-4516-AFE3-E8061CBE8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hr-HR" sz="2400" b="0" i="0" dirty="0">
                <a:solidFill>
                  <a:srgbClr val="464646"/>
                </a:solidFill>
                <a:effectLst/>
                <a:latin typeface="Barlow Condensed" panose="020B0604020202020204" pitchFamily="2" charset="-18"/>
              </a:rPr>
              <a:t>Što je portret u književnosti? </a:t>
            </a:r>
            <a:r>
              <a:rPr lang="hr-HR" sz="2400" b="0" i="0" u="sng" dirty="0">
                <a:solidFill>
                  <a:srgbClr val="464646"/>
                </a:solidFill>
                <a:effectLst/>
                <a:latin typeface="Barlow Condensed" panose="020B0604020202020204" pitchFamily="2" charset="-18"/>
              </a:rPr>
              <a:t>Portret lika znači sliku njegovog izgleda: </a:t>
            </a:r>
            <a:r>
              <a:rPr lang="hr-HR" sz="2400" b="0" i="0" dirty="0">
                <a:solidFill>
                  <a:srgbClr val="464646"/>
                </a:solidFill>
                <a:effectLst/>
                <a:latin typeface="Barlow Condensed" panose="020B0604020202020204" pitchFamily="2" charset="-18"/>
              </a:rPr>
              <a:t>figure, lica, odjeću. Dodaju se vidljiva svojstva ponašanja: geste, izrazi lica, hod, način držanja. Mnogo je primjera portreta u književnosti. Oni pomažu čitatelju da vizualizira misli, osjećaje, postupke, govor, izgled…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6090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7B441C-3DC9-4EE1-8C1F-F188877CD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534062"/>
          </a:xfrm>
        </p:spPr>
        <p:txBody>
          <a:bodyPr>
            <a:normAutofit/>
          </a:bodyPr>
          <a:lstStyle/>
          <a:p>
            <a:pPr algn="ctr"/>
            <a:r>
              <a:rPr lang="hr-HR" sz="4400" dirty="0"/>
              <a:t>KARAKTERIZACIJA LIKA (što znači portretirati književni lik)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F42EF99-1BF8-43E4-B99C-7A28A073E7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dirty="0"/>
              <a:t>VANJSKA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B54888F-A11B-45D1-AF69-F2F0751EC1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hr-HR" dirty="0"/>
              <a:t>FIZIČKA KARAKTERIZACIJA LIKA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4C297EB-A72C-4E5C-B832-C19A7DBBF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dirty="0"/>
              <a:t>UNUTARNJA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2E3F13C-95DF-41E3-BC84-305E292C57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3000627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hr-HR" dirty="0"/>
              <a:t>ETIČKA / MORALNA</a:t>
            </a:r>
          </a:p>
          <a:p>
            <a:pPr marL="457200" indent="-457200">
              <a:buAutoNum type="arabicPeriod"/>
            </a:pPr>
            <a:r>
              <a:rPr lang="hr-HR" dirty="0"/>
              <a:t>PSIHOLOŠKA</a:t>
            </a:r>
          </a:p>
          <a:p>
            <a:pPr marL="457200" indent="-457200">
              <a:buAutoNum type="arabicPeriod"/>
            </a:pPr>
            <a:r>
              <a:rPr lang="hr-HR" dirty="0"/>
              <a:t>SOCIJALNA / DRUŠTVENA</a:t>
            </a:r>
          </a:p>
          <a:p>
            <a:pPr marL="457200" indent="-457200">
              <a:buAutoNum type="arabicPeriod"/>
            </a:pPr>
            <a:r>
              <a:rPr lang="hr-HR" dirty="0"/>
              <a:t>GOVORNA </a:t>
            </a:r>
          </a:p>
        </p:txBody>
      </p:sp>
    </p:spTree>
    <p:extLst>
      <p:ext uri="{BB962C8B-B14F-4D97-AF65-F5344CB8AC3E}">
        <p14:creationId xmlns:p14="http://schemas.microsoft.com/office/powerpoint/2010/main" val="339548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34">
            <a:extLst>
              <a:ext uri="{FF2B5EF4-FFF2-40B4-BE49-F238E27FC236}">
                <a16:creationId xmlns:a16="http://schemas.microsoft.com/office/drawing/2014/main" id="{EA26A151-13BF-4305-A6DC-9DC7C9877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136">
            <a:extLst>
              <a:ext uri="{FF2B5EF4-FFF2-40B4-BE49-F238E27FC236}">
                <a16:creationId xmlns:a16="http://schemas.microsoft.com/office/drawing/2014/main" id="{6EFFDDA6-2CAE-438F-B0D6-FF4E710E2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29884" y="6324431"/>
            <a:ext cx="62116" cy="4289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4" name="Rectangle 138">
            <a:extLst>
              <a:ext uri="{FF2B5EF4-FFF2-40B4-BE49-F238E27FC236}">
                <a16:creationId xmlns:a16="http://schemas.microsoft.com/office/drawing/2014/main" id="{77D73E63-A884-4994-BA80-B7AC098B8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Rectangle 140">
            <a:extLst>
              <a:ext uri="{FF2B5EF4-FFF2-40B4-BE49-F238E27FC236}">
                <a16:creationId xmlns:a16="http://schemas.microsoft.com/office/drawing/2014/main" id="{FFC33220-06A6-4A1F-B678-AE0080B08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6082"/>
            <a:ext cx="6096000" cy="34319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DE0E2DA-7458-44EC-A12A-CF94BCE4B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3" y="3870614"/>
            <a:ext cx="5113608" cy="23063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Fizička karakterizacija</a:t>
            </a:r>
          </a:p>
        </p:txBody>
      </p:sp>
      <p:pic>
        <p:nvPicPr>
          <p:cNvPr id="2050" name="Picture 2" descr="Najpopularniji likovi britanske književnosti – Wish">
            <a:extLst>
              <a:ext uri="{FF2B5EF4-FFF2-40B4-BE49-F238E27FC236}">
                <a16:creationId xmlns:a16="http://schemas.microsoft.com/office/drawing/2014/main" id="{5F0643E1-F5E7-4FED-9E0F-6B966A73A7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51" b="2"/>
          <a:stretch/>
        </p:blipFill>
        <p:spPr bwMode="auto">
          <a:xfrm>
            <a:off x="-1" y="10"/>
            <a:ext cx="6095999" cy="342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E73B87-FF95-4C48-86C4-4CB66D646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6840" y="498764"/>
            <a:ext cx="5578939" cy="56781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b="0" i="0" u="sng" dirty="0" err="1">
                <a:solidFill>
                  <a:srgbClr val="FF0000"/>
                </a:solidFill>
                <a:effectLst/>
              </a:rPr>
              <a:t>Kod</a:t>
            </a:r>
            <a:r>
              <a:rPr lang="en-US" b="0" i="0" u="sng" dirty="0">
                <a:solidFill>
                  <a:srgbClr val="FF0000"/>
                </a:solidFill>
                <a:effectLst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</a:rPr>
              <a:t>fizičke</a:t>
            </a:r>
            <a:r>
              <a:rPr lang="en-US" b="0" i="0" u="sng" dirty="0">
                <a:solidFill>
                  <a:srgbClr val="FF0000"/>
                </a:solidFill>
                <a:effectLst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</a:rPr>
              <a:t>karakterizacije</a:t>
            </a:r>
            <a:r>
              <a:rPr lang="en-US" b="0" i="0" u="sng" dirty="0">
                <a:solidFill>
                  <a:srgbClr val="FF0000"/>
                </a:solidFill>
                <a:effectLst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</a:rPr>
              <a:t>opisujemo</a:t>
            </a:r>
            <a:r>
              <a:rPr lang="en-US" b="0" i="0" u="sng" dirty="0">
                <a:solidFill>
                  <a:srgbClr val="FF0000"/>
                </a:solidFill>
                <a:effectLst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</a:rPr>
              <a:t>vanjski</a:t>
            </a:r>
            <a:r>
              <a:rPr lang="en-US" b="0" i="0" u="sng" dirty="0">
                <a:solidFill>
                  <a:srgbClr val="FF0000"/>
                </a:solidFill>
                <a:effectLst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</a:rPr>
              <a:t>izgled</a:t>
            </a:r>
            <a:r>
              <a:rPr lang="en-US" b="0" i="0" u="sng" dirty="0">
                <a:solidFill>
                  <a:srgbClr val="FF0000"/>
                </a:solidFill>
                <a:effectLst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</a:rPr>
              <a:t>likova</a:t>
            </a:r>
            <a:r>
              <a:rPr lang="en-US" b="0" i="0" u="sng" dirty="0">
                <a:solidFill>
                  <a:srgbClr val="FF0000"/>
                </a:solidFill>
                <a:effectLst/>
              </a:rPr>
              <a:t>. </a:t>
            </a:r>
            <a:r>
              <a:rPr lang="en-US" b="0" i="0" u="sng" dirty="0" err="1">
                <a:solidFill>
                  <a:srgbClr val="FF0000"/>
                </a:solidFill>
                <a:effectLst/>
              </a:rPr>
              <a:t>Opisujemo</a:t>
            </a:r>
            <a:r>
              <a:rPr lang="en-US" b="0" i="0" u="sng" dirty="0">
                <a:solidFill>
                  <a:srgbClr val="FF0000"/>
                </a:solidFill>
                <a:effectLst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</a:rPr>
              <a:t>izgled</a:t>
            </a:r>
            <a:r>
              <a:rPr lang="en-US" b="0" i="0" u="sng" dirty="0">
                <a:solidFill>
                  <a:srgbClr val="FF0000"/>
                </a:solidFill>
                <a:effectLst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</a:rPr>
              <a:t>tijela</a:t>
            </a:r>
            <a:r>
              <a:rPr lang="en-US" b="0" i="0" u="sng" dirty="0">
                <a:solidFill>
                  <a:srgbClr val="FF0000"/>
                </a:solidFill>
                <a:effectLst/>
              </a:rPr>
              <a:t> (</a:t>
            </a:r>
            <a:r>
              <a:rPr lang="en-US" b="0" i="0" u="sng" dirty="0" err="1">
                <a:solidFill>
                  <a:srgbClr val="FF0000"/>
                </a:solidFill>
                <a:effectLst/>
              </a:rPr>
              <a:t>boja</a:t>
            </a:r>
            <a:r>
              <a:rPr lang="en-US" b="0" i="0" u="sng" dirty="0">
                <a:solidFill>
                  <a:srgbClr val="FF0000"/>
                </a:solidFill>
                <a:effectLst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</a:rPr>
              <a:t>kosa</a:t>
            </a:r>
            <a:r>
              <a:rPr lang="en-US" b="0" i="0" u="sng" dirty="0">
                <a:solidFill>
                  <a:srgbClr val="FF0000"/>
                </a:solidFill>
                <a:effectLst/>
              </a:rPr>
              <a:t>, </a:t>
            </a:r>
            <a:r>
              <a:rPr lang="en-US" b="0" i="0" u="sng" dirty="0" err="1">
                <a:solidFill>
                  <a:srgbClr val="FF0000"/>
                </a:solidFill>
                <a:effectLst/>
              </a:rPr>
              <a:t>očiju</a:t>
            </a:r>
            <a:r>
              <a:rPr lang="en-US" b="0" i="0" u="sng" dirty="0">
                <a:solidFill>
                  <a:srgbClr val="FF0000"/>
                </a:solidFill>
                <a:effectLst/>
              </a:rPr>
              <a:t>, </a:t>
            </a:r>
            <a:r>
              <a:rPr lang="en-US" b="0" i="0" u="sng" dirty="0" err="1">
                <a:solidFill>
                  <a:srgbClr val="FF0000"/>
                </a:solidFill>
                <a:effectLst/>
              </a:rPr>
              <a:t>građa</a:t>
            </a:r>
            <a:r>
              <a:rPr lang="en-US" b="0" i="0" u="sng" dirty="0">
                <a:solidFill>
                  <a:srgbClr val="FF0000"/>
                </a:solidFill>
                <a:effectLst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</a:rPr>
              <a:t>tijela</a:t>
            </a:r>
            <a:r>
              <a:rPr lang="en-US" b="0" i="0" u="sng" dirty="0">
                <a:solidFill>
                  <a:srgbClr val="FF0000"/>
                </a:solidFill>
                <a:effectLst/>
              </a:rPr>
              <a:t>), </a:t>
            </a:r>
            <a:r>
              <a:rPr lang="en-US" b="0" i="0" u="sng" dirty="0" err="1">
                <a:solidFill>
                  <a:srgbClr val="FF0000"/>
                </a:solidFill>
                <a:effectLst/>
              </a:rPr>
              <a:t>stas</a:t>
            </a:r>
            <a:r>
              <a:rPr lang="en-US" b="0" i="0" u="sng" dirty="0">
                <a:solidFill>
                  <a:srgbClr val="FF0000"/>
                </a:solidFill>
                <a:effectLst/>
              </a:rPr>
              <a:t>, dob </a:t>
            </a:r>
            <a:r>
              <a:rPr lang="en-US" b="0" i="0" u="sng" dirty="0" err="1">
                <a:solidFill>
                  <a:srgbClr val="FF0000"/>
                </a:solidFill>
                <a:effectLst/>
              </a:rPr>
              <a:t>te</a:t>
            </a:r>
            <a:r>
              <a:rPr lang="en-US" b="0" i="0" u="sng" dirty="0">
                <a:solidFill>
                  <a:srgbClr val="FF0000"/>
                </a:solidFill>
                <a:effectLst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</a:rPr>
              <a:t>eventualno</a:t>
            </a:r>
            <a:r>
              <a:rPr lang="en-US" b="0" i="0" u="sng" dirty="0">
                <a:solidFill>
                  <a:srgbClr val="FF0000"/>
                </a:solidFill>
                <a:effectLst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</a:rPr>
              <a:t>stil</a:t>
            </a:r>
            <a:r>
              <a:rPr lang="en-US" b="0" i="0" u="sng" dirty="0">
                <a:solidFill>
                  <a:srgbClr val="FF0000"/>
                </a:solidFill>
                <a:effectLst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</a:rPr>
              <a:t>odijevanja</a:t>
            </a:r>
            <a:r>
              <a:rPr lang="en-US" b="0" i="0" u="sng" dirty="0">
                <a:solidFill>
                  <a:srgbClr val="FF0000"/>
                </a:solidFill>
                <a:effectLst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</a:rPr>
              <a:t>ako</a:t>
            </a:r>
            <a:r>
              <a:rPr lang="en-US" b="0" i="0" u="sng" dirty="0">
                <a:solidFill>
                  <a:srgbClr val="FF0000"/>
                </a:solidFill>
                <a:effectLst/>
              </a:rPr>
              <a:t> ga je </a:t>
            </a:r>
            <a:r>
              <a:rPr lang="en-US" b="0" i="0" u="sng" dirty="0" err="1">
                <a:solidFill>
                  <a:srgbClr val="FF0000"/>
                </a:solidFill>
                <a:effectLst/>
              </a:rPr>
              <a:t>autor</a:t>
            </a:r>
            <a:r>
              <a:rPr lang="en-US" b="0" i="0" u="sng" dirty="0">
                <a:solidFill>
                  <a:srgbClr val="FF0000"/>
                </a:solidFill>
                <a:effectLst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</a:rPr>
              <a:t>spomenuo</a:t>
            </a:r>
            <a:r>
              <a:rPr lang="en-US" b="0" i="0" u="sng" dirty="0">
                <a:solidFill>
                  <a:srgbClr val="FF0000"/>
                </a:solidFill>
                <a:effectLst/>
              </a:rPr>
              <a:t>. </a:t>
            </a:r>
            <a:r>
              <a:rPr lang="en-US" b="0" i="0" dirty="0" err="1">
                <a:effectLst/>
              </a:rPr>
              <a:t>Zavisno</a:t>
            </a:r>
            <a:r>
              <a:rPr lang="en-US" b="0" i="0" dirty="0">
                <a:effectLst/>
              </a:rPr>
              <a:t> od </a:t>
            </a:r>
            <a:r>
              <a:rPr lang="en-US" b="0" i="0" dirty="0" err="1">
                <a:effectLst/>
              </a:rPr>
              <a:t>književnog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djela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autor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neće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uvijek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spomenuti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vanjski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opis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ili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fizičke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karakteristike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lika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ali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ako</a:t>
            </a:r>
            <a:r>
              <a:rPr lang="en-US" b="0" i="0" dirty="0">
                <a:effectLst/>
              </a:rPr>
              <a:t> je u </a:t>
            </a:r>
            <a:r>
              <a:rPr lang="en-US" b="0" i="0" dirty="0" err="1">
                <a:effectLst/>
              </a:rPr>
              <a:t>knjizi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spomenuto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valja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napisati</a:t>
            </a:r>
            <a:r>
              <a:rPr lang="en-US" b="0" i="0" dirty="0">
                <a:effectLst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19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6414A4-6650-4445-8910-163D5DD5E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1"/>
            <a:ext cx="11264536" cy="1347630"/>
          </a:xfrm>
        </p:spPr>
        <p:txBody>
          <a:bodyPr/>
          <a:lstStyle/>
          <a:p>
            <a:r>
              <a:rPr lang="hr-HR" dirty="0"/>
              <a:t>Psihološka karakterizacija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BD336F2-BDD8-46E0-813E-D42D9F7BF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18" y="2484266"/>
            <a:ext cx="5639579" cy="420228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hr-HR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Opisujemo unutarnji život osobe, njegove misli, osjećaje, svijest i podsvijest. Također usredotočimo se na ponašanje lika, na njegov odnos prema životu i prema drugim likovima iz knjige te općenito na njegovo raspoloženje. </a:t>
            </a:r>
            <a:r>
              <a:rPr lang="hr-HR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Kod psihološke karakterizacije odgovorite na pitanja i kakav je životni stav lika, njegov svjetonazor te koji su njegovi sukobi i unutarnji problemi s kojima se bori.</a:t>
            </a: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F3323F1-AFF2-4285-ADB5-E1A2860247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1026" name="Picture 2" descr="Što je Neizravna Karakterizacija | Vodič za Književne Elemente">
            <a:extLst>
              <a:ext uri="{FF2B5EF4-FFF2-40B4-BE49-F238E27FC236}">
                <a16:creationId xmlns:a16="http://schemas.microsoft.com/office/drawing/2014/main" id="{63C51A38-244B-4282-9C6B-45C698376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5" b="28171"/>
          <a:stretch/>
        </p:blipFill>
        <p:spPr bwMode="auto">
          <a:xfrm>
            <a:off x="5808256" y="2343150"/>
            <a:ext cx="6367574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599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57319E-6AD2-41B6-A1CD-87DC10BFC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205587"/>
          </a:xfrm>
        </p:spPr>
        <p:txBody>
          <a:bodyPr/>
          <a:lstStyle/>
          <a:p>
            <a:r>
              <a:rPr lang="hr-HR" dirty="0"/>
              <a:t>Etička karakterizacija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33D679-1668-441B-BDF4-B5EA284C3F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hr-HR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Ova karakterizacija lika govori nam o etičkim ili moralnim osobinama lika, kako se lik ponaša i odnosi prema drugima, prema životinjama, što nam govori njegova savjest i kako se odnosi prema izvršavanju zadataka, prema radu, narodu, domovini… </a:t>
            </a:r>
            <a:r>
              <a:rPr lang="hr-HR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Ovdje valja odgovoriti i je li lik pošten ili nepošten, laže li, je li čovječan, odgovoran, pravedan i hrabar.</a:t>
            </a:r>
            <a:endParaRPr lang="hr-HR" dirty="0"/>
          </a:p>
        </p:txBody>
      </p:sp>
      <p:pic>
        <p:nvPicPr>
          <p:cNvPr id="3074" name="Picture 2" descr="10 najboljih likova ruske književnosti - od Jevgenija Bazarova do Ane  Karenjine - Russia Beyond Croatia">
            <a:extLst>
              <a:ext uri="{FF2B5EF4-FFF2-40B4-BE49-F238E27FC236}">
                <a16:creationId xmlns:a16="http://schemas.microsoft.com/office/drawing/2014/main" id="{A888A115-AF44-41E2-9364-D768F80B918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2590535"/>
            <a:ext cx="5322888" cy="354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768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15F424-3766-41CE-84BC-CB99327C1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116811"/>
          </a:xfrm>
        </p:spPr>
        <p:txBody>
          <a:bodyPr/>
          <a:lstStyle/>
          <a:p>
            <a:r>
              <a:rPr lang="hr-HR" dirty="0"/>
              <a:t>Govorna karakterizacija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6346050-C547-44D7-8389-AF202D0180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hr-HR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Iz govora lika saznajemo u kojem području lik živi, govori li lik zavičajnim dijalektom, koristi li žargone, vulgarizme te ima li neki poseban stil kojim se izražava. </a:t>
            </a:r>
            <a:r>
              <a:rPr lang="hr-HR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Upoznajemo lik s obzirom na njegovo govorno podrijetlo.</a:t>
            </a:r>
            <a:endParaRPr lang="hr-HR" dirty="0"/>
          </a:p>
        </p:txBody>
      </p:sp>
      <p:pic>
        <p:nvPicPr>
          <p:cNvPr id="4098" name="Picture 2" descr="Private 3 hour Poirot Tour of London by Black Taxi 2022">
            <a:extLst>
              <a:ext uri="{FF2B5EF4-FFF2-40B4-BE49-F238E27FC236}">
                <a16:creationId xmlns:a16="http://schemas.microsoft.com/office/drawing/2014/main" id="{83E8C704-40BE-461F-B135-2B3635AD9BB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2590535"/>
            <a:ext cx="5322888" cy="354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233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A26A151-13BF-4305-A6DC-9DC7C9877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EFFDDA6-2CAE-438F-B0D6-FF4E710E2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29884" y="6324431"/>
            <a:ext cx="62116" cy="4289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F06B261F-632C-43DC-8DC7-7723B3682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E524C7F-EE50-42C5-9434-7C78CE044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3644" cy="6861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E03BC03-1450-4EA1-8D48-921FA5979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022630" cy="243003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Društvena</a:t>
            </a:r>
            <a:r>
              <a:rPr lang="en-US" dirty="0"/>
              <a:t> /</a:t>
            </a:r>
            <a:r>
              <a:rPr lang="en-US" dirty="0" err="1"/>
              <a:t>socijalna</a:t>
            </a:r>
            <a:r>
              <a:rPr lang="en-US" dirty="0"/>
              <a:t> </a:t>
            </a:r>
            <a:r>
              <a:rPr lang="en-US" dirty="0" err="1"/>
              <a:t>karakterizacija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18081-1B37-4C52-BFB5-DB05A954B2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799" y="3054926"/>
            <a:ext cx="5770484" cy="3698465"/>
          </a:xfr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Kod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društvene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karakterizacije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lika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analiziramo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 ga s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obzirom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na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društvo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u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kojem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živi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hr-HR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promatramo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jesu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li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njegove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osobine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uvjetovane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s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obzirom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na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njegovo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mjesto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u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društvu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.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Socijalne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osobine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na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koje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valja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obratiti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pažnju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su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njegov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društveni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status,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imovinsko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stanje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,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porijeklo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, status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obrazovanja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,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međusobni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odnos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lika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zajednice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kako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sredina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u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kojoj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živi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utječe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na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njega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njegovo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ponašanje</a:t>
            </a:r>
            <a:r>
              <a:rPr lang="en-US" sz="17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. </a:t>
            </a:r>
            <a:r>
              <a:rPr lang="en-US" sz="1700" b="0" i="0" dirty="0" err="1">
                <a:solidFill>
                  <a:schemeClr val="bg1"/>
                </a:solidFill>
                <a:effectLst/>
              </a:rPr>
              <a:t>Pokušajte</a:t>
            </a:r>
            <a:r>
              <a:rPr lang="en-US" sz="17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bg1"/>
                </a:solidFill>
                <a:effectLst/>
              </a:rPr>
              <a:t>saznati</a:t>
            </a:r>
            <a:r>
              <a:rPr lang="en-US" sz="17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bg1"/>
                </a:solidFill>
                <a:effectLst/>
              </a:rPr>
              <a:t>i</a:t>
            </a:r>
            <a:r>
              <a:rPr lang="en-US" sz="17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bg1"/>
                </a:solidFill>
                <a:effectLst/>
              </a:rPr>
              <a:t>njegove</a:t>
            </a:r>
            <a:r>
              <a:rPr lang="en-US" sz="17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bg1"/>
                </a:solidFill>
                <a:effectLst/>
              </a:rPr>
              <a:t>stavove</a:t>
            </a:r>
            <a:r>
              <a:rPr lang="en-US" sz="1700" b="0" i="0" dirty="0">
                <a:solidFill>
                  <a:schemeClr val="bg1"/>
                </a:solidFill>
                <a:effectLst/>
              </a:rPr>
              <a:t> o </a:t>
            </a:r>
            <a:r>
              <a:rPr lang="en-US" sz="1700" b="0" i="0" dirty="0" err="1">
                <a:solidFill>
                  <a:schemeClr val="bg1"/>
                </a:solidFill>
                <a:effectLst/>
              </a:rPr>
              <a:t>životu</a:t>
            </a:r>
            <a:r>
              <a:rPr lang="en-US" sz="17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bg1"/>
                </a:solidFill>
                <a:effectLst/>
              </a:rPr>
              <a:t>i</a:t>
            </a:r>
            <a:r>
              <a:rPr lang="en-US" sz="17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bg1"/>
                </a:solidFill>
                <a:effectLst/>
              </a:rPr>
              <a:t>svijetu</a:t>
            </a:r>
            <a:r>
              <a:rPr lang="en-US" sz="1700" b="0" i="0" dirty="0">
                <a:solidFill>
                  <a:schemeClr val="bg1"/>
                </a:solidFill>
                <a:effectLst/>
              </a:rPr>
              <a:t> koji ga </a:t>
            </a:r>
            <a:r>
              <a:rPr lang="en-US" sz="1700" b="0" i="0" dirty="0" err="1">
                <a:solidFill>
                  <a:schemeClr val="bg1"/>
                </a:solidFill>
                <a:effectLst/>
              </a:rPr>
              <a:t>okružuje</a:t>
            </a:r>
            <a:r>
              <a:rPr lang="en-US" sz="1700" b="0" i="0" dirty="0">
                <a:solidFill>
                  <a:schemeClr val="bg1"/>
                </a:solidFill>
                <a:effectLst/>
              </a:rPr>
              <a:t>.</a:t>
            </a:r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5122" name="Picture 2" descr="The Adventures of Tom Sawyer ( Annotated ): most useful edition for  competitive exams (English Edition) eBook : Twain, Mark: Amazon.fr:  Boutique Kindle">
            <a:extLst>
              <a:ext uri="{FF2B5EF4-FFF2-40B4-BE49-F238E27FC236}">
                <a16:creationId xmlns:a16="http://schemas.microsoft.com/office/drawing/2014/main" id="{140E6FB9-A5F0-4E47-900B-287E92DCDBD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0953"/>
          <a:stretch/>
        </p:blipFill>
        <p:spPr bwMode="auto">
          <a:xfrm>
            <a:off x="6083644" y="10"/>
            <a:ext cx="610835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565920"/>
      </p:ext>
    </p:extLst>
  </p:cSld>
  <p:clrMapOvr>
    <a:masterClrMapping/>
  </p:clrMapOvr>
</p:sld>
</file>

<file path=ppt/theme/theme1.xml><?xml version="1.0" encoding="utf-8"?>
<a:theme xmlns:a="http://schemas.openxmlformats.org/drawingml/2006/main" name="MatrixVTI">
  <a:themeElements>
    <a:clrScheme name="AnalogousFromRegularSeedLeftStep">
      <a:dk1>
        <a:srgbClr val="000000"/>
      </a:dk1>
      <a:lt1>
        <a:srgbClr val="FFFFFF"/>
      </a:lt1>
      <a:dk2>
        <a:srgbClr val="1A1633"/>
      </a:dk2>
      <a:lt2>
        <a:srgbClr val="F1F0F3"/>
      </a:lt2>
      <a:accent1>
        <a:srgbClr val="7CB11F"/>
      </a:accent1>
      <a:accent2>
        <a:srgbClr val="ACA413"/>
      </a:accent2>
      <a:accent3>
        <a:srgbClr val="E68A23"/>
      </a:accent3>
      <a:accent4>
        <a:srgbClr val="D52D17"/>
      </a:accent4>
      <a:accent5>
        <a:srgbClr val="E72963"/>
      </a:accent5>
      <a:accent6>
        <a:srgbClr val="D517A0"/>
      </a:accent6>
      <a:hlink>
        <a:srgbClr val="794FC4"/>
      </a:hlink>
      <a:folHlink>
        <a:srgbClr val="7F7F7F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527</Words>
  <Application>Microsoft Office PowerPoint</Application>
  <PresentationFormat>Široki zaslon</PresentationFormat>
  <Paragraphs>29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7" baseType="lpstr">
      <vt:lpstr>Arial</vt:lpstr>
      <vt:lpstr>Avenir Next LT Pro</vt:lpstr>
      <vt:lpstr>Bahnschrift</vt:lpstr>
      <vt:lpstr>Barlow Condensed</vt:lpstr>
      <vt:lpstr>roboto</vt:lpstr>
      <vt:lpstr>MatrixVTI</vt:lpstr>
      <vt:lpstr>KARAKERIZACIJA LIKA</vt:lpstr>
      <vt:lpstr>1. Određivanje likova u djelu/tekstu</vt:lpstr>
      <vt:lpstr>Portret lika</vt:lpstr>
      <vt:lpstr>KARAKTERIZACIJA LIKA (što znači portretirati književni lik)</vt:lpstr>
      <vt:lpstr>Fizička karakterizacija</vt:lpstr>
      <vt:lpstr>Psihološka karakterizacija</vt:lpstr>
      <vt:lpstr>Etička karakterizacija</vt:lpstr>
      <vt:lpstr>Govorna karakterizacija</vt:lpstr>
      <vt:lpstr>Društvena /socijalna karakterizacija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KARAKERIZACIJA LIKA</dc:title>
  <dc:creator>Gosti</dc:creator>
  <cp:lastModifiedBy>Gosti</cp:lastModifiedBy>
  <cp:revision>2</cp:revision>
  <dcterms:created xsi:type="dcterms:W3CDTF">2022-02-08T10:22:41Z</dcterms:created>
  <dcterms:modified xsi:type="dcterms:W3CDTF">2022-02-09T06:39:04Z</dcterms:modified>
</cp:coreProperties>
</file>