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63B30-D0E4-481B-825E-A9886576017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953645-CE52-42A3-AA6A-3F344B1AE9F2}">
      <dgm:prSet/>
      <dgm:spPr/>
      <dgm:t>
        <a:bodyPr/>
        <a:lstStyle/>
        <a:p>
          <a:r>
            <a:rPr lang="hr-HR" dirty="0"/>
            <a:t>Podijelite učenike u parove ili skupine od troje. Svaki par ili skupina dobije karticu s jednim od ponuđenih frazema i mora ga odglumiti / improvizirati u doslovnom značenju riječi. </a:t>
          </a:r>
          <a:endParaRPr lang="en-US" dirty="0"/>
        </a:p>
      </dgm:t>
    </dgm:pt>
    <dgm:pt modelId="{AADC45C0-5EE8-494E-B9E3-39BC8D1A8F78}" type="parTrans" cxnId="{B8CEB428-A29E-452B-88C4-A0033DA9E635}">
      <dgm:prSet/>
      <dgm:spPr/>
      <dgm:t>
        <a:bodyPr/>
        <a:lstStyle/>
        <a:p>
          <a:endParaRPr lang="en-US"/>
        </a:p>
      </dgm:t>
    </dgm:pt>
    <dgm:pt modelId="{1C2B04CF-4D3A-4DEE-83F0-C3C5D4DC9B67}" type="sibTrans" cxnId="{B8CEB428-A29E-452B-88C4-A0033DA9E635}">
      <dgm:prSet/>
      <dgm:spPr/>
      <dgm:t>
        <a:bodyPr/>
        <a:lstStyle/>
        <a:p>
          <a:endParaRPr lang="en-US"/>
        </a:p>
      </dgm:t>
    </dgm:pt>
    <dgm:pt modelId="{70A15228-B05C-4DE9-A69E-3A0E9E78BD9C}">
      <dgm:prSet/>
      <dgm:spPr/>
      <dgm:t>
        <a:bodyPr/>
        <a:lstStyle/>
        <a:p>
          <a:r>
            <a:rPr lang="hr-HR"/>
            <a:t>Dok parovi glume, ostali pogađaju naslove. </a:t>
          </a:r>
          <a:endParaRPr lang="en-US"/>
        </a:p>
      </dgm:t>
    </dgm:pt>
    <dgm:pt modelId="{91368523-9841-4F3B-BEA4-91473B1D89E8}" type="parTrans" cxnId="{7DE0FEEE-FF4A-4B8B-ABC0-5A805A7CDFC8}">
      <dgm:prSet/>
      <dgm:spPr/>
      <dgm:t>
        <a:bodyPr/>
        <a:lstStyle/>
        <a:p>
          <a:endParaRPr lang="en-US"/>
        </a:p>
      </dgm:t>
    </dgm:pt>
    <dgm:pt modelId="{A38AD4E6-21CA-4A43-B41B-2AAFFC491F52}" type="sibTrans" cxnId="{7DE0FEEE-FF4A-4B8B-ABC0-5A805A7CDFC8}">
      <dgm:prSet/>
      <dgm:spPr/>
      <dgm:t>
        <a:bodyPr/>
        <a:lstStyle/>
        <a:p>
          <a:endParaRPr lang="en-US"/>
        </a:p>
      </dgm:t>
    </dgm:pt>
    <dgm:pt modelId="{535B5DE7-7355-4FD5-A566-06E39ECC2E9D}" type="pres">
      <dgm:prSet presAssocID="{22463B30-D0E4-481B-825E-A988657601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93BE79-7743-439C-97C4-DD6CA4B62A81}" type="pres">
      <dgm:prSet presAssocID="{F8953645-CE52-42A3-AA6A-3F344B1AE9F2}" presName="hierRoot1" presStyleCnt="0"/>
      <dgm:spPr/>
    </dgm:pt>
    <dgm:pt modelId="{A93369CE-3801-46EE-9A8C-D7D7B3D21C18}" type="pres">
      <dgm:prSet presAssocID="{F8953645-CE52-42A3-AA6A-3F344B1AE9F2}" presName="composite" presStyleCnt="0"/>
      <dgm:spPr/>
    </dgm:pt>
    <dgm:pt modelId="{436888AB-453F-44B4-A6E0-996AF1401268}" type="pres">
      <dgm:prSet presAssocID="{F8953645-CE52-42A3-AA6A-3F344B1AE9F2}" presName="background" presStyleLbl="node0" presStyleIdx="0" presStyleCnt="2"/>
      <dgm:spPr/>
    </dgm:pt>
    <dgm:pt modelId="{55B18D66-1558-4B09-A4DE-840FE4DBC467}" type="pres">
      <dgm:prSet presAssocID="{F8953645-CE52-42A3-AA6A-3F344B1AE9F2}" presName="text" presStyleLbl="fgAcc0" presStyleIdx="0" presStyleCnt="2">
        <dgm:presLayoutVars>
          <dgm:chPref val="3"/>
        </dgm:presLayoutVars>
      </dgm:prSet>
      <dgm:spPr/>
    </dgm:pt>
    <dgm:pt modelId="{5B939090-F99D-474E-8FA9-31B3BD70BA87}" type="pres">
      <dgm:prSet presAssocID="{F8953645-CE52-42A3-AA6A-3F344B1AE9F2}" presName="hierChild2" presStyleCnt="0"/>
      <dgm:spPr/>
    </dgm:pt>
    <dgm:pt modelId="{C328F2EA-3CB7-4CC5-8160-237A58C310FF}" type="pres">
      <dgm:prSet presAssocID="{70A15228-B05C-4DE9-A69E-3A0E9E78BD9C}" presName="hierRoot1" presStyleCnt="0"/>
      <dgm:spPr/>
    </dgm:pt>
    <dgm:pt modelId="{61CA888D-64EC-4412-A5BE-947B109AF663}" type="pres">
      <dgm:prSet presAssocID="{70A15228-B05C-4DE9-A69E-3A0E9E78BD9C}" presName="composite" presStyleCnt="0"/>
      <dgm:spPr/>
    </dgm:pt>
    <dgm:pt modelId="{B6DEAB88-B7B6-40CC-932F-7F80E031CFF6}" type="pres">
      <dgm:prSet presAssocID="{70A15228-B05C-4DE9-A69E-3A0E9E78BD9C}" presName="background" presStyleLbl="node0" presStyleIdx="1" presStyleCnt="2"/>
      <dgm:spPr/>
    </dgm:pt>
    <dgm:pt modelId="{46810BB8-0935-4ED3-8C32-E08CAFFF32C5}" type="pres">
      <dgm:prSet presAssocID="{70A15228-B05C-4DE9-A69E-3A0E9E78BD9C}" presName="text" presStyleLbl="fgAcc0" presStyleIdx="1" presStyleCnt="2">
        <dgm:presLayoutVars>
          <dgm:chPref val="3"/>
        </dgm:presLayoutVars>
      </dgm:prSet>
      <dgm:spPr/>
    </dgm:pt>
    <dgm:pt modelId="{0605C9E4-9432-4B4B-833B-AB6145C6A63E}" type="pres">
      <dgm:prSet presAssocID="{70A15228-B05C-4DE9-A69E-3A0E9E78BD9C}" presName="hierChild2" presStyleCnt="0"/>
      <dgm:spPr/>
    </dgm:pt>
  </dgm:ptLst>
  <dgm:cxnLst>
    <dgm:cxn modelId="{8A7FC206-0093-4E88-95F9-4295AFABAD98}" type="presOf" srcId="{22463B30-D0E4-481B-825E-A98865760174}" destId="{535B5DE7-7355-4FD5-A566-06E39ECC2E9D}" srcOrd="0" destOrd="0" presId="urn:microsoft.com/office/officeart/2005/8/layout/hierarchy1"/>
    <dgm:cxn modelId="{B8CEB428-A29E-452B-88C4-A0033DA9E635}" srcId="{22463B30-D0E4-481B-825E-A98865760174}" destId="{F8953645-CE52-42A3-AA6A-3F344B1AE9F2}" srcOrd="0" destOrd="0" parTransId="{AADC45C0-5EE8-494E-B9E3-39BC8D1A8F78}" sibTransId="{1C2B04CF-4D3A-4DEE-83F0-C3C5D4DC9B67}"/>
    <dgm:cxn modelId="{8CDA4D8E-B34F-49A7-9029-2CBA028A2F52}" type="presOf" srcId="{70A15228-B05C-4DE9-A69E-3A0E9E78BD9C}" destId="{46810BB8-0935-4ED3-8C32-E08CAFFF32C5}" srcOrd="0" destOrd="0" presId="urn:microsoft.com/office/officeart/2005/8/layout/hierarchy1"/>
    <dgm:cxn modelId="{8DC10299-23F6-4C51-A6FD-242FE2B1B3DD}" type="presOf" srcId="{F8953645-CE52-42A3-AA6A-3F344B1AE9F2}" destId="{55B18D66-1558-4B09-A4DE-840FE4DBC467}" srcOrd="0" destOrd="0" presId="urn:microsoft.com/office/officeart/2005/8/layout/hierarchy1"/>
    <dgm:cxn modelId="{7DE0FEEE-FF4A-4B8B-ABC0-5A805A7CDFC8}" srcId="{22463B30-D0E4-481B-825E-A98865760174}" destId="{70A15228-B05C-4DE9-A69E-3A0E9E78BD9C}" srcOrd="1" destOrd="0" parTransId="{91368523-9841-4F3B-BEA4-91473B1D89E8}" sibTransId="{A38AD4E6-21CA-4A43-B41B-2AAFFC491F52}"/>
    <dgm:cxn modelId="{F63582FB-AF1A-4AD5-AD09-1F9DE19AABF1}" type="presParOf" srcId="{535B5DE7-7355-4FD5-A566-06E39ECC2E9D}" destId="{2493BE79-7743-439C-97C4-DD6CA4B62A81}" srcOrd="0" destOrd="0" presId="urn:microsoft.com/office/officeart/2005/8/layout/hierarchy1"/>
    <dgm:cxn modelId="{51DE0771-F676-44C4-AE3C-A1C61FFE58F5}" type="presParOf" srcId="{2493BE79-7743-439C-97C4-DD6CA4B62A81}" destId="{A93369CE-3801-46EE-9A8C-D7D7B3D21C18}" srcOrd="0" destOrd="0" presId="urn:microsoft.com/office/officeart/2005/8/layout/hierarchy1"/>
    <dgm:cxn modelId="{5236897C-31F7-4309-98AA-6D9E86D068BB}" type="presParOf" srcId="{A93369CE-3801-46EE-9A8C-D7D7B3D21C18}" destId="{436888AB-453F-44B4-A6E0-996AF1401268}" srcOrd="0" destOrd="0" presId="urn:microsoft.com/office/officeart/2005/8/layout/hierarchy1"/>
    <dgm:cxn modelId="{0885BB3C-2DC9-41D3-8CFA-114DB1879EA7}" type="presParOf" srcId="{A93369CE-3801-46EE-9A8C-D7D7B3D21C18}" destId="{55B18D66-1558-4B09-A4DE-840FE4DBC467}" srcOrd="1" destOrd="0" presId="urn:microsoft.com/office/officeart/2005/8/layout/hierarchy1"/>
    <dgm:cxn modelId="{A9DE5C04-ACC8-4655-B36B-C5C4ACF9894B}" type="presParOf" srcId="{2493BE79-7743-439C-97C4-DD6CA4B62A81}" destId="{5B939090-F99D-474E-8FA9-31B3BD70BA87}" srcOrd="1" destOrd="0" presId="urn:microsoft.com/office/officeart/2005/8/layout/hierarchy1"/>
    <dgm:cxn modelId="{A655653A-6331-446D-94F0-D57217652005}" type="presParOf" srcId="{535B5DE7-7355-4FD5-A566-06E39ECC2E9D}" destId="{C328F2EA-3CB7-4CC5-8160-237A58C310FF}" srcOrd="1" destOrd="0" presId="urn:microsoft.com/office/officeart/2005/8/layout/hierarchy1"/>
    <dgm:cxn modelId="{CA2865B7-F90A-4F1A-B4F9-E6E133652DF2}" type="presParOf" srcId="{C328F2EA-3CB7-4CC5-8160-237A58C310FF}" destId="{61CA888D-64EC-4412-A5BE-947B109AF663}" srcOrd="0" destOrd="0" presId="urn:microsoft.com/office/officeart/2005/8/layout/hierarchy1"/>
    <dgm:cxn modelId="{CF0A61A7-49DA-48C0-BE6F-B109D124D25A}" type="presParOf" srcId="{61CA888D-64EC-4412-A5BE-947B109AF663}" destId="{B6DEAB88-B7B6-40CC-932F-7F80E031CFF6}" srcOrd="0" destOrd="0" presId="urn:microsoft.com/office/officeart/2005/8/layout/hierarchy1"/>
    <dgm:cxn modelId="{475EEA13-D4D4-499E-A310-75F9EDC7642C}" type="presParOf" srcId="{61CA888D-64EC-4412-A5BE-947B109AF663}" destId="{46810BB8-0935-4ED3-8C32-E08CAFFF32C5}" srcOrd="1" destOrd="0" presId="urn:microsoft.com/office/officeart/2005/8/layout/hierarchy1"/>
    <dgm:cxn modelId="{31FCF5B1-13E5-48B3-B8F3-B3D81E0BCEDE}" type="presParOf" srcId="{C328F2EA-3CB7-4CC5-8160-237A58C310FF}" destId="{0605C9E4-9432-4B4B-833B-AB6145C6A6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69F33-4541-4E15-A152-3537B2C5B3D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DB5E62-CD67-43CB-BBDA-C2B2C1D4793A}">
      <dgm:prSet/>
      <dgm:spPr/>
      <dgm:t>
        <a:bodyPr/>
        <a:lstStyle/>
        <a:p>
          <a:r>
            <a:rPr lang="hr-HR" dirty="0"/>
            <a:t>1. povući mačka za rep – izazvati neprilike</a:t>
          </a:r>
          <a:endParaRPr lang="en-US" dirty="0"/>
        </a:p>
      </dgm:t>
    </dgm:pt>
    <dgm:pt modelId="{4D452755-0004-4AF5-9EE6-7B61268A27A5}" type="parTrans" cxnId="{CD5B4F18-C233-4933-B58E-34D309FCC8B2}">
      <dgm:prSet/>
      <dgm:spPr/>
      <dgm:t>
        <a:bodyPr/>
        <a:lstStyle/>
        <a:p>
          <a:endParaRPr lang="en-US"/>
        </a:p>
      </dgm:t>
    </dgm:pt>
    <dgm:pt modelId="{52F01AEF-0BB9-43FB-AC0C-D7FD801B72E1}" type="sibTrans" cxnId="{CD5B4F18-C233-4933-B58E-34D309FCC8B2}">
      <dgm:prSet/>
      <dgm:spPr/>
      <dgm:t>
        <a:bodyPr/>
        <a:lstStyle/>
        <a:p>
          <a:endParaRPr lang="en-US"/>
        </a:p>
      </dgm:t>
    </dgm:pt>
    <dgm:pt modelId="{DB04A059-D69D-40B3-B129-20C9DA512793}">
      <dgm:prSet/>
      <dgm:spPr/>
      <dgm:t>
        <a:bodyPr/>
        <a:lstStyle/>
        <a:p>
          <a:r>
            <a:rPr lang="hr-HR"/>
            <a:t>2. imati dug jezik – </a:t>
          </a:r>
          <a:r>
            <a:rPr lang="en-US"/>
            <a:t>previ</a:t>
          </a:r>
          <a:r>
            <a:rPr lang="hr-HR"/>
            <a:t>Š</a:t>
          </a:r>
          <a:r>
            <a:rPr lang="en-US"/>
            <a:t>e govoriti</a:t>
          </a:r>
        </a:p>
      </dgm:t>
    </dgm:pt>
    <dgm:pt modelId="{572F3C96-FE86-4101-BF58-6CA01917F9D5}" type="parTrans" cxnId="{0BB027F5-D3E7-4B6E-B2C2-8D9E864C609D}">
      <dgm:prSet/>
      <dgm:spPr/>
      <dgm:t>
        <a:bodyPr/>
        <a:lstStyle/>
        <a:p>
          <a:endParaRPr lang="en-US"/>
        </a:p>
      </dgm:t>
    </dgm:pt>
    <dgm:pt modelId="{C24941F0-6F32-488E-9484-419C3B65E94D}" type="sibTrans" cxnId="{0BB027F5-D3E7-4B6E-B2C2-8D9E864C609D}">
      <dgm:prSet/>
      <dgm:spPr/>
      <dgm:t>
        <a:bodyPr/>
        <a:lstStyle/>
        <a:p>
          <a:endParaRPr lang="en-US"/>
        </a:p>
      </dgm:t>
    </dgm:pt>
    <dgm:pt modelId="{A23A38E8-8811-4FF2-B4BF-CC4D7902B23D}">
      <dgm:prSet/>
      <dgm:spPr/>
      <dgm:t>
        <a:bodyPr/>
        <a:lstStyle/>
        <a:p>
          <a:r>
            <a:rPr lang="hr-HR"/>
            <a:t>3. biti na konju – biti u dobrom položaju</a:t>
          </a:r>
          <a:endParaRPr lang="en-US"/>
        </a:p>
      </dgm:t>
    </dgm:pt>
    <dgm:pt modelId="{15718714-60C6-49C9-B5AF-2CF0A769468F}" type="parTrans" cxnId="{154BE168-4FEF-454C-B879-02D96082056F}">
      <dgm:prSet/>
      <dgm:spPr/>
      <dgm:t>
        <a:bodyPr/>
        <a:lstStyle/>
        <a:p>
          <a:endParaRPr lang="en-US"/>
        </a:p>
      </dgm:t>
    </dgm:pt>
    <dgm:pt modelId="{287F2D61-FAE4-4A8B-9F28-297A8C5BE505}" type="sibTrans" cxnId="{154BE168-4FEF-454C-B879-02D96082056F}">
      <dgm:prSet/>
      <dgm:spPr/>
      <dgm:t>
        <a:bodyPr/>
        <a:lstStyle/>
        <a:p>
          <a:endParaRPr lang="en-US"/>
        </a:p>
      </dgm:t>
    </dgm:pt>
    <dgm:pt modelId="{432C70E1-8043-42E4-939F-B17699FD0C53}">
      <dgm:prSet/>
      <dgm:spPr/>
      <dgm:t>
        <a:bodyPr/>
        <a:lstStyle/>
        <a:p>
          <a:r>
            <a:rPr lang="hr-HR" dirty="0"/>
            <a:t>4. voljeti se kao pas i mačka – ne slagati se</a:t>
          </a:r>
          <a:endParaRPr lang="en-US" dirty="0"/>
        </a:p>
      </dgm:t>
    </dgm:pt>
    <dgm:pt modelId="{178D2CDD-8627-4461-BD7C-AB0893122DB5}" type="parTrans" cxnId="{90B909BB-F455-4E32-9D72-44B2F7F271C6}">
      <dgm:prSet/>
      <dgm:spPr/>
      <dgm:t>
        <a:bodyPr/>
        <a:lstStyle/>
        <a:p>
          <a:endParaRPr lang="en-US"/>
        </a:p>
      </dgm:t>
    </dgm:pt>
    <dgm:pt modelId="{3D5F1DD8-7768-473C-8CBF-154411D3359B}" type="sibTrans" cxnId="{90B909BB-F455-4E32-9D72-44B2F7F271C6}">
      <dgm:prSet/>
      <dgm:spPr/>
      <dgm:t>
        <a:bodyPr/>
        <a:lstStyle/>
        <a:p>
          <a:endParaRPr lang="en-US"/>
        </a:p>
      </dgm:t>
    </dgm:pt>
    <dgm:pt modelId="{04B2419F-D76E-405D-8C79-4786404CDBD1}">
      <dgm:prSet/>
      <dgm:spPr/>
      <dgm:t>
        <a:bodyPr/>
        <a:lstStyle/>
        <a:p>
          <a:r>
            <a:rPr lang="hr-HR"/>
            <a:t>5. postupit kao sa psom – ružno postupati</a:t>
          </a:r>
          <a:endParaRPr lang="en-US"/>
        </a:p>
      </dgm:t>
    </dgm:pt>
    <dgm:pt modelId="{E0F7DF47-83C8-4587-A9C4-25B57FCDA011}" type="parTrans" cxnId="{CCB79174-489F-4285-90D9-258115256D9A}">
      <dgm:prSet/>
      <dgm:spPr/>
      <dgm:t>
        <a:bodyPr/>
        <a:lstStyle/>
        <a:p>
          <a:endParaRPr lang="en-US"/>
        </a:p>
      </dgm:t>
    </dgm:pt>
    <dgm:pt modelId="{896CB80F-82DB-4B97-8F65-7EFF3BA7BBEA}" type="sibTrans" cxnId="{CCB79174-489F-4285-90D9-258115256D9A}">
      <dgm:prSet/>
      <dgm:spPr/>
      <dgm:t>
        <a:bodyPr/>
        <a:lstStyle/>
        <a:p>
          <a:endParaRPr lang="en-US"/>
        </a:p>
      </dgm:t>
    </dgm:pt>
    <dgm:pt modelId="{8AE1E789-DC17-4334-8FC6-19764E667AB9}">
      <dgm:prSet/>
      <dgm:spPr/>
      <dgm:t>
        <a:bodyPr/>
        <a:lstStyle/>
        <a:p>
          <a:r>
            <a:rPr lang="hr-HR"/>
            <a:t>6. kupiti mačka u vreći – kupiti naslijepo</a:t>
          </a:r>
          <a:endParaRPr lang="en-US"/>
        </a:p>
      </dgm:t>
    </dgm:pt>
    <dgm:pt modelId="{5610A773-9A2A-4338-A4CA-819C7EB3BBBF}" type="parTrans" cxnId="{5D393BBC-4CDC-4FCD-92CF-84E7A019338A}">
      <dgm:prSet/>
      <dgm:spPr/>
      <dgm:t>
        <a:bodyPr/>
        <a:lstStyle/>
        <a:p>
          <a:endParaRPr lang="en-US"/>
        </a:p>
      </dgm:t>
    </dgm:pt>
    <dgm:pt modelId="{13531AD5-5C1A-40C9-87F9-ADFE251B8A06}" type="sibTrans" cxnId="{5D393BBC-4CDC-4FCD-92CF-84E7A019338A}">
      <dgm:prSet/>
      <dgm:spPr/>
      <dgm:t>
        <a:bodyPr/>
        <a:lstStyle/>
        <a:p>
          <a:endParaRPr lang="en-US"/>
        </a:p>
      </dgm:t>
    </dgm:pt>
    <dgm:pt modelId="{AB85733B-0A4C-4E62-A8C5-9E279FCBAA7C}" type="pres">
      <dgm:prSet presAssocID="{9ED69F33-4541-4E15-A152-3537B2C5B3D0}" presName="linear" presStyleCnt="0">
        <dgm:presLayoutVars>
          <dgm:animLvl val="lvl"/>
          <dgm:resizeHandles val="exact"/>
        </dgm:presLayoutVars>
      </dgm:prSet>
      <dgm:spPr/>
    </dgm:pt>
    <dgm:pt modelId="{CEF1DDB3-8D82-44CE-8D3C-13E7DB926477}" type="pres">
      <dgm:prSet presAssocID="{B8DB5E62-CD67-43CB-BBDA-C2B2C1D4793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665DC4E-36ED-47B2-A8B6-CA1871993606}" type="pres">
      <dgm:prSet presAssocID="{52F01AEF-0BB9-43FB-AC0C-D7FD801B72E1}" presName="spacer" presStyleCnt="0"/>
      <dgm:spPr/>
    </dgm:pt>
    <dgm:pt modelId="{5DA7490B-A332-47F7-8837-7A9C39D25BA6}" type="pres">
      <dgm:prSet presAssocID="{DB04A059-D69D-40B3-B129-20C9DA51279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EC24EEC-6936-4C9D-997B-7114A8756847}" type="pres">
      <dgm:prSet presAssocID="{C24941F0-6F32-488E-9484-419C3B65E94D}" presName="spacer" presStyleCnt="0"/>
      <dgm:spPr/>
    </dgm:pt>
    <dgm:pt modelId="{18BD3A89-2DCC-483C-854E-12F119B095E7}" type="pres">
      <dgm:prSet presAssocID="{A23A38E8-8811-4FF2-B4BF-CC4D7902B2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9F45251-50D1-449B-B7C1-474ED138CE61}" type="pres">
      <dgm:prSet presAssocID="{287F2D61-FAE4-4A8B-9F28-297A8C5BE505}" presName="spacer" presStyleCnt="0"/>
      <dgm:spPr/>
    </dgm:pt>
    <dgm:pt modelId="{43B1F27C-0258-42D3-96E5-AAB132DA4AE1}" type="pres">
      <dgm:prSet presAssocID="{432C70E1-8043-42E4-939F-B17699FD0C5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E8AEFC5-52C4-43DA-8F71-00F5785E809A}" type="pres">
      <dgm:prSet presAssocID="{3D5F1DD8-7768-473C-8CBF-154411D3359B}" presName="spacer" presStyleCnt="0"/>
      <dgm:spPr/>
    </dgm:pt>
    <dgm:pt modelId="{7C19D6D6-21A8-48E6-A8AF-DD94DCB7726B}" type="pres">
      <dgm:prSet presAssocID="{04B2419F-D76E-405D-8C79-4786404CDB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677D24F-BF45-4CA5-9118-CEA0E93673AB}" type="pres">
      <dgm:prSet presAssocID="{896CB80F-82DB-4B97-8F65-7EFF3BA7BBEA}" presName="spacer" presStyleCnt="0"/>
      <dgm:spPr/>
    </dgm:pt>
    <dgm:pt modelId="{08ABCCBD-1EBA-4F1C-92A5-A2B26BBA3AFE}" type="pres">
      <dgm:prSet presAssocID="{8AE1E789-DC17-4334-8FC6-19764E667AB9}" presName="parentText" presStyleLbl="node1" presStyleIdx="5" presStyleCnt="6" custLinFactNeighborX="907" custLinFactNeighborY="-62016">
        <dgm:presLayoutVars>
          <dgm:chMax val="0"/>
          <dgm:bulletEnabled val="1"/>
        </dgm:presLayoutVars>
      </dgm:prSet>
      <dgm:spPr/>
    </dgm:pt>
  </dgm:ptLst>
  <dgm:cxnLst>
    <dgm:cxn modelId="{CD5B4F18-C233-4933-B58E-34D309FCC8B2}" srcId="{9ED69F33-4541-4E15-A152-3537B2C5B3D0}" destId="{B8DB5E62-CD67-43CB-BBDA-C2B2C1D4793A}" srcOrd="0" destOrd="0" parTransId="{4D452755-0004-4AF5-9EE6-7B61268A27A5}" sibTransId="{52F01AEF-0BB9-43FB-AC0C-D7FD801B72E1}"/>
    <dgm:cxn modelId="{83D0145B-2647-45DB-B6E5-0B53C989C835}" type="presOf" srcId="{A23A38E8-8811-4FF2-B4BF-CC4D7902B23D}" destId="{18BD3A89-2DCC-483C-854E-12F119B095E7}" srcOrd="0" destOrd="0" presId="urn:microsoft.com/office/officeart/2005/8/layout/vList2"/>
    <dgm:cxn modelId="{19A07E5D-1A65-40B5-A4CC-E845E2BA70A6}" type="presOf" srcId="{DB04A059-D69D-40B3-B129-20C9DA512793}" destId="{5DA7490B-A332-47F7-8837-7A9C39D25BA6}" srcOrd="0" destOrd="0" presId="urn:microsoft.com/office/officeart/2005/8/layout/vList2"/>
    <dgm:cxn modelId="{154BE168-4FEF-454C-B879-02D96082056F}" srcId="{9ED69F33-4541-4E15-A152-3537B2C5B3D0}" destId="{A23A38E8-8811-4FF2-B4BF-CC4D7902B23D}" srcOrd="2" destOrd="0" parTransId="{15718714-60C6-49C9-B5AF-2CF0A769468F}" sibTransId="{287F2D61-FAE4-4A8B-9F28-297A8C5BE505}"/>
    <dgm:cxn modelId="{CCB79174-489F-4285-90D9-258115256D9A}" srcId="{9ED69F33-4541-4E15-A152-3537B2C5B3D0}" destId="{04B2419F-D76E-405D-8C79-4786404CDBD1}" srcOrd="4" destOrd="0" parTransId="{E0F7DF47-83C8-4587-A9C4-25B57FCDA011}" sibTransId="{896CB80F-82DB-4B97-8F65-7EFF3BA7BBEA}"/>
    <dgm:cxn modelId="{84738D85-B3B9-4E27-94B1-3B89DC3EF855}" type="presOf" srcId="{432C70E1-8043-42E4-939F-B17699FD0C53}" destId="{43B1F27C-0258-42D3-96E5-AAB132DA4AE1}" srcOrd="0" destOrd="0" presId="urn:microsoft.com/office/officeart/2005/8/layout/vList2"/>
    <dgm:cxn modelId="{E9F9D5A4-E02B-43EC-BC79-99952D634D0E}" type="presOf" srcId="{8AE1E789-DC17-4334-8FC6-19764E667AB9}" destId="{08ABCCBD-1EBA-4F1C-92A5-A2B26BBA3AFE}" srcOrd="0" destOrd="0" presId="urn:microsoft.com/office/officeart/2005/8/layout/vList2"/>
    <dgm:cxn modelId="{891CBBA6-F386-4C22-B423-CD9C877D4B8A}" type="presOf" srcId="{B8DB5E62-CD67-43CB-BBDA-C2B2C1D4793A}" destId="{CEF1DDB3-8D82-44CE-8D3C-13E7DB926477}" srcOrd="0" destOrd="0" presId="urn:microsoft.com/office/officeart/2005/8/layout/vList2"/>
    <dgm:cxn modelId="{90B909BB-F455-4E32-9D72-44B2F7F271C6}" srcId="{9ED69F33-4541-4E15-A152-3537B2C5B3D0}" destId="{432C70E1-8043-42E4-939F-B17699FD0C53}" srcOrd="3" destOrd="0" parTransId="{178D2CDD-8627-4461-BD7C-AB0893122DB5}" sibTransId="{3D5F1DD8-7768-473C-8CBF-154411D3359B}"/>
    <dgm:cxn modelId="{5D393BBC-4CDC-4FCD-92CF-84E7A019338A}" srcId="{9ED69F33-4541-4E15-A152-3537B2C5B3D0}" destId="{8AE1E789-DC17-4334-8FC6-19764E667AB9}" srcOrd="5" destOrd="0" parTransId="{5610A773-9A2A-4338-A4CA-819C7EB3BBBF}" sibTransId="{13531AD5-5C1A-40C9-87F9-ADFE251B8A06}"/>
    <dgm:cxn modelId="{4DE281F1-25BA-46AE-8B9A-93F547D8AF92}" type="presOf" srcId="{04B2419F-D76E-405D-8C79-4786404CDBD1}" destId="{7C19D6D6-21A8-48E6-A8AF-DD94DCB7726B}" srcOrd="0" destOrd="0" presId="urn:microsoft.com/office/officeart/2005/8/layout/vList2"/>
    <dgm:cxn modelId="{0BB027F5-D3E7-4B6E-B2C2-8D9E864C609D}" srcId="{9ED69F33-4541-4E15-A152-3537B2C5B3D0}" destId="{DB04A059-D69D-40B3-B129-20C9DA512793}" srcOrd="1" destOrd="0" parTransId="{572F3C96-FE86-4101-BF58-6CA01917F9D5}" sibTransId="{C24941F0-6F32-488E-9484-419C3B65E94D}"/>
    <dgm:cxn modelId="{4593D6FB-4EA6-44AC-B828-A8AE347508B0}" type="presOf" srcId="{9ED69F33-4541-4E15-A152-3537B2C5B3D0}" destId="{AB85733B-0A4C-4E62-A8C5-9E279FCBAA7C}" srcOrd="0" destOrd="0" presId="urn:microsoft.com/office/officeart/2005/8/layout/vList2"/>
    <dgm:cxn modelId="{E44F5200-6C38-43E4-AD6D-000F701D58BB}" type="presParOf" srcId="{AB85733B-0A4C-4E62-A8C5-9E279FCBAA7C}" destId="{CEF1DDB3-8D82-44CE-8D3C-13E7DB926477}" srcOrd="0" destOrd="0" presId="urn:microsoft.com/office/officeart/2005/8/layout/vList2"/>
    <dgm:cxn modelId="{BEDB65E2-7139-4D39-BF33-BA8B56034571}" type="presParOf" srcId="{AB85733B-0A4C-4E62-A8C5-9E279FCBAA7C}" destId="{6665DC4E-36ED-47B2-A8B6-CA1871993606}" srcOrd="1" destOrd="0" presId="urn:microsoft.com/office/officeart/2005/8/layout/vList2"/>
    <dgm:cxn modelId="{BD338E1F-EE0A-4C9F-B8FE-6855EED8E568}" type="presParOf" srcId="{AB85733B-0A4C-4E62-A8C5-9E279FCBAA7C}" destId="{5DA7490B-A332-47F7-8837-7A9C39D25BA6}" srcOrd="2" destOrd="0" presId="urn:microsoft.com/office/officeart/2005/8/layout/vList2"/>
    <dgm:cxn modelId="{513C6EEB-4CE8-40F7-8A97-F1F51D115F37}" type="presParOf" srcId="{AB85733B-0A4C-4E62-A8C5-9E279FCBAA7C}" destId="{7EC24EEC-6936-4C9D-997B-7114A8756847}" srcOrd="3" destOrd="0" presId="urn:microsoft.com/office/officeart/2005/8/layout/vList2"/>
    <dgm:cxn modelId="{1A93C332-16DE-4EB0-ADF9-8D9C8E82D9B0}" type="presParOf" srcId="{AB85733B-0A4C-4E62-A8C5-9E279FCBAA7C}" destId="{18BD3A89-2DCC-483C-854E-12F119B095E7}" srcOrd="4" destOrd="0" presId="urn:microsoft.com/office/officeart/2005/8/layout/vList2"/>
    <dgm:cxn modelId="{70ECEE9E-2AD4-474C-906F-5665F7D989E1}" type="presParOf" srcId="{AB85733B-0A4C-4E62-A8C5-9E279FCBAA7C}" destId="{29F45251-50D1-449B-B7C1-474ED138CE61}" srcOrd="5" destOrd="0" presId="urn:microsoft.com/office/officeart/2005/8/layout/vList2"/>
    <dgm:cxn modelId="{0AB28B4E-0DD2-4824-869A-BC0E3634D286}" type="presParOf" srcId="{AB85733B-0A4C-4E62-A8C5-9E279FCBAA7C}" destId="{43B1F27C-0258-42D3-96E5-AAB132DA4AE1}" srcOrd="6" destOrd="0" presId="urn:microsoft.com/office/officeart/2005/8/layout/vList2"/>
    <dgm:cxn modelId="{A3DE917C-19CE-46A2-BFAF-642B0B04F8FF}" type="presParOf" srcId="{AB85733B-0A4C-4E62-A8C5-9E279FCBAA7C}" destId="{EE8AEFC5-52C4-43DA-8F71-00F5785E809A}" srcOrd="7" destOrd="0" presId="urn:microsoft.com/office/officeart/2005/8/layout/vList2"/>
    <dgm:cxn modelId="{759D10B3-2DA6-4252-945C-0FA23DAF634C}" type="presParOf" srcId="{AB85733B-0A4C-4E62-A8C5-9E279FCBAA7C}" destId="{7C19D6D6-21A8-48E6-A8AF-DD94DCB7726B}" srcOrd="8" destOrd="0" presId="urn:microsoft.com/office/officeart/2005/8/layout/vList2"/>
    <dgm:cxn modelId="{0B025BA8-FD09-4BA2-939C-CF64AF6B6558}" type="presParOf" srcId="{AB85733B-0A4C-4E62-A8C5-9E279FCBAA7C}" destId="{F677D24F-BF45-4CA5-9118-CEA0E93673AB}" srcOrd="9" destOrd="0" presId="urn:microsoft.com/office/officeart/2005/8/layout/vList2"/>
    <dgm:cxn modelId="{15816103-8727-4121-8E49-F3212D58A4D6}" type="presParOf" srcId="{AB85733B-0A4C-4E62-A8C5-9E279FCBAA7C}" destId="{08ABCCBD-1EBA-4F1C-92A5-A2B26BBA3AF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D92AF-C9E9-42CB-B673-DBB23A2B05B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B27BEE-998F-48DD-8068-4631B84BC7C1}">
      <dgm:prSet/>
      <dgm:spPr/>
      <dgm:t>
        <a:bodyPr/>
        <a:lstStyle/>
        <a:p>
          <a:r>
            <a:rPr lang="hr-HR" dirty="0"/>
            <a:t>7. krava muzara – izvor odlične zarade</a:t>
          </a:r>
          <a:endParaRPr lang="en-US" dirty="0"/>
        </a:p>
      </dgm:t>
    </dgm:pt>
    <dgm:pt modelId="{9D42E477-388D-4A50-AADF-BCE744BFE5F9}" type="parTrans" cxnId="{42A7DFB5-010A-4F71-9176-7B5154E97E9C}">
      <dgm:prSet/>
      <dgm:spPr/>
      <dgm:t>
        <a:bodyPr/>
        <a:lstStyle/>
        <a:p>
          <a:endParaRPr lang="en-US"/>
        </a:p>
      </dgm:t>
    </dgm:pt>
    <dgm:pt modelId="{9CBE7BCD-08D9-436E-A1A3-988AA4A91411}" type="sibTrans" cxnId="{42A7DFB5-010A-4F71-9176-7B5154E97E9C}">
      <dgm:prSet/>
      <dgm:spPr/>
      <dgm:t>
        <a:bodyPr/>
        <a:lstStyle/>
        <a:p>
          <a:endParaRPr lang="en-US"/>
        </a:p>
      </dgm:t>
    </dgm:pt>
    <dgm:pt modelId="{3AFE7A7F-246A-4916-A571-55C035D201E9}">
      <dgm:prSet/>
      <dgm:spPr/>
      <dgm:t>
        <a:bodyPr/>
        <a:lstStyle/>
        <a:p>
          <a:r>
            <a:rPr lang="hr-HR"/>
            <a:t>8. gladan kao vuk – jako gladan </a:t>
          </a:r>
          <a:endParaRPr lang="en-US"/>
        </a:p>
      </dgm:t>
    </dgm:pt>
    <dgm:pt modelId="{C5E879CE-2650-4025-86A9-218494C4E726}" type="parTrans" cxnId="{FA7C5768-222D-4936-83E8-C2C91DF3FBD1}">
      <dgm:prSet/>
      <dgm:spPr/>
      <dgm:t>
        <a:bodyPr/>
        <a:lstStyle/>
        <a:p>
          <a:endParaRPr lang="en-US"/>
        </a:p>
      </dgm:t>
    </dgm:pt>
    <dgm:pt modelId="{F22B93EF-2B28-4F5C-B586-BD5359598ECE}" type="sibTrans" cxnId="{FA7C5768-222D-4936-83E8-C2C91DF3FBD1}">
      <dgm:prSet/>
      <dgm:spPr/>
      <dgm:t>
        <a:bodyPr/>
        <a:lstStyle/>
        <a:p>
          <a:endParaRPr lang="en-US"/>
        </a:p>
      </dgm:t>
    </dgm:pt>
    <dgm:pt modelId="{3E5B36AB-7FA2-44F8-AEC8-6C3807797069}">
      <dgm:prSet/>
      <dgm:spPr/>
      <dgm:t>
        <a:bodyPr/>
        <a:lstStyle/>
        <a:p>
          <a:r>
            <a:rPr lang="hr-HR"/>
            <a:t>9. kao muha bez glave – biti zbunjen, smušen, lakomislen</a:t>
          </a:r>
          <a:endParaRPr lang="en-US"/>
        </a:p>
      </dgm:t>
    </dgm:pt>
    <dgm:pt modelId="{6F780A79-DD0F-4144-AF92-F246239ADF57}" type="parTrans" cxnId="{B070FC70-FD3B-419C-9A44-0248BCBE77AF}">
      <dgm:prSet/>
      <dgm:spPr/>
      <dgm:t>
        <a:bodyPr/>
        <a:lstStyle/>
        <a:p>
          <a:endParaRPr lang="en-US"/>
        </a:p>
      </dgm:t>
    </dgm:pt>
    <dgm:pt modelId="{3C6A1EE3-6654-42A0-BE3D-087E140C4CCA}" type="sibTrans" cxnId="{B070FC70-FD3B-419C-9A44-0248BCBE77AF}">
      <dgm:prSet/>
      <dgm:spPr/>
      <dgm:t>
        <a:bodyPr/>
        <a:lstStyle/>
        <a:p>
          <a:endParaRPr lang="en-US"/>
        </a:p>
      </dgm:t>
    </dgm:pt>
    <dgm:pt modelId="{3905D530-A3AF-4D49-8243-78FBC199C3BC}">
      <dgm:prSet/>
      <dgm:spPr/>
      <dgm:t>
        <a:bodyPr/>
        <a:lstStyle/>
        <a:p>
          <a:r>
            <a:rPr lang="hr-HR"/>
            <a:t>10. staviti kome soli na rep - nemoguće nekoga stići u nečemu</a:t>
          </a:r>
          <a:endParaRPr lang="en-US"/>
        </a:p>
      </dgm:t>
    </dgm:pt>
    <dgm:pt modelId="{B08FBD72-1BC2-4661-AC1D-53FCF9228C55}" type="parTrans" cxnId="{7DFA6968-5BBC-4708-8C7F-1E91CE060147}">
      <dgm:prSet/>
      <dgm:spPr/>
      <dgm:t>
        <a:bodyPr/>
        <a:lstStyle/>
        <a:p>
          <a:endParaRPr lang="en-US"/>
        </a:p>
      </dgm:t>
    </dgm:pt>
    <dgm:pt modelId="{7D50A9FC-A528-4CD0-876C-50AB7C3C2D04}" type="sibTrans" cxnId="{7DFA6968-5BBC-4708-8C7F-1E91CE060147}">
      <dgm:prSet/>
      <dgm:spPr/>
      <dgm:t>
        <a:bodyPr/>
        <a:lstStyle/>
        <a:p>
          <a:endParaRPr lang="en-US"/>
        </a:p>
      </dgm:t>
    </dgm:pt>
    <dgm:pt modelId="{8B78EDC5-A08A-405C-97F5-BAA88FB49CB6}" type="pres">
      <dgm:prSet presAssocID="{B51D92AF-C9E9-42CB-B673-DBB23A2B05BF}" presName="linear" presStyleCnt="0">
        <dgm:presLayoutVars>
          <dgm:animLvl val="lvl"/>
          <dgm:resizeHandles val="exact"/>
        </dgm:presLayoutVars>
      </dgm:prSet>
      <dgm:spPr/>
    </dgm:pt>
    <dgm:pt modelId="{D8BDF3F5-A551-4BAA-88F2-A4FB15A196F8}" type="pres">
      <dgm:prSet presAssocID="{ADB27BEE-998F-48DD-8068-4631B84BC7C1}" presName="parentText" presStyleLbl="node1" presStyleIdx="0" presStyleCnt="4" custScaleY="102229" custLinFactNeighborX="194" custLinFactNeighborY="-39687">
        <dgm:presLayoutVars>
          <dgm:chMax val="0"/>
          <dgm:bulletEnabled val="1"/>
        </dgm:presLayoutVars>
      </dgm:prSet>
      <dgm:spPr/>
    </dgm:pt>
    <dgm:pt modelId="{56CFD4FB-2EA7-41F6-8073-70CA2E9DF670}" type="pres">
      <dgm:prSet presAssocID="{9CBE7BCD-08D9-436E-A1A3-988AA4A91411}" presName="spacer" presStyleCnt="0"/>
      <dgm:spPr/>
    </dgm:pt>
    <dgm:pt modelId="{004F13E0-9ED3-4B66-AAA3-029DC8D6FFCE}" type="pres">
      <dgm:prSet presAssocID="{3AFE7A7F-246A-4916-A571-55C035D201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BB7D015-8B0E-4603-836B-5D471CA6B117}" type="pres">
      <dgm:prSet presAssocID="{F22B93EF-2B28-4F5C-B586-BD5359598ECE}" presName="spacer" presStyleCnt="0"/>
      <dgm:spPr/>
    </dgm:pt>
    <dgm:pt modelId="{77D6A0EC-7469-46E0-ADD6-38284D696476}" type="pres">
      <dgm:prSet presAssocID="{3E5B36AB-7FA2-44F8-AEC8-6C38077970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EA3108-79CB-4C30-BF44-4E34AB41301F}" type="pres">
      <dgm:prSet presAssocID="{3C6A1EE3-6654-42A0-BE3D-087E140C4CCA}" presName="spacer" presStyleCnt="0"/>
      <dgm:spPr/>
    </dgm:pt>
    <dgm:pt modelId="{513AEE92-6BAD-4BA1-8744-CE5AA7DD9D6F}" type="pres">
      <dgm:prSet presAssocID="{3905D530-A3AF-4D49-8243-78FBC199C3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FAD442-73D0-45D5-94DC-4AD8F282B34D}" type="presOf" srcId="{ADB27BEE-998F-48DD-8068-4631B84BC7C1}" destId="{D8BDF3F5-A551-4BAA-88F2-A4FB15A196F8}" srcOrd="0" destOrd="0" presId="urn:microsoft.com/office/officeart/2005/8/layout/vList2"/>
    <dgm:cxn modelId="{7DFA6968-5BBC-4708-8C7F-1E91CE060147}" srcId="{B51D92AF-C9E9-42CB-B673-DBB23A2B05BF}" destId="{3905D530-A3AF-4D49-8243-78FBC199C3BC}" srcOrd="3" destOrd="0" parTransId="{B08FBD72-1BC2-4661-AC1D-53FCF9228C55}" sibTransId="{7D50A9FC-A528-4CD0-876C-50AB7C3C2D04}"/>
    <dgm:cxn modelId="{FA7C5768-222D-4936-83E8-C2C91DF3FBD1}" srcId="{B51D92AF-C9E9-42CB-B673-DBB23A2B05BF}" destId="{3AFE7A7F-246A-4916-A571-55C035D201E9}" srcOrd="1" destOrd="0" parTransId="{C5E879CE-2650-4025-86A9-218494C4E726}" sibTransId="{F22B93EF-2B28-4F5C-B586-BD5359598ECE}"/>
    <dgm:cxn modelId="{B070FC70-FD3B-419C-9A44-0248BCBE77AF}" srcId="{B51D92AF-C9E9-42CB-B673-DBB23A2B05BF}" destId="{3E5B36AB-7FA2-44F8-AEC8-6C3807797069}" srcOrd="2" destOrd="0" parTransId="{6F780A79-DD0F-4144-AF92-F246239ADF57}" sibTransId="{3C6A1EE3-6654-42A0-BE3D-087E140C4CCA}"/>
    <dgm:cxn modelId="{4FC33057-85DA-466A-A7F7-B4F82DDE5BCB}" type="presOf" srcId="{3905D530-A3AF-4D49-8243-78FBC199C3BC}" destId="{513AEE92-6BAD-4BA1-8744-CE5AA7DD9D6F}" srcOrd="0" destOrd="0" presId="urn:microsoft.com/office/officeart/2005/8/layout/vList2"/>
    <dgm:cxn modelId="{BFED40A3-AE6E-4AC2-89A9-A4574C9B4FFD}" type="presOf" srcId="{3E5B36AB-7FA2-44F8-AEC8-6C3807797069}" destId="{77D6A0EC-7469-46E0-ADD6-38284D696476}" srcOrd="0" destOrd="0" presId="urn:microsoft.com/office/officeart/2005/8/layout/vList2"/>
    <dgm:cxn modelId="{7B87B6A7-3429-492B-92C1-193990FAA29A}" type="presOf" srcId="{3AFE7A7F-246A-4916-A571-55C035D201E9}" destId="{004F13E0-9ED3-4B66-AAA3-029DC8D6FFCE}" srcOrd="0" destOrd="0" presId="urn:microsoft.com/office/officeart/2005/8/layout/vList2"/>
    <dgm:cxn modelId="{42A7DFB5-010A-4F71-9176-7B5154E97E9C}" srcId="{B51D92AF-C9E9-42CB-B673-DBB23A2B05BF}" destId="{ADB27BEE-998F-48DD-8068-4631B84BC7C1}" srcOrd="0" destOrd="0" parTransId="{9D42E477-388D-4A50-AADF-BCE744BFE5F9}" sibTransId="{9CBE7BCD-08D9-436E-A1A3-988AA4A91411}"/>
    <dgm:cxn modelId="{3817F3D0-3EF7-4CB2-B2F0-869E56F0059F}" type="presOf" srcId="{B51D92AF-C9E9-42CB-B673-DBB23A2B05BF}" destId="{8B78EDC5-A08A-405C-97F5-BAA88FB49CB6}" srcOrd="0" destOrd="0" presId="urn:microsoft.com/office/officeart/2005/8/layout/vList2"/>
    <dgm:cxn modelId="{A573D1FF-B58A-4A81-905F-CB32573FE103}" type="presParOf" srcId="{8B78EDC5-A08A-405C-97F5-BAA88FB49CB6}" destId="{D8BDF3F5-A551-4BAA-88F2-A4FB15A196F8}" srcOrd="0" destOrd="0" presId="urn:microsoft.com/office/officeart/2005/8/layout/vList2"/>
    <dgm:cxn modelId="{6B84D99F-73BD-4B6A-B936-D7F1FAB10657}" type="presParOf" srcId="{8B78EDC5-A08A-405C-97F5-BAA88FB49CB6}" destId="{56CFD4FB-2EA7-41F6-8073-70CA2E9DF670}" srcOrd="1" destOrd="0" presId="urn:microsoft.com/office/officeart/2005/8/layout/vList2"/>
    <dgm:cxn modelId="{C4B11BC0-2AA4-4E47-B5F7-B4A6E21F2EFF}" type="presParOf" srcId="{8B78EDC5-A08A-405C-97F5-BAA88FB49CB6}" destId="{004F13E0-9ED3-4B66-AAA3-029DC8D6FFCE}" srcOrd="2" destOrd="0" presId="urn:microsoft.com/office/officeart/2005/8/layout/vList2"/>
    <dgm:cxn modelId="{84A6A769-399D-4FA3-9683-4CA4F205940B}" type="presParOf" srcId="{8B78EDC5-A08A-405C-97F5-BAA88FB49CB6}" destId="{BBB7D015-8B0E-4603-836B-5D471CA6B117}" srcOrd="3" destOrd="0" presId="urn:microsoft.com/office/officeart/2005/8/layout/vList2"/>
    <dgm:cxn modelId="{C47E6F9B-46C6-4D61-BC46-90177C5B694D}" type="presParOf" srcId="{8B78EDC5-A08A-405C-97F5-BAA88FB49CB6}" destId="{77D6A0EC-7469-46E0-ADD6-38284D696476}" srcOrd="4" destOrd="0" presId="urn:microsoft.com/office/officeart/2005/8/layout/vList2"/>
    <dgm:cxn modelId="{48C481B9-F31F-405A-A5BB-BFCF6707922D}" type="presParOf" srcId="{8B78EDC5-A08A-405C-97F5-BAA88FB49CB6}" destId="{1CEA3108-79CB-4C30-BF44-4E34AB41301F}" srcOrd="5" destOrd="0" presId="urn:microsoft.com/office/officeart/2005/8/layout/vList2"/>
    <dgm:cxn modelId="{02EF6153-7AB5-4124-879A-96D411AB549E}" type="presParOf" srcId="{8B78EDC5-A08A-405C-97F5-BAA88FB49CB6}" destId="{513AEE92-6BAD-4BA1-8744-CE5AA7DD9D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888AB-453F-44B4-A6E0-996AF1401268}">
      <dsp:nvSpPr>
        <dsp:cNvPr id="0" name=""/>
        <dsp:cNvSpPr/>
      </dsp:nvSpPr>
      <dsp:spPr>
        <a:xfrm>
          <a:off x="1357" y="496729"/>
          <a:ext cx="4765075" cy="3025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18D66-1558-4B09-A4DE-840FE4DBC467}">
      <dsp:nvSpPr>
        <dsp:cNvPr id="0" name=""/>
        <dsp:cNvSpPr/>
      </dsp:nvSpPr>
      <dsp:spPr>
        <a:xfrm>
          <a:off x="530810" y="999710"/>
          <a:ext cx="4765075" cy="3025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Podijelite učenike u parove ili skupine od troje. Svaki par ili skupina dobije karticu s jednim od ponuđenih frazema i mora ga odglumiti / improvizirati u doslovnom značenju riječi. </a:t>
          </a:r>
          <a:endParaRPr lang="en-US" sz="2000" kern="1200" dirty="0"/>
        </a:p>
      </dsp:txBody>
      <dsp:txXfrm>
        <a:off x="619433" y="1088333"/>
        <a:ext cx="4587829" cy="2848577"/>
      </dsp:txXfrm>
    </dsp:sp>
    <dsp:sp modelId="{B6DEAB88-B7B6-40CC-932F-7F80E031CFF6}">
      <dsp:nvSpPr>
        <dsp:cNvPr id="0" name=""/>
        <dsp:cNvSpPr/>
      </dsp:nvSpPr>
      <dsp:spPr>
        <a:xfrm>
          <a:off x="5825338" y="496729"/>
          <a:ext cx="4765075" cy="3025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10BB8-0935-4ED3-8C32-E08CAFFF32C5}">
      <dsp:nvSpPr>
        <dsp:cNvPr id="0" name=""/>
        <dsp:cNvSpPr/>
      </dsp:nvSpPr>
      <dsp:spPr>
        <a:xfrm>
          <a:off x="6354791" y="999710"/>
          <a:ext cx="4765075" cy="3025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Dok parovi glume, ostali pogađaju naslove. </a:t>
          </a:r>
          <a:endParaRPr lang="en-US" sz="2000" kern="1200"/>
        </a:p>
      </dsp:txBody>
      <dsp:txXfrm>
        <a:off x="6443414" y="1088333"/>
        <a:ext cx="4587829" cy="2848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1DDB3-8D82-44CE-8D3C-13E7DB926477}">
      <dsp:nvSpPr>
        <dsp:cNvPr id="0" name=""/>
        <dsp:cNvSpPr/>
      </dsp:nvSpPr>
      <dsp:spPr>
        <a:xfrm>
          <a:off x="0" y="520346"/>
          <a:ext cx="6836855" cy="8143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1. povući mačka za rep – izazvati neprilike</a:t>
          </a:r>
          <a:endParaRPr lang="en-US" sz="2400" kern="1200" dirty="0"/>
        </a:p>
      </dsp:txBody>
      <dsp:txXfrm>
        <a:off x="39752" y="560098"/>
        <a:ext cx="6757351" cy="734815"/>
      </dsp:txXfrm>
    </dsp:sp>
    <dsp:sp modelId="{5DA7490B-A332-47F7-8837-7A9C39D25BA6}">
      <dsp:nvSpPr>
        <dsp:cNvPr id="0" name=""/>
        <dsp:cNvSpPr/>
      </dsp:nvSpPr>
      <dsp:spPr>
        <a:xfrm>
          <a:off x="0" y="1403786"/>
          <a:ext cx="6836855" cy="814319"/>
        </a:xfrm>
        <a:prstGeom prst="roundRect">
          <a:avLst/>
        </a:prstGeom>
        <a:solidFill>
          <a:schemeClr val="accent2">
            <a:hueOff val="-302419"/>
            <a:satOff val="-768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2. imati dug jezik – </a:t>
          </a:r>
          <a:r>
            <a:rPr lang="en-US" sz="2400" kern="1200"/>
            <a:t>previ</a:t>
          </a:r>
          <a:r>
            <a:rPr lang="hr-HR" sz="2400" kern="1200"/>
            <a:t>Š</a:t>
          </a:r>
          <a:r>
            <a:rPr lang="en-US" sz="2400" kern="1200"/>
            <a:t>e govoriti</a:t>
          </a:r>
        </a:p>
      </dsp:txBody>
      <dsp:txXfrm>
        <a:off x="39752" y="1443538"/>
        <a:ext cx="6757351" cy="734815"/>
      </dsp:txXfrm>
    </dsp:sp>
    <dsp:sp modelId="{18BD3A89-2DCC-483C-854E-12F119B095E7}">
      <dsp:nvSpPr>
        <dsp:cNvPr id="0" name=""/>
        <dsp:cNvSpPr/>
      </dsp:nvSpPr>
      <dsp:spPr>
        <a:xfrm>
          <a:off x="0" y="2287226"/>
          <a:ext cx="6836855" cy="814319"/>
        </a:xfrm>
        <a:prstGeom prst="roundRect">
          <a:avLst/>
        </a:prstGeom>
        <a:solidFill>
          <a:schemeClr val="accent2">
            <a:hueOff val="-604838"/>
            <a:satOff val="-1536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3. biti na konju – biti u dobrom položaju</a:t>
          </a:r>
          <a:endParaRPr lang="en-US" sz="2400" kern="1200"/>
        </a:p>
      </dsp:txBody>
      <dsp:txXfrm>
        <a:off x="39752" y="2326978"/>
        <a:ext cx="6757351" cy="734815"/>
      </dsp:txXfrm>
    </dsp:sp>
    <dsp:sp modelId="{43B1F27C-0258-42D3-96E5-AAB132DA4AE1}">
      <dsp:nvSpPr>
        <dsp:cNvPr id="0" name=""/>
        <dsp:cNvSpPr/>
      </dsp:nvSpPr>
      <dsp:spPr>
        <a:xfrm>
          <a:off x="0" y="3170666"/>
          <a:ext cx="6836855" cy="814319"/>
        </a:xfrm>
        <a:prstGeom prst="roundRect">
          <a:avLst/>
        </a:prstGeom>
        <a:solidFill>
          <a:schemeClr val="accent2">
            <a:hueOff val="-907257"/>
            <a:satOff val="-2303"/>
            <a:lumOff val="-3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4. voljeti se kao pas i mačka – ne slagati se</a:t>
          </a:r>
          <a:endParaRPr lang="en-US" sz="2400" kern="1200" dirty="0"/>
        </a:p>
      </dsp:txBody>
      <dsp:txXfrm>
        <a:off x="39752" y="3210418"/>
        <a:ext cx="6757351" cy="734815"/>
      </dsp:txXfrm>
    </dsp:sp>
    <dsp:sp modelId="{7C19D6D6-21A8-48E6-A8AF-DD94DCB7726B}">
      <dsp:nvSpPr>
        <dsp:cNvPr id="0" name=""/>
        <dsp:cNvSpPr/>
      </dsp:nvSpPr>
      <dsp:spPr>
        <a:xfrm>
          <a:off x="0" y="4054106"/>
          <a:ext cx="6836855" cy="814319"/>
        </a:xfrm>
        <a:prstGeom prst="roundRect">
          <a:avLst/>
        </a:prstGeom>
        <a:solidFill>
          <a:schemeClr val="accent2">
            <a:hueOff val="-1209676"/>
            <a:satOff val="-3071"/>
            <a:lumOff val="-4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5. postupit kao sa psom – ružno postupati</a:t>
          </a:r>
          <a:endParaRPr lang="en-US" sz="2400" kern="1200"/>
        </a:p>
      </dsp:txBody>
      <dsp:txXfrm>
        <a:off x="39752" y="4093858"/>
        <a:ext cx="6757351" cy="734815"/>
      </dsp:txXfrm>
    </dsp:sp>
    <dsp:sp modelId="{08ABCCBD-1EBA-4F1C-92A5-A2B26BBA3AFE}">
      <dsp:nvSpPr>
        <dsp:cNvPr id="0" name=""/>
        <dsp:cNvSpPr/>
      </dsp:nvSpPr>
      <dsp:spPr>
        <a:xfrm>
          <a:off x="0" y="4894680"/>
          <a:ext cx="6836855" cy="814319"/>
        </a:xfrm>
        <a:prstGeom prst="roundRect">
          <a:avLst/>
        </a:prstGeom>
        <a:solidFill>
          <a:schemeClr val="accent2">
            <a:hueOff val="-1512095"/>
            <a:satOff val="-3839"/>
            <a:lumOff val="-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6. kupiti mačka u vreći – kupiti naslijepo</a:t>
          </a:r>
          <a:endParaRPr lang="en-US" sz="2400" kern="1200"/>
        </a:p>
      </dsp:txBody>
      <dsp:txXfrm>
        <a:off x="39752" y="4934432"/>
        <a:ext cx="6757351" cy="734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DF3F5-A551-4BAA-88F2-A4FB15A196F8}">
      <dsp:nvSpPr>
        <dsp:cNvPr id="0" name=""/>
        <dsp:cNvSpPr/>
      </dsp:nvSpPr>
      <dsp:spPr>
        <a:xfrm>
          <a:off x="0" y="92693"/>
          <a:ext cx="6638925" cy="1517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7. krava muzara – izvor odlične zarade</a:t>
          </a:r>
          <a:endParaRPr lang="en-US" sz="2500" kern="1200" dirty="0"/>
        </a:p>
      </dsp:txBody>
      <dsp:txXfrm>
        <a:off x="74079" y="166772"/>
        <a:ext cx="6490767" cy="1369367"/>
      </dsp:txXfrm>
    </dsp:sp>
    <dsp:sp modelId="{004F13E0-9ED3-4B66-AAA3-029DC8D6FFCE}">
      <dsp:nvSpPr>
        <dsp:cNvPr id="0" name=""/>
        <dsp:cNvSpPr/>
      </dsp:nvSpPr>
      <dsp:spPr>
        <a:xfrm>
          <a:off x="0" y="1710794"/>
          <a:ext cx="6638925" cy="1484437"/>
        </a:xfrm>
        <a:prstGeom prst="roundRect">
          <a:avLst/>
        </a:prstGeom>
        <a:solidFill>
          <a:schemeClr val="accent2">
            <a:hueOff val="-504032"/>
            <a:satOff val="-1280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8. gladan kao vuk – jako gladan </a:t>
          </a:r>
          <a:endParaRPr lang="en-US" sz="2500" kern="1200"/>
        </a:p>
      </dsp:txBody>
      <dsp:txXfrm>
        <a:off x="72464" y="1783258"/>
        <a:ext cx="6493997" cy="1339509"/>
      </dsp:txXfrm>
    </dsp:sp>
    <dsp:sp modelId="{77D6A0EC-7469-46E0-ADD6-38284D696476}">
      <dsp:nvSpPr>
        <dsp:cNvPr id="0" name=""/>
        <dsp:cNvSpPr/>
      </dsp:nvSpPr>
      <dsp:spPr>
        <a:xfrm>
          <a:off x="0" y="3267231"/>
          <a:ext cx="6638925" cy="1484437"/>
        </a:xfrm>
        <a:prstGeom prst="roundRect">
          <a:avLst/>
        </a:prstGeom>
        <a:solidFill>
          <a:schemeClr val="accent2">
            <a:hueOff val="-1008063"/>
            <a:satOff val="-2559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9. kao muha bez glave – biti zbunjen, smušen, lakomislen</a:t>
          </a:r>
          <a:endParaRPr lang="en-US" sz="2500" kern="1200"/>
        </a:p>
      </dsp:txBody>
      <dsp:txXfrm>
        <a:off x="72464" y="3339695"/>
        <a:ext cx="6493997" cy="1339509"/>
      </dsp:txXfrm>
    </dsp:sp>
    <dsp:sp modelId="{513AEE92-6BAD-4BA1-8744-CE5AA7DD9D6F}">
      <dsp:nvSpPr>
        <dsp:cNvPr id="0" name=""/>
        <dsp:cNvSpPr/>
      </dsp:nvSpPr>
      <dsp:spPr>
        <a:xfrm>
          <a:off x="0" y="4823669"/>
          <a:ext cx="6638925" cy="1484437"/>
        </a:xfrm>
        <a:prstGeom prst="roundRect">
          <a:avLst/>
        </a:prstGeom>
        <a:solidFill>
          <a:schemeClr val="accent2">
            <a:hueOff val="-1512095"/>
            <a:satOff val="-3839"/>
            <a:lumOff val="-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10. staviti kome soli na rep - nemoguće nekoga stići u nečemu</a:t>
          </a:r>
          <a:endParaRPr lang="en-US" sz="2500" kern="1200"/>
        </a:p>
      </dsp:txBody>
      <dsp:txXfrm>
        <a:off x="72464" y="4896133"/>
        <a:ext cx="6493997" cy="1339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2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4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7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3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5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1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1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2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6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8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52474/63132.html#block-171014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5F7E333-5609-710A-6D75-AE8D98B37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FRAZEMI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32D94B-4650-555B-3EA1-5045B92F3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897CB0E7-0D78-4E7C-C100-F87CE2265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2" r="8629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088D978-5208-F0F2-D131-B046D038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3141">
            <a:off x="7881133" y="797683"/>
            <a:ext cx="3436691" cy="51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83C803A-9717-8337-938E-F5E80AEDE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536" y="1003177"/>
            <a:ext cx="6627226" cy="4771417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hr-HR" sz="1800" dirty="0"/>
              <a:t>Objasni svojim riječima značenje frazema </a:t>
            </a:r>
            <a:r>
              <a:rPr lang="hr-HR" sz="1800" i="1" dirty="0">
                <a:solidFill>
                  <a:srgbClr val="0070C0"/>
                </a:solidFill>
              </a:rPr>
              <a:t>kititi se tuđim perjem</a:t>
            </a:r>
            <a:r>
              <a:rPr lang="hr-HR" sz="1800" dirty="0"/>
              <a:t>, </a:t>
            </a:r>
            <a:r>
              <a:rPr lang="hr-HR" sz="1800" i="1" dirty="0">
                <a:solidFill>
                  <a:srgbClr val="0070C0"/>
                </a:solidFill>
              </a:rPr>
              <a:t>nevjerni Toma</a:t>
            </a:r>
            <a:r>
              <a:rPr lang="hr-HR" sz="1800" dirty="0"/>
              <a:t>, </a:t>
            </a:r>
            <a:r>
              <a:rPr lang="hr-HR" sz="1800" i="1" dirty="0">
                <a:solidFill>
                  <a:srgbClr val="0070C0"/>
                </a:solidFill>
              </a:rPr>
              <a:t>Ahilova peta</a:t>
            </a:r>
            <a:r>
              <a:rPr lang="hr-HR" sz="1800" dirty="0"/>
              <a:t>, </a:t>
            </a:r>
            <a:r>
              <a:rPr lang="hr-HR" sz="1800" i="1" dirty="0">
                <a:solidFill>
                  <a:srgbClr val="0070C0"/>
                </a:solidFill>
              </a:rPr>
              <a:t>Sizifov posao</a:t>
            </a:r>
            <a:r>
              <a:rPr lang="hr-HR" sz="1800" dirty="0"/>
              <a:t>, </a:t>
            </a:r>
            <a:r>
              <a:rPr lang="hr-HR" sz="1800" i="1" dirty="0">
                <a:solidFill>
                  <a:srgbClr val="0070C0"/>
                </a:solidFill>
              </a:rPr>
              <a:t>trojanski konj</a:t>
            </a:r>
            <a:r>
              <a:rPr lang="hr-HR" sz="1800" dirty="0"/>
              <a:t>.</a:t>
            </a:r>
          </a:p>
          <a:p>
            <a:pPr>
              <a:spcBef>
                <a:spcPts val="930"/>
              </a:spcBef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rojanski konj - Sloboda.hr - Nezavisni medijski portal">
            <a:extLst>
              <a:ext uri="{FF2B5EF4-FFF2-40B4-BE49-F238E27FC236}">
                <a16:creationId xmlns:a16="http://schemas.microsoft.com/office/drawing/2014/main" id="{274063F4-22C8-699E-7310-5DB13C48E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436" y="754972"/>
            <a:ext cx="2845189" cy="2857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liklinika Rehabilitacija Nova - AHILOVA PETA JE VIŠE OD MITA! Priča je da  Ahilovoj majci proročica rekla da će njezin sin umrijeti. Kako bi to  spriječila, ona ga je umočila u rijeku">
            <a:extLst>
              <a:ext uri="{FF2B5EF4-FFF2-40B4-BE49-F238E27FC236}">
                <a16:creationId xmlns:a16="http://schemas.microsoft.com/office/drawing/2014/main" id="{D0295735-13D0-93BF-2128-EB05ECE9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65" y="3691399"/>
            <a:ext cx="4064061" cy="2247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ašto se kaže: Sizifov posao - Školski.ba">
            <a:extLst>
              <a:ext uri="{FF2B5EF4-FFF2-40B4-BE49-F238E27FC236}">
                <a16:creationId xmlns:a16="http://schemas.microsoft.com/office/drawing/2014/main" id="{E13FF432-A65E-5C92-5B49-7B6B5991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17" y="2966425"/>
            <a:ext cx="4754664" cy="2452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346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izifov posao. Zašto on može da bude primer svima nama?">
            <a:extLst>
              <a:ext uri="{FF2B5EF4-FFF2-40B4-BE49-F238E27FC236}">
                <a16:creationId xmlns:a16="http://schemas.microsoft.com/office/drawing/2014/main" id="{6F138462-09D6-0334-A887-8428AAC82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1407" b="-1"/>
          <a:stretch/>
        </p:blipFill>
        <p:spPr bwMode="auto">
          <a:xfrm>
            <a:off x="561071" y="1478414"/>
            <a:ext cx="6320812" cy="42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Rectangle 718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DB87BA8-224A-9896-8192-D7F630AE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3600" b="0" cap="all">
                <a:solidFill>
                  <a:schemeClr val="bg1"/>
                </a:solidFill>
              </a:rPr>
              <a:t>Frazemi po podrijetlu</a:t>
            </a:r>
          </a:p>
        </p:txBody>
      </p:sp>
      <p:sp>
        <p:nvSpPr>
          <p:cNvPr id="7189" name="Rectangle 7188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Rectangle 7190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3" name="Rectangle 7192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185BC7E-D341-2FA3-4FA7-0E9529197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1262" y="4257095"/>
            <a:ext cx="2714085" cy="2508026"/>
          </a:xfrm>
        </p:spPr>
        <p:txBody>
          <a:bodyPr/>
          <a:lstStyle/>
          <a:p>
            <a:r>
              <a:rPr lang="hr-HR" dirty="0">
                <a:hlinkClick r:id="rId3"/>
              </a:rPr>
              <a:t>Frazemi (</a:t>
            </a:r>
            <a:r>
              <a:rPr lang="hr-HR" dirty="0" err="1">
                <a:hlinkClick r:id="rId3"/>
              </a:rPr>
              <a:t>izzi.digital</a:t>
            </a:r>
            <a:r>
              <a:rPr lang="hr-HR" dirty="0">
                <a:hlinkClick r:id="rId3"/>
              </a:rPr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371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EC830AA-13EC-1016-77BC-9795EA79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600" dirty="0">
                <a:solidFill>
                  <a:schemeClr val="bg1"/>
                </a:solidFill>
              </a:rPr>
              <a:t>Frazemi našeg kraja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9F15D2F-4A7C-2540-87AE-C3DFF11D6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5371" y="2702257"/>
            <a:ext cx="9935571" cy="342615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Opiši kakva je osoba koja </a:t>
            </a:r>
            <a:r>
              <a:rPr lang="hr-H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 putra na glavi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kakva ona koja </a:t>
            </a:r>
            <a:r>
              <a:rPr lang="hr-H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nit(i) smrdi nit(i) miriše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ćeš napraviti pa </a:t>
            </a:r>
            <a:r>
              <a:rPr lang="hr-H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kud puklo da puklo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Kakvi su Martinovi rezultati „putovanja” u frazemu </a:t>
            </a:r>
            <a:r>
              <a:rPr lang="hr-H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u Zagreb, Martin iz Zagreba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93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2B23997-85E7-9DEC-F12E-5CD93870D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390" y="2894120"/>
            <a:ext cx="3943229" cy="14218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109728" tIns="109728" rIns="109728" bIns="9144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en-US" sz="2000" dirty="0" err="1"/>
              <a:t>Udžbenik</a:t>
            </a:r>
            <a:r>
              <a:rPr lang="en-US" sz="2000" dirty="0"/>
              <a:t> str. 36. </a:t>
            </a:r>
            <a:r>
              <a:rPr lang="en-US" sz="2000" dirty="0" err="1"/>
              <a:t>Odaberi</a:t>
            </a:r>
            <a:r>
              <a:rPr lang="en-US" sz="2000" dirty="0"/>
              <a:t> </a:t>
            </a:r>
            <a:r>
              <a:rPr lang="en-US" sz="2000" dirty="0" err="1"/>
              <a:t>točan</a:t>
            </a:r>
            <a:r>
              <a:rPr lang="en-US" sz="2000" dirty="0"/>
              <a:t> </a:t>
            </a:r>
            <a:r>
              <a:rPr lang="en-US" sz="2000" dirty="0" err="1"/>
              <a:t>frazem</a:t>
            </a:r>
            <a:r>
              <a:rPr lang="en-US" sz="2000" dirty="0"/>
              <a:t>!</a:t>
            </a:r>
          </a:p>
          <a:p>
            <a:pPr>
              <a:spcBef>
                <a:spcPts val="930"/>
              </a:spcBef>
            </a:pPr>
            <a:endParaRPr lang="en-US" dirty="0"/>
          </a:p>
        </p:txBody>
      </p:sp>
      <p:pic>
        <p:nvPicPr>
          <p:cNvPr id="8194" name="Picture 2" descr="Judin poljubac | Kćeri Božje ljubavi">
            <a:extLst>
              <a:ext uri="{FF2B5EF4-FFF2-40B4-BE49-F238E27FC236}">
                <a16:creationId xmlns:a16="http://schemas.microsoft.com/office/drawing/2014/main" id="{D25588A7-7818-9BDA-46EF-68C183D35A1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576"/>
          <a:stretch/>
        </p:blipFill>
        <p:spPr bwMode="auto">
          <a:xfrm>
            <a:off x="5289119" y="1106611"/>
            <a:ext cx="6414510" cy="464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9" name="Rectangle 8208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1" name="Rectangle 821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3" name="Rectangle 821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5" name="Rectangle 821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7" name="Rectangle 82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1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C3162B-47DE-4EA0-A4BE-9A143AEC6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13" y="1031500"/>
            <a:ext cx="8516959" cy="5115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0E9399-92A6-C625-26BC-2266E72F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533526"/>
            <a:ext cx="7366236" cy="1598754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hr-HR" sz="5400" b="0" cap="all" dirty="0">
                <a:solidFill>
                  <a:schemeClr val="bg1"/>
                </a:solidFill>
              </a:rPr>
              <a:t>Frazemi danas</a:t>
            </a:r>
            <a:endParaRPr lang="en-US" sz="5400" b="0" cap="all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2" y="-4078"/>
            <a:ext cx="3027528" cy="1056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63D6F5-598D-4A1D-B50B-2AC99EDE8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167615"/>
            <a:ext cx="1218590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CF84628-5F30-69AA-8845-C77317A6C51E}"/>
              </a:ext>
            </a:extLst>
          </p:cNvPr>
          <p:cNvSpPr/>
          <p:nvPr/>
        </p:nvSpPr>
        <p:spPr>
          <a:xfrm rot="21203914">
            <a:off x="705929" y="3999811"/>
            <a:ext cx="3286281" cy="8925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Freestyle Script" panose="030804020302050B0404" pitchFamily="66" charset="0"/>
              </a:rPr>
              <a:t>down to Earth </a:t>
            </a:r>
            <a:r>
              <a:rPr lang="en-US" sz="2000" dirty="0"/>
              <a:t>– </a:t>
            </a:r>
            <a:r>
              <a:rPr lang="en-US" sz="2000" dirty="0" err="1"/>
              <a:t>postati</a:t>
            </a:r>
            <a:r>
              <a:rPr lang="en-US" sz="2000" dirty="0"/>
              <a:t> </a:t>
            </a:r>
            <a:r>
              <a:rPr lang="en-US" sz="2000" dirty="0" err="1"/>
              <a:t>realan</a:t>
            </a:r>
            <a:r>
              <a:rPr lang="en-US" sz="2000" dirty="0"/>
              <a:t>, </a:t>
            </a:r>
            <a:r>
              <a:rPr lang="en-US" sz="2000" dirty="0" err="1"/>
              <a:t>biti</a:t>
            </a:r>
            <a:r>
              <a:rPr lang="en-US" sz="2000" dirty="0"/>
              <a:t> bez </a:t>
            </a:r>
            <a:r>
              <a:rPr lang="en-US" sz="2000" dirty="0" err="1"/>
              <a:t>iluzija</a:t>
            </a:r>
            <a:endParaRPr lang="hr-HR" sz="20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47A8A75-FD1C-C333-3F26-40B1E6763101}"/>
              </a:ext>
            </a:extLst>
          </p:cNvPr>
          <p:cNvSpPr/>
          <p:nvPr/>
        </p:nvSpPr>
        <p:spPr>
          <a:xfrm rot="401874">
            <a:off x="7971690" y="3513544"/>
            <a:ext cx="3365308" cy="24314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hr-HR" sz="3200" b="1" dirty="0" err="1">
                <a:latin typeface="Freestyle Script" panose="030804020302050B0404" pitchFamily="66" charset="0"/>
              </a:rPr>
              <a:t>break</a:t>
            </a:r>
            <a:r>
              <a:rPr lang="hr-HR" sz="3200" b="1" dirty="0">
                <a:latin typeface="Freestyle Script" panose="030804020302050B0404" pitchFamily="66" charset="0"/>
              </a:rPr>
              <a:t> </a:t>
            </a:r>
            <a:r>
              <a:rPr lang="hr-HR" sz="3200" b="1" dirty="0" err="1">
                <a:latin typeface="Freestyle Script" panose="030804020302050B0404" pitchFamily="66" charset="0"/>
              </a:rPr>
              <a:t>the</a:t>
            </a:r>
            <a:r>
              <a:rPr lang="hr-HR" sz="3200" b="1" dirty="0">
                <a:latin typeface="Freestyle Script" panose="030804020302050B0404" pitchFamily="66" charset="0"/>
              </a:rPr>
              <a:t> </a:t>
            </a:r>
            <a:r>
              <a:rPr lang="hr-HR" sz="3200" b="1" dirty="0" err="1">
                <a:latin typeface="Freestyle Script" panose="030804020302050B0404" pitchFamily="66" charset="0"/>
              </a:rPr>
              <a:t>ice</a:t>
            </a:r>
            <a:r>
              <a:rPr lang="hr-HR" sz="3200" b="1" dirty="0">
                <a:latin typeface="Freestyle Script" panose="030804020302050B0404" pitchFamily="66" charset="0"/>
              </a:rPr>
              <a:t>, </a:t>
            </a:r>
            <a:r>
              <a:rPr lang="hr-HR" sz="3200" b="1" dirty="0" err="1">
                <a:latin typeface="Freestyle Script" panose="030804020302050B0404" pitchFamily="66" charset="0"/>
              </a:rPr>
              <a:t>icebreaker</a:t>
            </a:r>
            <a:endParaRPr lang="hr-HR" sz="3200" b="1" dirty="0">
              <a:latin typeface="Freestyle Script" panose="030804020302050B0404" pitchFamily="66" charset="0"/>
            </a:endParaRPr>
          </a:p>
          <a:p>
            <a:r>
              <a:rPr lang="hr-HR" sz="2000" dirty="0"/>
              <a:t>– savladati prve teškoće, smanjiti napetost; slično značenje ima i hrvatski frazem probiti led –</a:t>
            </a:r>
          </a:p>
          <a:p>
            <a:r>
              <a:rPr lang="hr-HR" sz="2000" dirty="0"/>
              <a:t>počinjati nešto novo, prvi učiniti što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59E68C9-A44C-C54C-746B-2521B70433FB}"/>
              </a:ext>
            </a:extLst>
          </p:cNvPr>
          <p:cNvSpPr/>
          <p:nvPr/>
        </p:nvSpPr>
        <p:spPr>
          <a:xfrm rot="20765683">
            <a:off x="8280088" y="2082627"/>
            <a:ext cx="367600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b="1" dirty="0">
                <a:latin typeface="Freestyle Script" panose="030804020302050B0404" pitchFamily="66" charset="0"/>
              </a:rPr>
              <a:t>pace of cake </a:t>
            </a:r>
            <a:r>
              <a:rPr lang="en-US" sz="2400" dirty="0"/>
              <a:t>– </a:t>
            </a:r>
            <a:r>
              <a:rPr lang="en-US" sz="2400" dirty="0" err="1"/>
              <a:t>mačji</a:t>
            </a:r>
            <a:r>
              <a:rPr lang="en-US" sz="2400" dirty="0"/>
              <a:t> </a:t>
            </a:r>
            <a:r>
              <a:rPr lang="en-US" sz="2400" dirty="0" err="1"/>
              <a:t>kašalj</a:t>
            </a:r>
            <a:endParaRPr lang="hr-HR" sz="1600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0206464-4349-06BB-4FEA-FC44B1F28113}"/>
              </a:ext>
            </a:extLst>
          </p:cNvPr>
          <p:cNvSpPr/>
          <p:nvPr/>
        </p:nvSpPr>
        <p:spPr>
          <a:xfrm rot="20964646">
            <a:off x="3842039" y="4087460"/>
            <a:ext cx="4076700" cy="15081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hr-HR" sz="3200" b="1" dirty="0" err="1">
                <a:latin typeface="Freestyle Script" panose="030804020302050B0404" pitchFamily="66" charset="0"/>
              </a:rPr>
              <a:t>Break</a:t>
            </a:r>
            <a:r>
              <a:rPr lang="hr-HR" sz="3200" b="1" dirty="0">
                <a:latin typeface="Freestyle Script" panose="030804020302050B0404" pitchFamily="66" charset="0"/>
              </a:rPr>
              <a:t> a </a:t>
            </a:r>
            <a:r>
              <a:rPr lang="hr-HR" sz="3200" b="1" dirty="0" err="1">
                <a:latin typeface="Freestyle Script" panose="030804020302050B0404" pitchFamily="66" charset="0"/>
              </a:rPr>
              <a:t>leg</a:t>
            </a:r>
            <a:r>
              <a:rPr lang="hr-HR" sz="3200" dirty="0"/>
              <a:t>! </a:t>
            </a:r>
            <a:r>
              <a:rPr lang="hr-HR" sz="2000" dirty="0"/>
              <a:t>– Sretno!, Neka ti je sa srećom! (izvorno se koristio u kazalištu prije izlaska glumca na scenu)</a:t>
            </a:r>
          </a:p>
        </p:txBody>
      </p:sp>
    </p:spTree>
    <p:extLst>
      <p:ext uri="{BB962C8B-B14F-4D97-AF65-F5344CB8AC3E}">
        <p14:creationId xmlns:p14="http://schemas.microsoft.com/office/powerpoint/2010/main" val="1099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F0F6E7-8C4D-58AF-2B8A-0F39F378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IGRA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BDBCC7DD-8D7B-470D-EF06-05DC426B5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147676"/>
              </p:ext>
            </p:extLst>
          </p:nvPr>
        </p:nvGraphicFramePr>
        <p:xfrm>
          <a:off x="1102777" y="2178575"/>
          <a:ext cx="11121225" cy="452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56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id="{91CE7899-6FB8-2303-E0F7-DBAA11DCF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142483"/>
              </p:ext>
            </p:extLst>
          </p:nvPr>
        </p:nvGraphicFramePr>
        <p:xfrm>
          <a:off x="5143500" y="242888"/>
          <a:ext cx="6836855" cy="627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Što vam govori vaša mačka? - Impuls">
            <a:extLst>
              <a:ext uri="{FF2B5EF4-FFF2-40B4-BE49-F238E27FC236}">
                <a16:creationId xmlns:a16="http://schemas.microsoft.com/office/drawing/2014/main" id="{B2FC1E1E-D8FB-4440-ED33-DE2ADAB6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5" y="185737"/>
            <a:ext cx="4272544" cy="26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čak u vreći – Mačak u vreći">
            <a:extLst>
              <a:ext uri="{FF2B5EF4-FFF2-40B4-BE49-F238E27FC236}">
                <a16:creationId xmlns:a16="http://schemas.microsoft.com/office/drawing/2014/main" id="{63D00543-99BF-9E2E-FD68-A637D7EB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5" y="3128961"/>
            <a:ext cx="3600453" cy="36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Rezervirano mjesto sadržaja 2">
            <a:extLst>
              <a:ext uri="{FF2B5EF4-FFF2-40B4-BE49-F238E27FC236}">
                <a16:creationId xmlns:a16="http://schemas.microsoft.com/office/drawing/2014/main" id="{DD193860-B338-B857-B1FB-0B1A86D18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87844"/>
              </p:ext>
            </p:extLst>
          </p:nvPr>
        </p:nvGraphicFramePr>
        <p:xfrm>
          <a:off x="5135686" y="214312"/>
          <a:ext cx="6638925" cy="642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j Bebac Najlepse Decije Pesme : Gladan Kao Vuk - YouTube">
            <a:extLst>
              <a:ext uri="{FF2B5EF4-FFF2-40B4-BE49-F238E27FC236}">
                <a16:creationId xmlns:a16="http://schemas.microsoft.com/office/drawing/2014/main" id="{5148CC6C-C0C0-D279-1886-3B0FACB2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" y="685800"/>
            <a:ext cx="440266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🔴Proverbs and idioms in Croatian language 🔴 | Language Exchange Amino">
            <a:extLst>
              <a:ext uri="{FF2B5EF4-FFF2-40B4-BE49-F238E27FC236}">
                <a16:creationId xmlns:a16="http://schemas.microsoft.com/office/drawing/2014/main" id="{377781B8-B501-AC75-DAA1-7A8174976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" y="3429000"/>
            <a:ext cx="4402667" cy="3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D0F0D7-C5F8-2963-5BF1-8052E474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33" y="201814"/>
            <a:ext cx="3611029" cy="186234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Pročitajmo</a:t>
            </a:r>
            <a:endParaRPr lang="en-US" sz="3600" dirty="0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2B5D12C-BE0D-A492-69A1-AF61D22E2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025" y="1899666"/>
            <a:ext cx="4329113" cy="418088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</a:pPr>
            <a:r>
              <a:rPr lang="en-US" sz="2000" dirty="0" err="1"/>
              <a:t>Prisjeti</a:t>
            </a:r>
            <a:r>
              <a:rPr lang="en-US" sz="2000" dirty="0"/>
              <a:t> se </a:t>
            </a:r>
            <a:r>
              <a:rPr lang="en-US" sz="2000" dirty="0" err="1"/>
              <a:t>situacija</a:t>
            </a:r>
            <a:r>
              <a:rPr lang="en-US" sz="2000" dirty="0"/>
              <a:t> u </a:t>
            </a:r>
            <a:r>
              <a:rPr lang="en-US" sz="2000" dirty="0" err="1"/>
              <a:t>kojima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čuo</a:t>
            </a:r>
            <a:r>
              <a:rPr lang="en-US" sz="2000" dirty="0"/>
              <a:t>/</a:t>
            </a:r>
            <a:r>
              <a:rPr lang="en-US" sz="2000" dirty="0" err="1"/>
              <a:t>čula</a:t>
            </a:r>
            <a:r>
              <a:rPr lang="en-US" sz="2000" dirty="0"/>
              <a:t> </a:t>
            </a:r>
            <a:r>
              <a:rPr lang="en-US" sz="2000" dirty="0" err="1"/>
              <a:t>izraz</a:t>
            </a:r>
            <a:r>
              <a:rPr lang="en-US" sz="2000" dirty="0"/>
              <a:t> </a:t>
            </a:r>
            <a:r>
              <a:rPr lang="en-US" sz="2000" i="1" dirty="0"/>
              <a:t>Pandorina </a:t>
            </a:r>
            <a:r>
              <a:rPr lang="en-US" sz="2000" i="1" dirty="0" err="1"/>
              <a:t>kutija</a:t>
            </a:r>
            <a:r>
              <a:rPr lang="en-US" sz="2000" dirty="0"/>
              <a:t>. </a:t>
            </a:r>
            <a:r>
              <a:rPr lang="en-US" sz="2000" dirty="0" err="1"/>
              <a:t>Povezuješ</a:t>
            </a:r>
            <a:r>
              <a:rPr lang="en-US" sz="2000" dirty="0"/>
              <a:t> li taj </a:t>
            </a:r>
            <a:r>
              <a:rPr lang="en-US" sz="2000" dirty="0" err="1"/>
              <a:t>izraz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s </a:t>
            </a:r>
            <a:r>
              <a:rPr lang="en-US" sz="2000" dirty="0" err="1"/>
              <a:t>grčkim</a:t>
            </a:r>
            <a:r>
              <a:rPr lang="en-US" sz="2000" dirty="0"/>
              <a:t> </a:t>
            </a:r>
            <a:r>
              <a:rPr lang="en-US" sz="2000" dirty="0" err="1"/>
              <a:t>mitovima</a:t>
            </a:r>
            <a:r>
              <a:rPr lang="en-US" sz="2000" dirty="0"/>
              <a:t>? </a:t>
            </a:r>
            <a:r>
              <a:rPr lang="en-US" sz="2000" dirty="0" err="1"/>
              <a:t>Navedi</a:t>
            </a:r>
            <a:r>
              <a:rPr lang="en-US" sz="2000" dirty="0"/>
              <a:t> </a:t>
            </a:r>
            <a:r>
              <a:rPr lang="en-US" sz="2000" dirty="0" err="1"/>
              <a:t>primjer</a:t>
            </a:r>
            <a:r>
              <a:rPr lang="en-US" sz="2000" dirty="0"/>
              <a:t>.</a:t>
            </a:r>
          </a:p>
          <a:p>
            <a:pPr>
              <a:lnSpc>
                <a:spcPct val="130000"/>
              </a:lnSpc>
              <a:spcBef>
                <a:spcPts val="930"/>
              </a:spcBef>
            </a:pPr>
            <a:endParaRPr lang="en-US" sz="2000" dirty="0"/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lang="en-US" sz="2000" b="1" dirty="0" err="1"/>
              <a:t>Udžbenik</a:t>
            </a:r>
            <a:r>
              <a:rPr lang="en-US" sz="2000" b="1" dirty="0"/>
              <a:t> str. 32.</a:t>
            </a:r>
          </a:p>
          <a:p>
            <a:pPr>
              <a:lnSpc>
                <a:spcPct val="130000"/>
              </a:lnSpc>
              <a:spcBef>
                <a:spcPts val="930"/>
              </a:spcBef>
            </a:pPr>
            <a:endParaRPr lang="en-US" sz="1500" dirty="0"/>
          </a:p>
        </p:txBody>
      </p:sp>
      <p:pic>
        <p:nvPicPr>
          <p:cNvPr id="3074" name="Picture 2" descr="PANDORINA KUTIJA&quot;: Možda i postoji samo ono čega nema :: Novice :: Lupiga">
            <a:extLst>
              <a:ext uri="{FF2B5EF4-FFF2-40B4-BE49-F238E27FC236}">
                <a16:creationId xmlns:a16="http://schemas.microsoft.com/office/drawing/2014/main" id="{35BE3B50-2F15-21AE-0CBB-3B1338AA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8714" y="1393228"/>
            <a:ext cx="6514470" cy="40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5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9109A2-9F9D-84B8-8D4A-C2B40784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0271" y="-902971"/>
            <a:ext cx="2714085" cy="269590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1429892-5299-55A2-BF46-DACC11A9BF7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hr-HR" sz="32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r-HR" sz="2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 li izrazi Pandorina kutija u rečenici </a:t>
            </a:r>
            <a:r>
              <a:rPr lang="hr-H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upuštaj se u to, otvorit ćeš Pandorinu kutiju!</a:t>
            </a:r>
            <a:r>
              <a:rPr lang="hr-HR" sz="28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 crna ovca u rečenici </a:t>
            </a:r>
            <a:r>
              <a:rPr lang="hr-H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je crna ovca naše obitelji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doslovno ili preneseno značenje?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Objasni značenje svake rečenice svojim riječima. </a:t>
            </a:r>
          </a:p>
          <a:p>
            <a:endParaRPr lang="hr-HR" dirty="0"/>
          </a:p>
        </p:txBody>
      </p:sp>
      <p:pic>
        <p:nvPicPr>
          <p:cNvPr id="4098" name="Picture 2" descr="Crna ovca | Baska">
            <a:extLst>
              <a:ext uri="{FF2B5EF4-FFF2-40B4-BE49-F238E27FC236}">
                <a16:creationId xmlns:a16="http://schemas.microsoft.com/office/drawing/2014/main" id="{B4710A1A-4870-101E-A587-B880B9EE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875973"/>
            <a:ext cx="2695902" cy="26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oja je uloga crnih ovci u obitelji | Duhovnost i emocije | Duhovne poruke">
            <a:extLst>
              <a:ext uri="{FF2B5EF4-FFF2-40B4-BE49-F238E27FC236}">
                <a16:creationId xmlns:a16="http://schemas.microsoft.com/office/drawing/2014/main" id="{0271C374-69BB-D0E7-84E0-449E8E55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2" y="3905577"/>
            <a:ext cx="3349113" cy="21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303A5F-C27E-54D7-DA46-37CF8EB9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600" dirty="0"/>
              <a:t>Što je FRAZEM?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5B7BE4-E6DF-C1B1-CD45-662462002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179" y="2743995"/>
            <a:ext cx="7610536" cy="303059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 marL="457200" indent="-457200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hr-HR" sz="3200" dirty="0"/>
              <a:t>Frazem je slikoviti izraz </a:t>
            </a:r>
            <a:r>
              <a:rPr lang="hr-HR" sz="3200" b="1" dirty="0"/>
              <a:t>PRENESENOG ZNAČENJA </a:t>
            </a:r>
            <a:r>
              <a:rPr lang="hr-HR" sz="3200" dirty="0"/>
              <a:t>(nastao na temelju sličnosti) koji se u govoru i pismu javlja kao ustaljena cjelina. </a:t>
            </a:r>
            <a:endParaRPr lang="en-US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5778F7-9610-E0FE-4091-5DF1A19F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033" y="1243760"/>
            <a:ext cx="3986074" cy="1233109"/>
          </a:xfrm>
        </p:spPr>
        <p:txBody>
          <a:bodyPr/>
          <a:lstStyle/>
          <a:p>
            <a:r>
              <a:rPr lang="hr-HR" b="0" dirty="0"/>
              <a:t>Biti svemoćan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E949706-41FF-73B1-FED3-6B101B1D2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3033" y="2929631"/>
            <a:ext cx="3574525" cy="392836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FRAZEM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-Uvijek isti oblik i poredak riječi!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-Ima značenje samo kao cjelina</a:t>
            </a:r>
            <a:r>
              <a:rPr lang="hr-HR" sz="2400" dirty="0"/>
              <a:t>!</a:t>
            </a:r>
          </a:p>
        </p:txBody>
      </p:sp>
      <p:sp>
        <p:nvSpPr>
          <p:cNvPr id="5" name="Zaobljeni pravokutnik 6">
            <a:extLst>
              <a:ext uri="{FF2B5EF4-FFF2-40B4-BE49-F238E27FC236}">
                <a16:creationId xmlns:a16="http://schemas.microsoft.com/office/drawing/2014/main" id="{BE69AF69-D09E-F703-A5E0-3FECEEDB03BD}"/>
              </a:ext>
            </a:extLst>
          </p:cNvPr>
          <p:cNvSpPr/>
          <p:nvPr/>
        </p:nvSpPr>
        <p:spPr>
          <a:xfrm>
            <a:off x="184441" y="867372"/>
            <a:ext cx="7412378" cy="2553891"/>
          </a:xfrm>
          <a:prstGeom prst="roundRect">
            <a:avLst/>
          </a:prstGeom>
          <a:solidFill>
            <a:sysClr val="window" lastClr="FFFFFF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Neki misle da mogu </a:t>
            </a:r>
            <a:r>
              <a:rPr kumimoji="0" lang="hr-HR" sz="2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vedriti i oblačiti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kako im se prohtije.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Neki misle da mogu </a:t>
            </a:r>
            <a:r>
              <a:rPr kumimoji="0" lang="hr-HR" sz="2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oblačiti i vedriti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kako im se prohtije.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Neki misle da mogu </a:t>
            </a:r>
            <a:r>
              <a:rPr kumimoji="0" lang="hr-HR" sz="2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kišiti i vedriti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kako im se prohtije.  </a:t>
            </a:r>
          </a:p>
        </p:txBody>
      </p:sp>
      <p:sp>
        <p:nvSpPr>
          <p:cNvPr id="6" name="Zaobljeni pravokutnik 4">
            <a:extLst>
              <a:ext uri="{FF2B5EF4-FFF2-40B4-BE49-F238E27FC236}">
                <a16:creationId xmlns:a16="http://schemas.microsoft.com/office/drawing/2014/main" id="{67B6B3C3-1F2E-A077-45C1-F41847ECFA69}"/>
              </a:ext>
            </a:extLst>
          </p:cNvPr>
          <p:cNvSpPr/>
          <p:nvPr/>
        </p:nvSpPr>
        <p:spPr>
          <a:xfrm>
            <a:off x="184441" y="3842290"/>
            <a:ext cx="4353763" cy="2553891"/>
          </a:xfrm>
          <a:prstGeom prst="roundRect">
            <a:avLst/>
          </a:prstGeom>
          <a:solidFill>
            <a:sysClr val="window" lastClr="FFFFFF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Ma, sve ti je to </a:t>
            </a:r>
            <a:r>
              <a:rPr kumimoji="0" lang="hr-HR" sz="2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luk i voda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Ma, sve ti je to </a:t>
            </a:r>
            <a:r>
              <a:rPr kumimoji="0" lang="hr-HR" sz="2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voda i luk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Ma, sve ti je to </a:t>
            </a:r>
            <a:r>
              <a:rPr kumimoji="0" lang="hr-HR" sz="2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češnjak i voda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pic>
        <p:nvPicPr>
          <p:cNvPr id="5122" name="Picture 2" descr="VODA OD BELOG LUKA MOŽE DA PREPORODI TELO ZA NEKOLIKO DANA: Spremite je po  ovom receptu">
            <a:extLst>
              <a:ext uri="{FF2B5EF4-FFF2-40B4-BE49-F238E27FC236}">
                <a16:creationId xmlns:a16="http://schemas.microsoft.com/office/drawing/2014/main" id="{77E239E6-2D57-0DED-0B48-4AFE36C3AE6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r="9960"/>
          <a:stretch>
            <a:fillRect/>
          </a:stretch>
        </p:blipFill>
        <p:spPr bwMode="auto">
          <a:xfrm>
            <a:off x="4971495" y="3842290"/>
            <a:ext cx="3071742" cy="25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 animBg="1"/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579EAD-251C-0F40-F3E4-911C3A17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600" dirty="0">
                <a:solidFill>
                  <a:schemeClr val="bg1"/>
                </a:solidFill>
              </a:rPr>
              <a:t>Riječ po riječ - frazem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CB5AD4-6F11-C902-FC12-84C6A07E0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5371" y="2702257"/>
            <a:ext cx="9935571" cy="342615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dirty="0"/>
              <a:t>Usporedi sljedeće frazeme. Usmeno izreci njihovo značenje.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</a:rPr>
              <a:t>mačji kašalj, ni u snu, u tom grmu leži zec,  spremati ražanj, a zec je u šumi,  i mi konja za trku imamo.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000" dirty="0">
              <a:solidFill>
                <a:srgbClr val="0070C0"/>
              </a:solidFill>
            </a:endParaRPr>
          </a:p>
          <a:p>
            <a:pPr marL="285750" indent="-285750" algn="just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Zapiši u bilježnicu rečenice u kojima ćeš upotrijebiti frazeme </a:t>
            </a:r>
            <a:r>
              <a:rPr lang="hr-HR" sz="2000" i="1" dirty="0"/>
              <a:t>mačji kašalj </a:t>
            </a:r>
            <a:r>
              <a:rPr lang="hr-HR" sz="2000" dirty="0"/>
              <a:t>i </a:t>
            </a:r>
            <a:r>
              <a:rPr lang="hr-HR" sz="2000" i="1" dirty="0"/>
              <a:t>ni u snu</a:t>
            </a:r>
            <a:r>
              <a:rPr lang="hr-HR" sz="2000" dirty="0"/>
              <a:t>.</a:t>
            </a:r>
          </a:p>
          <a:p>
            <a:pPr>
              <a:spcBef>
                <a:spcPts val="93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13951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551</Words>
  <Application>Microsoft Office PowerPoint</Application>
  <PresentationFormat>Široki zaslon</PresentationFormat>
  <Paragraphs>54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Meiryo</vt:lpstr>
      <vt:lpstr>Arial</vt:lpstr>
      <vt:lpstr>Calibri</vt:lpstr>
      <vt:lpstr>Corbel</vt:lpstr>
      <vt:lpstr>Freestyle Script</vt:lpstr>
      <vt:lpstr>Times New Roman</vt:lpstr>
      <vt:lpstr>ShojiVTI</vt:lpstr>
      <vt:lpstr>FRAZEMI</vt:lpstr>
      <vt:lpstr>IGRA</vt:lpstr>
      <vt:lpstr>PowerPoint prezentacija</vt:lpstr>
      <vt:lpstr>PowerPoint prezentacija</vt:lpstr>
      <vt:lpstr>Pročitajmo</vt:lpstr>
      <vt:lpstr>PowerPoint prezentacija</vt:lpstr>
      <vt:lpstr>Što je FRAZEM?</vt:lpstr>
      <vt:lpstr>Biti svemoćan </vt:lpstr>
      <vt:lpstr>Riječ po riječ - frazem</vt:lpstr>
      <vt:lpstr>PowerPoint prezentacija</vt:lpstr>
      <vt:lpstr>Frazemi po podrijetlu</vt:lpstr>
      <vt:lpstr>Frazemi našeg kraja</vt:lpstr>
      <vt:lpstr>PowerPoint prezentacija</vt:lpstr>
      <vt:lpstr>Frazemi danas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FRAZEMI</dc:title>
  <dc:creator>Martina</dc:creator>
  <cp:lastModifiedBy>Martina</cp:lastModifiedBy>
  <cp:revision>2</cp:revision>
  <dcterms:created xsi:type="dcterms:W3CDTF">2023-09-04T16:32:55Z</dcterms:created>
  <dcterms:modified xsi:type="dcterms:W3CDTF">2023-09-04T17:28:02Z</dcterms:modified>
</cp:coreProperties>
</file>