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5"/>
  </p:notes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4EB84-511C-4DAD-98B7-4FC43DFF74BE}" type="datetimeFigureOut">
              <a:rPr lang="hr-HR" smtClean="0"/>
              <a:t>3.9.2023.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3B6E-008E-47D1-A04C-1489B75B2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73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8B02C59-0A84-45ED-A4E8-58896E23CD74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1194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5685-424E-432C-BA16-7E3B78C6D429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2800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5452-B682-42BE-89C9-5FB56801967C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5298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A031-8088-459C-ADBA-30E8B8453E4C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8261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50B0-1464-4BB0-B798-94E26DA1D55B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552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40DC-9045-445B-9758-5CEBF7295CC7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6749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B93C-689A-49C8-BB86-3E5278612B4E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81723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AA1C-6282-4F60-9E61-77AD29B26817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88670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94D-8A56-41B5-8ACB-25825666260C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8927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77E2-C61B-4CAD-9951-8279BB8BD01E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5685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48-5B0F-4409-9890-0C53401B16A2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4551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FEF70D0-2E7D-4B7D-AF25-17861308BC7D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OŠ. Žrnovnica, Martina Lovrić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cover/>
  </p:transition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Dug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tTfrdDgn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5A9A560-57DD-9713-3682-4686F458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66001" cy="1268984"/>
          </a:xfrm>
        </p:spPr>
        <p:txBody>
          <a:bodyPr>
            <a:norm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Leksikologija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195C9B-0A70-23A0-ED36-58F27AE94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66001" cy="36012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3200" b="0" i="0" dirty="0">
                <a:effectLst/>
                <a:latin typeface="Book Antiqua" panose="02040602050305030304" pitchFamily="18" charset="0"/>
              </a:rPr>
              <a:t>(grč. </a:t>
            </a:r>
            <a:r>
              <a:rPr lang="el-GR" sz="3200" b="0" i="1" dirty="0">
                <a:effectLst/>
                <a:latin typeface="Book Antiqua" panose="02040602050305030304" pitchFamily="18" charset="0"/>
              </a:rPr>
              <a:t>λεξ</a:t>
            </a:r>
            <a:r>
              <a:rPr lang="hr-HR" sz="3200" b="0" i="1" dirty="0">
                <a:effectLst/>
                <a:latin typeface="Book Antiqua" panose="02040602050305030304" pitchFamily="18" charset="0"/>
              </a:rPr>
              <a:t>ı</a:t>
            </a:r>
            <a:r>
              <a:rPr lang="el-GR" sz="3200" b="0" i="1" dirty="0">
                <a:effectLst/>
                <a:latin typeface="Book Antiqua" panose="02040602050305030304" pitchFamily="18" charset="0"/>
              </a:rPr>
              <a:t>ϰός:</a:t>
            </a:r>
            <a:r>
              <a:rPr lang="el-GR" sz="3200" b="0" i="0" dirty="0">
                <a:effectLst/>
                <a:latin typeface="Book Antiqua" panose="02040602050305030304" pitchFamily="18" charset="0"/>
              </a:rPr>
              <a:t> </a:t>
            </a:r>
            <a:r>
              <a:rPr lang="hr-HR" sz="3200" b="0" i="0" dirty="0">
                <a:effectLst/>
                <a:latin typeface="Book Antiqua" panose="02040602050305030304" pitchFamily="18" charset="0"/>
              </a:rPr>
              <a:t>koji se tiče riječi + -</a:t>
            </a:r>
            <a:r>
              <a:rPr lang="hr-HR" sz="3200" b="0" i="0" dirty="0" err="1">
                <a:effectLst/>
                <a:latin typeface="Book Antiqua" panose="02040602050305030304" pitchFamily="18" charset="0"/>
              </a:rPr>
              <a:t>logija</a:t>
            </a:r>
            <a:r>
              <a:rPr lang="hr-HR" sz="3200" b="0" i="0" dirty="0">
                <a:effectLst/>
                <a:latin typeface="Book Antiqua" panose="02040602050305030304" pitchFamily="18" charset="0"/>
              </a:rPr>
              <a:t>), jezikoslovna disciplina koja proučava leksički sustav u jeziku (znanost o riječima).</a:t>
            </a:r>
            <a:endParaRPr lang="hr-HR" sz="3200" dirty="0">
              <a:latin typeface="Book Antiqua" panose="0204060205030503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B8E30F-B99D-4646-9EF5-E8823129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C049F8-6165-664F-BADB-1D3E160D8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2E4AA6C4-5F76-644E-AC9E-49DAAAE1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D0F1BCD1-5174-9442-BC14-098FC8F28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C38B8C2-7FF9-B545-9383-9D2F10BD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FAB827-9785-0646-88AC-6BAB2FF0F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5964466-BB35-554E-96AB-6C03B2912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581755C1-0C03-D548-A87C-5D91A00D8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9CE6EA07-B7C1-7E40-B170-85C1AE7CD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2C64DB-7165-BA4D-B240-B831F7326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85AC8F-33E2-6F45-BB99-45AB0771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FE600A1-9FA9-7D44-B151-6D85236CA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8B046A-AEB0-9A43-97BF-9D01EFB10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793800D8-E4A7-D744-AA8A-394F66211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8FAF8097-8120-3F48-B883-BACD6450D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640769-9D0C-714C-B41F-F0AF3CB0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C7D7C4-C7E0-BE49-B797-AB72BC541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127D504-2340-9144-A0C0-BC4BBEA09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8266C3BD-4E61-0646-9AA7-5CB786EC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8AEAEE9B-E0B2-D14E-87FD-388F8C496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1E54CFED-A4D5-7C47-AB58-4F813D231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FF46DF3B-97DE-804E-9D8F-E9A00C595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44486747-B3FE-184E-912A-43A38A3AC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CB033255-FCDE-3345-AD92-D9BC51A26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82">
              <a:extLst>
                <a:ext uri="{FF2B5EF4-FFF2-40B4-BE49-F238E27FC236}">
                  <a16:creationId xmlns:a16="http://schemas.microsoft.com/office/drawing/2014/main" id="{97033299-E214-9A47-95E6-703624E27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7754F1-193E-4AC9-832C-B56F31CF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1002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utnik 4">
            <a:extLst>
              <a:ext uri="{FF2B5EF4-FFF2-40B4-BE49-F238E27FC236}">
                <a16:creationId xmlns:a16="http://schemas.microsoft.com/office/drawing/2014/main" id="{DE85059D-FAE1-ACBC-EA70-43879FF7C00A}"/>
              </a:ext>
            </a:extLst>
          </p:cNvPr>
          <p:cNvSpPr/>
          <p:nvPr/>
        </p:nvSpPr>
        <p:spPr>
          <a:xfrm>
            <a:off x="189185" y="830912"/>
            <a:ext cx="10205545" cy="2088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rgbClr val="000000"/>
                </a:solidFill>
              </a:rPr>
              <a:t>Dalekozor </a:t>
            </a:r>
            <a:r>
              <a:rPr lang="hr-HR" sz="2000" dirty="0">
                <a:solidFill>
                  <a:srgbClr val="000000"/>
                </a:solidFill>
              </a:rPr>
              <a:t>je optički instrument za promatranje dalekih predmeta. </a:t>
            </a:r>
            <a:endParaRPr lang="hr-H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rgbClr val="000000"/>
                </a:solidFill>
              </a:rPr>
              <a:t>Dvogled </a:t>
            </a:r>
            <a:r>
              <a:rPr lang="hr-HR" sz="2000" dirty="0">
                <a:solidFill>
                  <a:srgbClr val="000000"/>
                </a:solidFill>
              </a:rPr>
              <a:t>je optički instrument za promatranje dalekih predmeta. 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000000"/>
                </a:solidFill>
              </a:rPr>
              <a:t>Kroz </a:t>
            </a:r>
            <a:r>
              <a:rPr lang="hr-HR" sz="2000" b="1" dirty="0">
                <a:solidFill>
                  <a:srgbClr val="000000"/>
                </a:solidFill>
              </a:rPr>
              <a:t>dalekozor </a:t>
            </a:r>
            <a:r>
              <a:rPr lang="hr-HR" sz="2000" dirty="0">
                <a:solidFill>
                  <a:srgbClr val="000000"/>
                </a:solidFill>
              </a:rPr>
              <a:t>vidim pticu </a:t>
            </a:r>
            <a:r>
              <a:rPr lang="hr-HR" sz="2000" b="1" dirty="0">
                <a:solidFill>
                  <a:srgbClr val="000000"/>
                </a:solidFill>
              </a:rPr>
              <a:t>unatoč </a:t>
            </a:r>
            <a:r>
              <a:rPr lang="hr-HR" sz="2000" dirty="0">
                <a:solidFill>
                  <a:srgbClr val="000000"/>
                </a:solidFill>
              </a:rPr>
              <a:t>kiši. 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000000"/>
                </a:solidFill>
              </a:rPr>
              <a:t>Kroz </a:t>
            </a:r>
            <a:r>
              <a:rPr lang="hr-HR" sz="2000" b="1" dirty="0">
                <a:solidFill>
                  <a:srgbClr val="000000"/>
                </a:solidFill>
              </a:rPr>
              <a:t>dvogled </a:t>
            </a:r>
            <a:r>
              <a:rPr lang="hr-HR" sz="2000" dirty="0">
                <a:solidFill>
                  <a:srgbClr val="000000"/>
                </a:solidFill>
              </a:rPr>
              <a:t>vidim pticu </a:t>
            </a:r>
            <a:r>
              <a:rPr lang="hr-HR" sz="2000" b="1" dirty="0">
                <a:solidFill>
                  <a:srgbClr val="000000"/>
                </a:solidFill>
              </a:rPr>
              <a:t>usprkos </a:t>
            </a:r>
            <a:r>
              <a:rPr lang="hr-HR" sz="2000" dirty="0">
                <a:solidFill>
                  <a:srgbClr val="000000"/>
                </a:solidFill>
              </a:rPr>
              <a:t>kiši.</a:t>
            </a:r>
          </a:p>
        </p:txBody>
      </p:sp>
      <p:sp>
        <p:nvSpPr>
          <p:cNvPr id="6" name="Zaobljeni pravokutnik 1">
            <a:extLst>
              <a:ext uri="{FF2B5EF4-FFF2-40B4-BE49-F238E27FC236}">
                <a16:creationId xmlns:a16="http://schemas.microsoft.com/office/drawing/2014/main" id="{81842ADA-7B7B-8249-D717-AD5A8135E33E}"/>
              </a:ext>
            </a:extLst>
          </p:cNvPr>
          <p:cNvSpPr/>
          <p:nvPr/>
        </p:nvSpPr>
        <p:spPr>
          <a:xfrm>
            <a:off x="189186" y="3429000"/>
            <a:ext cx="10205545" cy="2598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Sviđa mi se tako oslikano </a:t>
            </a:r>
            <a:r>
              <a:rPr lang="hr-HR" sz="2000" b="1" dirty="0"/>
              <a:t>platno</a:t>
            </a:r>
            <a:r>
              <a:rPr lang="hr-HR" sz="2000" dirty="0"/>
              <a:t>. </a:t>
            </a:r>
            <a:r>
              <a:rPr lang="hr-HR" sz="2000" b="1" dirty="0">
                <a:solidFill>
                  <a:srgbClr val="0070C0"/>
                </a:solidFill>
              </a:rPr>
              <a:t>→ </a:t>
            </a:r>
            <a:r>
              <a:rPr lang="hr-HR" sz="2000" dirty="0"/>
              <a:t>Sviđa mi se tako oslikana </a:t>
            </a:r>
            <a:r>
              <a:rPr lang="hr-HR" sz="2000" b="1" dirty="0"/>
              <a:t>tkanina</a:t>
            </a:r>
            <a:r>
              <a:rPr lang="hr-H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Obuzela me </a:t>
            </a:r>
            <a:r>
              <a:rPr lang="hr-HR" sz="2000" b="1" dirty="0"/>
              <a:t>sreća</a:t>
            </a:r>
            <a:r>
              <a:rPr lang="hr-HR" sz="2000" dirty="0"/>
              <a:t>. </a:t>
            </a:r>
            <a:r>
              <a:rPr lang="hr-HR" sz="2000" b="1" dirty="0">
                <a:solidFill>
                  <a:srgbClr val="0070C0"/>
                </a:solidFill>
              </a:rPr>
              <a:t>→</a:t>
            </a:r>
            <a:r>
              <a:rPr lang="hr-HR" sz="2000" dirty="0"/>
              <a:t> Obuzela me </a:t>
            </a:r>
            <a:r>
              <a:rPr lang="hr-HR" sz="2000" b="1" dirty="0"/>
              <a:t>radost</a:t>
            </a:r>
            <a:r>
              <a:rPr lang="hr-HR" sz="2000" dirty="0"/>
              <a:t>.</a:t>
            </a:r>
          </a:p>
          <a:p>
            <a:pPr>
              <a:lnSpc>
                <a:spcPct val="150000"/>
              </a:lnSpc>
            </a:pP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Film ćemo gledati na </a:t>
            </a:r>
            <a:r>
              <a:rPr lang="hr-HR" sz="2000" b="1" dirty="0"/>
              <a:t>platnu</a:t>
            </a:r>
            <a:r>
              <a:rPr lang="hr-HR" sz="2000" dirty="0"/>
              <a:t>. </a:t>
            </a:r>
            <a:r>
              <a:rPr lang="hr-HR" sz="2000" b="1" dirty="0">
                <a:solidFill>
                  <a:srgbClr val="0070C0"/>
                </a:solidFill>
              </a:rPr>
              <a:t>→ </a:t>
            </a:r>
            <a:r>
              <a:rPr lang="hr-HR" sz="2000" dirty="0"/>
              <a:t>Film ćemo gledati na </a:t>
            </a:r>
            <a:r>
              <a:rPr lang="hr-HR" sz="2000" b="1" dirty="0"/>
              <a:t>tkanini</a:t>
            </a:r>
            <a:r>
              <a:rPr lang="hr-H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Uspjela si! Baš imaš </a:t>
            </a:r>
            <a:r>
              <a:rPr lang="hr-HR" sz="2000" b="1" dirty="0"/>
              <a:t>sreće</a:t>
            </a:r>
            <a:r>
              <a:rPr lang="hr-HR" sz="2000" dirty="0"/>
              <a:t>. </a:t>
            </a:r>
            <a:r>
              <a:rPr lang="hr-HR" sz="2000" b="1" dirty="0">
                <a:solidFill>
                  <a:srgbClr val="0070C0"/>
                </a:solidFill>
              </a:rPr>
              <a:t>→</a:t>
            </a:r>
            <a:r>
              <a:rPr lang="hr-HR" sz="2000" dirty="0"/>
              <a:t> Uspjela si! Baš imaš </a:t>
            </a:r>
            <a:r>
              <a:rPr lang="hr-HR" sz="2000" b="1" dirty="0"/>
              <a:t>radosti</a:t>
            </a:r>
            <a:r>
              <a:rPr lang="hr-HR" sz="2000" dirty="0"/>
              <a:t>.</a:t>
            </a: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CF46047-0443-9D51-8DAE-9702F4EA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0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932631-ED69-3EFC-7B1B-E261FF12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15" y="1324304"/>
            <a:ext cx="7335835" cy="4031072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Istoznačnice – </a:t>
            </a:r>
            <a:r>
              <a:rPr lang="hr-HR" sz="3200" dirty="0">
                <a:latin typeface="Book Antiqua" panose="02040602050305030304" pitchFamily="18" charset="0"/>
              </a:rPr>
              <a:t>riječi istog značenja, zamjenjive u svim kontekstima.</a:t>
            </a:r>
          </a:p>
          <a:p>
            <a:pPr>
              <a:lnSpc>
                <a:spcPct val="150000"/>
              </a:lnSpc>
            </a:pPr>
            <a:endParaRPr lang="hr-HR" sz="3200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32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Sličnoznačnice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(</a:t>
            </a:r>
            <a:r>
              <a:rPr lang="hr-HR" sz="32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bliskoznačnice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) </a:t>
            </a:r>
            <a:r>
              <a:rPr lang="hr-HR" sz="3200" dirty="0">
                <a:latin typeface="Book Antiqua" panose="02040602050305030304" pitchFamily="18" charset="0"/>
              </a:rPr>
              <a:t>– riječi sličnog značenja koje nisu zamjenjive u svim </a:t>
            </a:r>
            <a:r>
              <a:rPr lang="hr-HR" sz="3200" dirty="0" err="1">
                <a:latin typeface="Book Antiqua" panose="02040602050305030304" pitchFamily="18" charset="0"/>
              </a:rPr>
              <a:t>kontektima</a:t>
            </a:r>
            <a:r>
              <a:rPr lang="hr-HR" sz="3200" dirty="0"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4098" name="Picture 2" descr="❕ bijeli uskličnik Preuzimanje slika emotikona: Velika slika u HD-u,  animacijska slika i vektorska grafika | EmojiAll">
            <a:extLst>
              <a:ext uri="{FF2B5EF4-FFF2-40B4-BE49-F238E27FC236}">
                <a16:creationId xmlns:a16="http://schemas.microsoft.com/office/drawing/2014/main" id="{32ED1C5F-0B68-4FF8-F297-85704566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82" y="2719029"/>
            <a:ext cx="1174531" cy="1419942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C82A85B-C4D4-32BD-6ADD-820F7DB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4257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5128" name="Oval 5127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9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0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1" name="Oval 513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2" name="Oval 5131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3" name="Oval 513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6" name="Oval 5135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7" name="Oval 5136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8" name="Oval 5137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9" name="Oval 5138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0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1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2" name="Oval 5141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3" name="Oval 5142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4" name="Oval 5143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5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6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7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8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9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50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51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5153" name="Straight Connector 5152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55" name="Rectangle 5154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4FE186-2088-8792-6CCF-A4CAF33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765768"/>
            <a:ext cx="8767576" cy="1063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dirty="0" err="1">
                <a:latin typeface="Book Antiqua" panose="02040602050305030304" pitchFamily="18" charset="0"/>
              </a:rPr>
              <a:t>Imenuj</a:t>
            </a:r>
            <a:r>
              <a:rPr lang="en-US" sz="3400" b="0" dirty="0">
                <a:latin typeface="Book Antiqua" panose="02040602050305030304" pitchFamily="18" charset="0"/>
              </a:rPr>
              <a:t> ono </a:t>
            </a:r>
            <a:r>
              <a:rPr lang="en-US" sz="3400" b="0" dirty="0" err="1">
                <a:latin typeface="Book Antiqua" panose="02040602050305030304" pitchFamily="18" charset="0"/>
              </a:rPr>
              <a:t>što</a:t>
            </a:r>
            <a:r>
              <a:rPr lang="en-US" sz="3400" b="0" dirty="0">
                <a:latin typeface="Book Antiqua" panose="02040602050305030304" pitchFamily="18" charset="0"/>
              </a:rPr>
              <a:t> je </a:t>
            </a:r>
            <a:r>
              <a:rPr lang="en-US" sz="3400" b="0" dirty="0" err="1">
                <a:latin typeface="Book Antiqua" panose="02040602050305030304" pitchFamily="18" charset="0"/>
              </a:rPr>
              <a:t>prikazano</a:t>
            </a:r>
            <a:r>
              <a:rPr lang="en-US" sz="3400" b="0" dirty="0">
                <a:latin typeface="Book Antiqua" panose="02040602050305030304" pitchFamily="18" charset="0"/>
              </a:rPr>
              <a:t> </a:t>
            </a:r>
            <a:r>
              <a:rPr lang="en-US" sz="3400" b="0" dirty="0" err="1">
                <a:latin typeface="Book Antiqua" panose="02040602050305030304" pitchFamily="18" charset="0"/>
              </a:rPr>
              <a:t>na</a:t>
            </a:r>
            <a:r>
              <a:rPr lang="en-US" sz="3400" b="0" dirty="0">
                <a:latin typeface="Book Antiqua" panose="02040602050305030304" pitchFamily="18" charset="0"/>
              </a:rPr>
              <a:t> </a:t>
            </a:r>
            <a:r>
              <a:rPr lang="en-US" sz="3400" b="0" dirty="0" err="1">
                <a:latin typeface="Book Antiqua" panose="02040602050305030304" pitchFamily="18" charset="0"/>
              </a:rPr>
              <a:t>slici</a:t>
            </a:r>
            <a:r>
              <a:rPr lang="en-US" sz="3400" b="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5122" name="Picture 2" descr="FULLÄNDAD Kutlača za juhu, siva, 31 cm - IKEA">
            <a:extLst>
              <a:ext uri="{FF2B5EF4-FFF2-40B4-BE49-F238E27FC236}">
                <a16:creationId xmlns:a16="http://schemas.microsoft.com/office/drawing/2014/main" id="{A4BB44C8-6B08-4D18-5C33-5ED85B35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564" y="3670072"/>
            <a:ext cx="1773936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7" name="Oval 5156">
            <a:extLst>
              <a:ext uri="{FF2B5EF4-FFF2-40B4-BE49-F238E27FC236}">
                <a16:creationId xmlns:a16="http://schemas.microsoft.com/office/drawing/2014/main" id="{A9A925DE-ACF2-4F44-99FF-FF74F325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01" y="3253873"/>
            <a:ext cx="2624328" cy="2624328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8F70F19-DBBE-F05A-05C3-2075EFD34A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29" y="3681286"/>
            <a:ext cx="1773936" cy="1769501"/>
          </a:xfrm>
          <a:prstGeom prst="rect">
            <a:avLst/>
          </a:prstGeom>
        </p:spPr>
      </p:pic>
      <p:sp>
        <p:nvSpPr>
          <p:cNvPr id="5159" name="Oval 5158">
            <a:extLst>
              <a:ext uri="{FF2B5EF4-FFF2-40B4-BE49-F238E27FC236}">
                <a16:creationId xmlns:a16="http://schemas.microsoft.com/office/drawing/2014/main" id="{19D0B38B-84B0-CF40-91DA-1FF9A0C7A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1533" y="3253873"/>
            <a:ext cx="2624328" cy="2624328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CE4832-C3E4-FDE2-4B46-1279F2487C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61" y="3914116"/>
            <a:ext cx="1773936" cy="1303842"/>
          </a:xfrm>
          <a:prstGeom prst="rect">
            <a:avLst/>
          </a:prstGeom>
        </p:spPr>
      </p:pic>
      <p:sp>
        <p:nvSpPr>
          <p:cNvPr id="5161" name="Oval 5160">
            <a:extLst>
              <a:ext uri="{FF2B5EF4-FFF2-40B4-BE49-F238E27FC236}">
                <a16:creationId xmlns:a16="http://schemas.microsoft.com/office/drawing/2014/main" id="{FC3A7712-670E-D446-8FF6-ED6D0FE0E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7565" y="3253873"/>
            <a:ext cx="2624328" cy="2624328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6C86931-8664-B8F4-9CBA-B5D1E0941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043678"/>
            <a:ext cx="1773936" cy="1051056"/>
          </a:xfrm>
          <a:prstGeom prst="rect">
            <a:avLst/>
          </a:prstGeom>
        </p:spPr>
      </p:pic>
      <p:sp>
        <p:nvSpPr>
          <p:cNvPr id="5163" name="Oval 5162">
            <a:extLst>
              <a:ext uri="{FF2B5EF4-FFF2-40B4-BE49-F238E27FC236}">
                <a16:creationId xmlns:a16="http://schemas.microsoft.com/office/drawing/2014/main" id="{19F82CA4-B713-8C4F-B2C6-55FA4F16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3598" y="3257042"/>
            <a:ext cx="2624328" cy="2624328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65" name="Straight Connector 5164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244B3681-73DA-D9AA-1B94-F065F167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9409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2DFF06-0A1C-A60D-1BD5-2B339366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2" y="590175"/>
            <a:ext cx="5038474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Dijalektni sinonimi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659D99-EEDD-C271-8983-ADE69C44A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573862"/>
            <a:ext cx="4133559" cy="29480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latin typeface="Book Antiqua" panose="02040602050305030304" pitchFamily="18" charset="0"/>
              </a:rPr>
              <a:t>Riječi istog značenja koje se pojavljuju samo u narječjima, ne i u standardnom jeziku.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CC224B2-123B-97AA-EE2E-940B528B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338" y="203007"/>
            <a:ext cx="6600496" cy="64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6154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5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6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7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0AD214-410A-B18C-2910-892352F2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947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Rectangle 717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A1A971-9705-98E5-1EC1-4406B860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995137" cy="126898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/>
                </a:solidFill>
              </a:rPr>
              <a:t>A N T O N I M 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29815C-8E41-229D-9088-493604CE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995137" cy="3601212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Tišina – buka</a:t>
            </a:r>
          </a:p>
          <a:p>
            <a:r>
              <a:rPr lang="hr-HR" dirty="0">
                <a:latin typeface="Book Antiqua" panose="02040602050305030304" pitchFamily="18" charset="0"/>
              </a:rPr>
              <a:t>Veseo – tužan</a:t>
            </a:r>
          </a:p>
          <a:p>
            <a:r>
              <a:rPr lang="hr-HR" dirty="0">
                <a:latin typeface="Book Antiqua" panose="02040602050305030304" pitchFamily="18" charset="0"/>
              </a:rPr>
              <a:t>Oseka – plima </a:t>
            </a:r>
          </a:p>
          <a:p>
            <a:endParaRPr lang="hr-HR" dirty="0">
              <a:latin typeface="Book Antiqua" panose="02040602050305030304" pitchFamily="18" charset="0"/>
            </a:endParaRPr>
          </a:p>
          <a:p>
            <a:endParaRPr lang="hr-HR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Antonimi su riječi suprotnog/oprečnog značenja. </a:t>
            </a:r>
          </a:p>
        </p:txBody>
      </p:sp>
      <p:pic>
        <p:nvPicPr>
          <p:cNvPr id="7172" name="Picture 4" descr="Konstruktivno rješavanje sukoba – sve što trebate znati o sukobima">
            <a:extLst>
              <a:ext uri="{FF2B5EF4-FFF2-40B4-BE49-F238E27FC236}">
                <a16:creationId xmlns:a16="http://schemas.microsoft.com/office/drawing/2014/main" id="{B50873FC-551B-9E06-E476-9D83F4C6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290" y="1658392"/>
            <a:ext cx="4334439" cy="228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8" name="Group 7178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189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90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91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92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193" name="Straight Connector 7184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EF75F2-38E0-7CB2-E128-D43A0E7A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21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0C2F8A-CCA3-1838-6E7D-D1E66F84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Gomilanje istoznačnosti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A7DE9B-46CE-9072-E7A9-DC4778D6A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56847"/>
            <a:ext cx="9356616" cy="4330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Promotri ilustraciju na 20. stranici udžbenika.</a:t>
            </a:r>
          </a:p>
          <a:p>
            <a:pPr>
              <a:lnSpc>
                <a:spcPct val="150000"/>
              </a:lnSpc>
            </a:pPr>
            <a:endParaRPr lang="hr-HR" sz="2400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Pronađi u njoj primjere </a:t>
            </a:r>
            <a:r>
              <a:rPr lang="hr-HR" sz="2400" b="1" dirty="0">
                <a:latin typeface="Book Antiqua" panose="02040602050305030304" pitchFamily="18" charset="0"/>
              </a:rPr>
              <a:t>gomilanja istoznačnosti </a:t>
            </a:r>
            <a:r>
              <a:rPr lang="hr-HR" sz="2400" dirty="0">
                <a:latin typeface="Book Antiqua" panose="02040602050305030304" pitchFamily="18" charset="0"/>
              </a:rPr>
              <a:t>– riječi i izraze u kojima se ponavlja već izrečeno i koje bismo mogli skratiti.</a:t>
            </a:r>
            <a:r>
              <a:rPr lang="hr-HR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Pročitaj ispravljeni razgovor mladića i djevojke – bez suvišnih dijelova u kojima se ponavljaju ista ili slična značenja. Utvrdi razlike. </a:t>
            </a:r>
          </a:p>
          <a:p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05A04D-1AAA-E71A-9A53-8398FED5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3400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63E965-7DD0-3B97-12AF-A9E76737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35" y="578718"/>
            <a:ext cx="4133559" cy="106460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H O M O N I M 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732D07-692A-1811-7AF4-84E87132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800225"/>
            <a:ext cx="4757619" cy="43408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0" i="0" dirty="0">
                <a:effectLst/>
                <a:latin typeface="Baskerville Old Face" panose="02020602080505020303" pitchFamily="18" charset="0"/>
              </a:rPr>
              <a:t>Su riječi jednakog izraza, a različitog značenja.</a:t>
            </a:r>
          </a:p>
          <a:p>
            <a:pPr>
              <a:lnSpc>
                <a:spcPct val="150000"/>
              </a:lnSpc>
            </a:pPr>
            <a:r>
              <a:rPr lang="hr-HR" sz="3200" b="0" i="0" dirty="0">
                <a:effectLst/>
                <a:latin typeface="Baskerville Old Face" panose="02020602080505020303" pitchFamily="18" charset="0"/>
              </a:rPr>
              <a:t>Dvije riječi koje stoje u homonimiji nazivamo </a:t>
            </a:r>
            <a:r>
              <a:rPr lang="hr-HR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Baskerville Old Face" panose="02020602080505020303" pitchFamily="18" charset="0"/>
              </a:rPr>
              <a:t>homonimskim parom.</a:t>
            </a:r>
          </a:p>
          <a:p>
            <a:endParaRPr lang="hr-HR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2F1CAA2-29CD-664E-D449-112E3C71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50" y="6141085"/>
            <a:ext cx="36082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OŠ. Žrnovnica, Martina Lovrić</a:t>
            </a:r>
          </a:p>
        </p:txBody>
      </p:sp>
      <p:pic>
        <p:nvPicPr>
          <p:cNvPr id="1028" name="Picture 4" descr="HOMONIMI Homonimi su... - Logopedski kabinet En-ten-tini | Facebook">
            <a:extLst>
              <a:ext uri="{FF2B5EF4-FFF2-40B4-BE49-F238E27FC236}">
                <a16:creationId xmlns:a16="http://schemas.microsoft.com/office/drawing/2014/main" id="{056030FC-EB7E-CE4F-12B6-EBD60118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043" y="681645"/>
            <a:ext cx="4757619" cy="54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36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8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9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3758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C1784-51BB-3F20-3ED7-F7807E2C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11" y="193841"/>
            <a:ext cx="2453258" cy="685048"/>
          </a:xfrm>
        </p:spPr>
        <p:txBody>
          <a:bodyPr>
            <a:normAutofit fontScale="90000"/>
          </a:bodyPr>
          <a:lstStyle/>
          <a:p>
            <a:r>
              <a:rPr lang="hr-HR" b="0" dirty="0">
                <a:latin typeface="Baskerville Old Face" panose="02020602080505020303" pitchFamily="18" charset="0"/>
              </a:rPr>
              <a:t>Dijele se na: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9B5AE3-9D41-017E-1322-941C45B6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11" y="1083076"/>
            <a:ext cx="11677156" cy="5058009"/>
          </a:xfrm>
        </p:spPr>
        <p:txBody>
          <a:bodyPr>
            <a:normAutofit lnSpcReduction="10000"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HOMOGRAFE ili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istopisnice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hr-HR" b="0" i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homonimi su koji se razlikuju po svojim naglascima. Isto se pišu, ali se drugačije izgovaraju.</a:t>
            </a:r>
          </a:p>
          <a:p>
            <a:r>
              <a:rPr lang="hr-HR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Gore</a:t>
            </a:r>
            <a:r>
              <a:rPr lang="hr-HR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 </a:t>
            </a:r>
            <a:r>
              <a:rPr lang="hr-HR" b="1" dirty="0" err="1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gore</a:t>
            </a:r>
            <a:r>
              <a:rPr lang="hr-HR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 </a:t>
            </a:r>
            <a:r>
              <a:rPr lang="hr-HR" b="1" dirty="0" err="1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gore</a:t>
            </a:r>
            <a:r>
              <a:rPr lang="hr-HR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 </a:t>
            </a:r>
            <a:r>
              <a:rPr lang="hr-HR" b="1" dirty="0" err="1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gore</a:t>
            </a:r>
            <a:r>
              <a:rPr lang="hr-HR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. (Gore brda jače plamte)</a:t>
            </a:r>
          </a:p>
          <a:p>
            <a:r>
              <a:rPr lang="pl-PL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Pojeo sam </a:t>
            </a:r>
            <a:r>
              <a:rPr lang="pl-PL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luk</a:t>
            </a:r>
            <a:r>
              <a:rPr lang="pl-PL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 prije nego što sam odapeo </a:t>
            </a:r>
            <a:r>
              <a:rPr lang="pl-PL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luk</a:t>
            </a:r>
            <a:r>
              <a:rPr lang="pl-PL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. (povrće, jednostavno oružje)</a:t>
            </a:r>
          </a:p>
          <a:p>
            <a:r>
              <a:rPr lang="hr-HR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Duga</a:t>
            </a:r>
            <a:r>
              <a:rPr lang="hr-HR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 je bila </a:t>
            </a:r>
            <a:r>
              <a:rPr lang="hr-HR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duga</a:t>
            </a:r>
            <a:r>
              <a:rPr lang="hr-HR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. (</a:t>
            </a:r>
            <a:r>
              <a:rPr lang="hr-HR" b="0" strike="noStrike" dirty="0">
                <a:solidFill>
                  <a:srgbClr val="3366CC"/>
                </a:solidFill>
                <a:effectLst/>
                <a:latin typeface="Baskerville Old Face" panose="02020602080505020303" pitchFamily="18" charset="0"/>
                <a:hlinkClick r:id="rId2" tooltip="Duga"/>
              </a:rPr>
              <a:t>dúga</a:t>
            </a:r>
            <a:r>
              <a:rPr lang="hr-HR" b="0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, dugačka)</a:t>
            </a:r>
            <a:endParaRPr lang="hr-HR" b="0" i="0" dirty="0">
              <a:solidFill>
                <a:srgbClr val="202122"/>
              </a:solidFill>
              <a:effectLst/>
              <a:latin typeface="Baskerville Old Face" panose="02020602080505020303" pitchFamily="18" charset="0"/>
            </a:endParaRPr>
          </a:p>
          <a:p>
            <a:endParaRPr lang="hr-HR" dirty="0">
              <a:solidFill>
                <a:srgbClr val="202122"/>
              </a:solidFill>
              <a:latin typeface="Baskerville Old Face" panose="02020602080505020303" pitchFamily="18" charset="0"/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HOMOFONE ili istozvučnice </a:t>
            </a:r>
          </a:p>
          <a:p>
            <a:r>
              <a:rPr lang="hr-HR" dirty="0">
                <a:solidFill>
                  <a:srgbClr val="202122"/>
                </a:solidFill>
                <a:latin typeface="Baskerville Old Face" panose="02020602080505020303" pitchFamily="18" charset="0"/>
              </a:rPr>
              <a:t>Su homonimi koji se isto izgovaraju, ali različito pišu.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Volio sam i </a:t>
            </a:r>
            <a:r>
              <a:rPr lang="hr-HR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Višnju i višnju.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Vidio sam </a:t>
            </a:r>
            <a:r>
              <a:rPr lang="hr-HR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Dunju</a:t>
            </a:r>
            <a:r>
              <a:rPr lang="hr-HR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 kako jede </a:t>
            </a:r>
            <a:r>
              <a:rPr lang="hr-HR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dunju.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Preselio sam se u </a:t>
            </a:r>
            <a:r>
              <a:rPr lang="hr-HR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Rijeku</a:t>
            </a:r>
            <a:r>
              <a:rPr lang="hr-HR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 jer nisam volio našu </a:t>
            </a:r>
            <a:r>
              <a:rPr lang="hr-HR" b="1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rijeku</a:t>
            </a:r>
            <a:r>
              <a:rPr lang="hr-HR" dirty="0">
                <a:solidFill>
                  <a:srgbClr val="202122"/>
                </a:solidFill>
                <a:effectLst/>
                <a:latin typeface="Baskerville Old Face" panose="02020602080505020303" pitchFamily="18" charset="0"/>
              </a:rPr>
              <a:t> i grad.</a:t>
            </a:r>
          </a:p>
          <a:p>
            <a:endParaRPr lang="hr-HR" dirty="0">
              <a:solidFill>
                <a:srgbClr val="202122"/>
              </a:solidFill>
              <a:latin typeface="Baskerville Old Face" panose="02020602080505020303" pitchFamily="18" charset="0"/>
            </a:endParaRPr>
          </a:p>
          <a:p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40D23AD-8E05-3A94-738F-B6D0339F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22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E5F1B-A34B-AF59-7660-E0C10A19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245373"/>
            <a:ext cx="7335835" cy="1268984"/>
          </a:xfrm>
        </p:spPr>
        <p:txBody>
          <a:bodyPr/>
          <a:lstStyle/>
          <a:p>
            <a:r>
              <a:rPr lang="hr-HR" dirty="0"/>
              <a:t>P L E O N A Z A 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9B9E79-E1B2-7284-873B-BCD1F97CF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71" y="1203575"/>
            <a:ext cx="9156919" cy="211769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U govorenju i u pisanju često nepotrebno ističemo pojedina značenja gomilajući istoznačnost (npr. </a:t>
            </a:r>
            <a:r>
              <a:rPr lang="hr-HR" sz="2400" i="1" dirty="0"/>
              <a:t>sići dolje </a:t>
            </a:r>
            <a:r>
              <a:rPr lang="hr-HR" sz="2400" dirty="0"/>
              <a:t>– glagol </a:t>
            </a:r>
            <a:r>
              <a:rPr lang="hr-HR" sz="2400" i="1" dirty="0"/>
              <a:t>sići</a:t>
            </a:r>
            <a:r>
              <a:rPr lang="hr-HR" sz="2400" dirty="0"/>
              <a:t> već sadržava značenje </a:t>
            </a:r>
            <a:r>
              <a:rPr lang="hr-HR" sz="2400" i="1" dirty="0"/>
              <a:t>dolje</a:t>
            </a:r>
            <a:r>
              <a:rPr lang="hr-HR" sz="2400" dirty="0"/>
              <a:t>). Takav postupak nazivamo </a:t>
            </a:r>
            <a:r>
              <a:rPr lang="hr-HR" sz="2400" b="1" dirty="0"/>
              <a:t>pleonazam</a:t>
            </a:r>
            <a:r>
              <a:rPr lang="hr-HR" sz="2400" dirty="0"/>
              <a:t> (grč. </a:t>
            </a:r>
            <a:r>
              <a:rPr lang="el-GR" sz="2400" i="1" dirty="0"/>
              <a:t>πλεονάζω</a:t>
            </a:r>
            <a:r>
              <a:rPr lang="el-GR" sz="2400" dirty="0"/>
              <a:t> – </a:t>
            </a:r>
            <a:r>
              <a:rPr lang="hr-HR" sz="2400" i="1" dirty="0" err="1"/>
              <a:t>pleonasmós</a:t>
            </a:r>
            <a:r>
              <a:rPr lang="hr-HR" sz="2400" dirty="0"/>
              <a:t> – imati napretek, obilovati).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7E3316D-A417-5C43-6D66-7E7240B2BBEA}"/>
              </a:ext>
            </a:extLst>
          </p:cNvPr>
          <p:cNvSpPr/>
          <p:nvPr/>
        </p:nvSpPr>
        <p:spPr>
          <a:xfrm rot="319543">
            <a:off x="2794070" y="3849696"/>
            <a:ext cx="9183812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16000" algn="just"/>
            <a:r>
              <a:rPr lang="hr-HR" sz="2000" b="1" dirty="0"/>
              <a:t>Pleonazam</a:t>
            </a:r>
            <a:r>
              <a:rPr lang="hr-HR" sz="2000" dirty="0"/>
              <a:t> se u književnim djelima pojavljuje kao stilski postupak – </a:t>
            </a:r>
            <a:r>
              <a:rPr lang="hr-HR" sz="2000" b="1" dirty="0"/>
              <a:t>stilska figura </a:t>
            </a:r>
            <a:r>
              <a:rPr lang="hr-HR" sz="2000" dirty="0"/>
              <a:t>namjernoga nagomilavanja istoznačnosti kako bi se dopunila i istaknula neka misao.</a:t>
            </a:r>
          </a:p>
          <a:p>
            <a:pPr marL="216000" algn="just"/>
            <a:endParaRPr lang="hr-HR" sz="2000" dirty="0"/>
          </a:p>
          <a:p>
            <a:pPr marL="360000" algn="just"/>
            <a:r>
              <a:rPr lang="hr-HR" sz="2000" i="1" dirty="0"/>
              <a:t>Bubica jedna na knjigu mi sleti. (…) </a:t>
            </a:r>
          </a:p>
          <a:p>
            <a:pPr marL="360000" algn="just"/>
            <a:r>
              <a:rPr lang="hr-HR" sz="2000" i="1" dirty="0" err="1"/>
              <a:t>Stvorenjce</a:t>
            </a:r>
            <a:r>
              <a:rPr lang="hr-HR" sz="2000" i="1" dirty="0"/>
              <a:t> malo, što ćeš tu?</a:t>
            </a:r>
          </a:p>
          <a:p>
            <a:pPr marL="360000" algn="just"/>
            <a:r>
              <a:rPr lang="hr-HR" sz="2000" i="1" dirty="0"/>
              <a:t>Pomislih, dok se ona šetaše… </a:t>
            </a:r>
          </a:p>
          <a:p>
            <a:pPr marL="216000" algn="just"/>
            <a:r>
              <a:rPr lang="hr-HR" sz="2000" dirty="0"/>
              <a:t>			</a:t>
            </a:r>
            <a:r>
              <a:rPr lang="hr-HR" dirty="0"/>
              <a:t>(</a:t>
            </a:r>
            <a:r>
              <a:rPr lang="hr-HR" i="1" dirty="0"/>
              <a:t>D. Cesarić, Bubica</a:t>
            </a:r>
            <a:r>
              <a:rPr lang="hr-HR" dirty="0"/>
              <a:t>)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C3F34A0-DF6D-C882-B864-9EBD9B86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22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AA4299-F3C7-6B70-CF53-F9E86CD6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776" y="86639"/>
            <a:ext cx="10806682" cy="1125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„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popularni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”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pleonazmi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5B630C-8A26-BF40-AD00-AAAB3F8DF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47332152-49D9-5F42-9522-9424EDC70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60C97C94-6942-C048-8F6F-55E05CBA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89">
              <a:extLst>
                <a:ext uri="{FF2B5EF4-FFF2-40B4-BE49-F238E27FC236}">
                  <a16:creationId xmlns:a16="http://schemas.microsoft.com/office/drawing/2014/main" id="{BD92967A-BFB2-E441-AC07-5997DDDD5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100">
              <a:extLst>
                <a:ext uri="{FF2B5EF4-FFF2-40B4-BE49-F238E27FC236}">
                  <a16:creationId xmlns:a16="http://schemas.microsoft.com/office/drawing/2014/main" id="{DC25488D-5181-EC40-A6AC-862FC3787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7957513B-63E2-BA54-B24A-FFF156395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93" y="806365"/>
            <a:ext cx="8462239" cy="5838944"/>
          </a:xfrm>
          <a:prstGeom prst="rect">
            <a:avLst/>
          </a:prstGeom>
          <a:solidFill>
            <a:schemeClr val="bg1">
              <a:alpha val="98000"/>
            </a:schemeClr>
          </a:solidFill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537C346-C67F-54C2-3C5E-79130724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1588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05A5B3-DD65-D798-EF4D-94B9D906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Značenje riječi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E434A0-250E-69B3-D30F-093C19D4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r-HR" sz="2800" dirty="0">
                <a:latin typeface="Book Antiqua" panose="02040602050305030304" pitchFamily="18" charset="0"/>
              </a:rPr>
              <a:t>Bogatstvo riječi, njihova značenja i odnosa pravo je </a:t>
            </a:r>
            <a:r>
              <a:rPr lang="hr-HR" sz="28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blago našega jezika. </a:t>
            </a:r>
            <a:r>
              <a:rPr lang="hr-HR" sz="2800" dirty="0">
                <a:latin typeface="Book Antiqua" panose="02040602050305030304" pitchFamily="18" charset="0"/>
              </a:rPr>
              <a:t>Od mnogih mogućnosti biramo one riječi kojima na najbolji način možemo jezično oblikovati različite sadržaje i prenijeti svoje poruke, misli, osjećaje i doživljaje.</a:t>
            </a:r>
          </a:p>
          <a:p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72B588-B221-CB5A-7F31-F29CE861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74698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76B69F-63AD-2B21-DAE2-E2425E54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Dobro je / nije dobro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70FB9-DE39-639F-7747-2F4819C2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49821"/>
            <a:ext cx="9629884" cy="4109545"/>
          </a:xfrm>
        </p:spPr>
        <p:txBody>
          <a:bodyPr>
            <a:normAutofit lnSpcReduction="10000"/>
          </a:bodyPr>
          <a:lstStyle/>
          <a:p>
            <a:pPr marL="216000">
              <a:lnSpc>
                <a:spcPct val="150000"/>
              </a:lnSpc>
            </a:pPr>
            <a:r>
              <a:rPr lang="hr-HR" sz="2800" dirty="0">
                <a:latin typeface="Book Antiqua" panose="02040602050305030304" pitchFamily="18" charset="0"/>
              </a:rPr>
              <a:t>Neki su pleonazmi u skladu s jezičnom normom i njihova je upotreba</a:t>
            </a:r>
          </a:p>
          <a:p>
            <a:pPr marL="216000">
              <a:lnSpc>
                <a:spcPct val="150000"/>
              </a:lnSpc>
            </a:pPr>
            <a:r>
              <a:rPr lang="hr-HR" sz="2800" dirty="0">
                <a:latin typeface="Book Antiqua" panose="02040602050305030304" pitchFamily="18" charset="0"/>
              </a:rPr>
              <a:t>obvezna: npr. </a:t>
            </a:r>
          </a:p>
          <a:p>
            <a:pPr marL="216000">
              <a:lnSpc>
                <a:spcPct val="150000"/>
              </a:lnSpc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DOBRO JE: s obzirom na to da, bez obzira na to što, upozoriti na to da, a </a:t>
            </a:r>
          </a:p>
          <a:p>
            <a:pPr marL="216000">
              <a:lnSpc>
                <a:spcPct val="150000"/>
              </a:lnSpc>
            </a:pPr>
            <a:r>
              <a:rPr lang="hr-HR" sz="2800" dirty="0">
                <a:latin typeface="Book Antiqua" panose="02040602050305030304" pitchFamily="18" charset="0"/>
              </a:rPr>
              <a:t>NIJE DOBRO: (s) obzirom da, bez obzira što, upozoriti da.</a:t>
            </a:r>
          </a:p>
          <a:p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E17597-76D9-DC6C-A412-9F262948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4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B221E0-D73D-D85E-9637-80027C09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8" y="254698"/>
            <a:ext cx="7335835" cy="1268984"/>
          </a:xfrm>
        </p:spPr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Tko ispravlja pogreške?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8AF4EF-B918-737D-8D57-EB1EBDCEF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68" y="1523682"/>
            <a:ext cx="9430187" cy="190531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r-HR" sz="3000" dirty="0">
                <a:latin typeface="Book Antiqua" panose="02040602050305030304" pitchFamily="18" charset="0"/>
              </a:rPr>
              <a:t>Svi tekstovi namijenjeni javnosti: javni nastupi (izjave, govori…), novinski članci, knjige… trebaju proći lekturu kako bismo bili sigurni u njihovu jezičnu točnost. 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8459A06-DE65-6BFF-4333-DBB466F8AD14}"/>
              </a:ext>
            </a:extLst>
          </p:cNvPr>
          <p:cNvSpPr/>
          <p:nvPr/>
        </p:nvSpPr>
        <p:spPr>
          <a:xfrm rot="21287980">
            <a:off x="421440" y="3527765"/>
            <a:ext cx="11612066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52000"/>
            <a:r>
              <a:rPr lang="hr-HR" sz="2000" b="1" dirty="0"/>
              <a:t>lȅktor (lat. </a:t>
            </a:r>
            <a:r>
              <a:rPr lang="hr-HR" sz="2000" b="1" dirty="0" err="1"/>
              <a:t>lector</a:t>
            </a:r>
            <a:r>
              <a:rPr lang="hr-HR" sz="2000" b="1" dirty="0"/>
              <a:t>: čitač) </a:t>
            </a:r>
          </a:p>
          <a:p>
            <a:pPr marL="252000"/>
            <a:r>
              <a:rPr lang="pl-PL" sz="2000" dirty="0"/>
              <a:t>1. u antici, osoba koja je za određen krug slušatelja čitala neki tekst </a:t>
            </a:r>
          </a:p>
          <a:p>
            <a:pPr marL="252000"/>
            <a:r>
              <a:rPr lang="hr-HR" sz="2000" dirty="0"/>
              <a:t>2. a. na srednjovjekovnim sveučilištima, isto što i nastavnik, odnosno profesor b. danas, voditelj jezičnih vježba i tečajeva na sveučilištu </a:t>
            </a:r>
          </a:p>
          <a:p>
            <a:pPr marL="252000"/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3. a. osoba koja jezično-stilski ispravlja i dotjeruje rukopis u pripremi za objavljivanje b. osoba koja se brine za jezik i pravilan izgovor u kazalištu </a:t>
            </a:r>
          </a:p>
          <a:p>
            <a:pPr marL="252000"/>
            <a:r>
              <a:rPr lang="hr-HR" sz="2000" dirty="0"/>
              <a:t>4. a. u Katoličkoj Crkvi, osoba koja pred vjernicima u crkvi čita odlomke iz Svetoga pisma b. drugi po redu od četiriju nižih činova svećenstva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E2BF16-BA54-6809-951C-8B031C79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46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A8163576-2C63-91AF-5536-94684235D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3" y="1208690"/>
            <a:ext cx="9109269" cy="4675287"/>
          </a:xfrm>
          <a:prstGeom prst="rect">
            <a:avLst/>
          </a:prstGeom>
        </p:spPr>
      </p:pic>
      <p:sp>
        <p:nvSpPr>
          <p:cNvPr id="6" name="Pravokutnik: zaobljeni dijagonalni kutovi 5">
            <a:extLst>
              <a:ext uri="{FF2B5EF4-FFF2-40B4-BE49-F238E27FC236}">
                <a16:creationId xmlns:a16="http://schemas.microsoft.com/office/drawing/2014/main" id="{51B0AC91-2BD7-DB95-E3A1-3E7427BEC518}"/>
              </a:ext>
            </a:extLst>
          </p:cNvPr>
          <p:cNvSpPr/>
          <p:nvPr/>
        </p:nvSpPr>
        <p:spPr>
          <a:xfrm>
            <a:off x="8671034" y="714703"/>
            <a:ext cx="1545021" cy="1545021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7695D33-7C2A-8FC5-74AB-23947DAB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5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8204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5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6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7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4488F06-0672-A2E6-CE4C-461A1A44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665428"/>
            <a:ext cx="6400999" cy="1268984"/>
          </a:xfrm>
        </p:spPr>
        <p:txBody>
          <a:bodyPr>
            <a:normAutofit/>
          </a:bodyPr>
          <a:lstStyle/>
          <a:p>
            <a:r>
              <a:rPr lang="hr-HR" dirty="0"/>
              <a:t>RB. Str 31. – 36.</a:t>
            </a:r>
          </a:p>
        </p:txBody>
      </p:sp>
      <p:pic>
        <p:nvPicPr>
          <p:cNvPr id="8194" name="Picture 2" descr="HRVATSKI ZA 8, radna bilježnica iz hrvatskoga jezika za osmi razred osnovne  škole | 8. razred O.Š. | Osnovna škola | Školske knjige i udžbenici |  Knjige, škola i ured | eKupi.hr - Vaša Internet trgovina">
            <a:extLst>
              <a:ext uri="{FF2B5EF4-FFF2-40B4-BE49-F238E27FC236}">
                <a16:creationId xmlns:a16="http://schemas.microsoft.com/office/drawing/2014/main" id="{5B07F055-16DF-DF82-89F8-DB347551D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/>
          <a:stretch/>
        </p:blipFill>
        <p:spPr bwMode="auto">
          <a:xfrm>
            <a:off x="20" y="1"/>
            <a:ext cx="46573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9" name="Straight Connector 820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A53152-F6D3-DE9D-3202-159A3700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8608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05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07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0DBEEB3-846C-5DE1-76EF-662E054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38351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SINONIMI, </a:t>
            </a:r>
            <a:br>
              <a:rPr lang="hr-HR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r-HR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ANTONIMI, PLEONAZMI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66EA84E-954D-5D75-2972-BF4EC5B90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4283239"/>
            <a:ext cx="6479629" cy="1475177"/>
          </a:xfrm>
        </p:spPr>
        <p:txBody>
          <a:bodyPr>
            <a:normAutofit/>
          </a:bodyPr>
          <a:lstStyle/>
          <a:p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I JOŠ PONEŠTO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F77C2-2D79-8867-A6E5-864761D24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3" r="25838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127" name="Straight Connector 116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B268DB-49A9-AD7A-ED4B-35C2DF1D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898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AF170D-47E4-28D3-694C-4D2EC156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80" y="126124"/>
            <a:ext cx="3838684" cy="571762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  <a:cs typeface="Courier New" panose="02070309020205020404" pitchFamily="49" charset="0"/>
              </a:rPr>
              <a:t>Pročitaj značenja riječi </a:t>
            </a:r>
            <a:r>
              <a:rPr lang="hr-HR" sz="2400" i="1" dirty="0">
                <a:latin typeface="Book Antiqua" panose="02040602050305030304" pitchFamily="18" charset="0"/>
                <a:cs typeface="Courier New" panose="02070309020205020404" pitchFamily="49" charset="0"/>
              </a:rPr>
              <a:t>krug</a:t>
            </a:r>
            <a:r>
              <a:rPr lang="hr-HR" sz="2400" dirty="0">
                <a:latin typeface="Book Antiqua" panose="02040602050305030304" pitchFamily="18" charset="0"/>
                <a:cs typeface="Courier New" panose="02070309020205020404" pitchFamily="49" charset="0"/>
              </a:rPr>
              <a:t> pa razmisli i zapiši: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  <a:cs typeface="Courier New" panose="02070309020205020404" pitchFamily="49" charset="0"/>
              </a:rPr>
              <a:t>– prvo osnovno značenje te riječi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  <a:cs typeface="Courier New" panose="02070309020205020404" pitchFamily="49" charset="0"/>
              </a:rPr>
              <a:t>– preneseno značenje te riječi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  <a:cs typeface="Courier New" panose="02070309020205020404" pitchFamily="49" charset="0"/>
              </a:rPr>
              <a:t>– što znači izraz </a:t>
            </a:r>
            <a:r>
              <a:rPr lang="hr-HR" sz="2400" i="1" dirty="0">
                <a:latin typeface="Book Antiqua" panose="02040602050305030304" pitchFamily="18" charset="0"/>
                <a:cs typeface="Courier New" panose="02070309020205020404" pitchFamily="49" charset="0"/>
              </a:rPr>
              <a:t>biti u začaranome krugu </a:t>
            </a:r>
            <a:r>
              <a:rPr lang="hr-HR" sz="2400" dirty="0">
                <a:latin typeface="Book Antiqua" panose="02040602050305030304" pitchFamily="18" charset="0"/>
                <a:cs typeface="Courier New" panose="02070309020205020404" pitchFamily="49" charset="0"/>
              </a:rPr>
              <a:t>i ima li u njemu riječ krug osnovno značenje.</a:t>
            </a:r>
          </a:p>
          <a:p>
            <a:endParaRPr lang="hr-HR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ED4256C1-84A0-C8EF-CAB5-08E9CD157EAB}"/>
              </a:ext>
            </a:extLst>
          </p:cNvPr>
          <p:cNvSpPr/>
          <p:nvPr/>
        </p:nvSpPr>
        <p:spPr>
          <a:xfrm>
            <a:off x="4073364" y="0"/>
            <a:ext cx="3311237" cy="3765292"/>
          </a:xfrm>
          <a:prstGeom prst="ellipse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Book Antiqua" panose="02040602050305030304" pitchFamily="18" charset="0"/>
              </a:rPr>
              <a:t>dio neke trajnije cjeline u radu, pregovorima, izborima i sl. (prvi krug izbora)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F50DD02F-FAD6-C18C-50B6-AA77C43F2C4D}"/>
              </a:ext>
            </a:extLst>
          </p:cNvPr>
          <p:cNvSpPr/>
          <p:nvPr/>
        </p:nvSpPr>
        <p:spPr>
          <a:xfrm>
            <a:off x="7696214" y="240641"/>
            <a:ext cx="2446288" cy="22072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Book Antiqua" panose="02040602050305030304" pitchFamily="18" charset="0"/>
              </a:rPr>
              <a:t>dio </a:t>
            </a:r>
          </a:p>
          <a:p>
            <a:pPr algn="ctr"/>
            <a:r>
              <a:rPr lang="hr-HR" sz="2400" dirty="0">
                <a:latin typeface="Book Antiqua" panose="02040602050305030304" pitchFamily="18" charset="0"/>
              </a:rPr>
              <a:t>ravnine omeđen kružnicom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C772FE13-C7D0-AB1E-F692-E2085BE0423F}"/>
              </a:ext>
            </a:extLst>
          </p:cNvPr>
          <p:cNvSpPr/>
          <p:nvPr/>
        </p:nvSpPr>
        <p:spPr>
          <a:xfrm>
            <a:off x="6009356" y="2401996"/>
            <a:ext cx="3805383" cy="3245941"/>
          </a:xfrm>
          <a:prstGeom prst="ellipse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Book Antiqua" panose="02040602050305030304" pitchFamily="18" charset="0"/>
              </a:rPr>
              <a:t>zatvoreni ograničeni prostor u kojemu se ljudi kreću, rade i druže (u krugu obitelji, škole..)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45082E02-F75C-3B1B-8AC9-CBA40655CD74}"/>
              </a:ext>
            </a:extLst>
          </p:cNvPr>
          <p:cNvSpPr/>
          <p:nvPr/>
        </p:nvSpPr>
        <p:spPr>
          <a:xfrm>
            <a:off x="9119302" y="2447881"/>
            <a:ext cx="2837793" cy="37652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Book Antiqua" panose="02040602050305030304" pitchFamily="18" charset="0"/>
              </a:rPr>
              <a:t>zajednica (skupina) ljudi koje povezuje prijateljstvo, zajednički ciljevi ili sl.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CEF9A17-0DFC-1D38-DE2F-7BFC3190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33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tro vinyl record player on red green surface">
            <a:extLst>
              <a:ext uri="{FF2B5EF4-FFF2-40B4-BE49-F238E27FC236}">
                <a16:creationId xmlns:a16="http://schemas.microsoft.com/office/drawing/2014/main" id="{0408E465-20AF-3E7B-6E83-F64646C28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89248" y="7904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">
            <a:extLst>
              <a:ext uri="{FF2B5EF4-FFF2-40B4-BE49-F238E27FC236}">
                <a16:creationId xmlns:a16="http://schemas.microsoft.com/office/drawing/2014/main" id="{14ACB00F-615E-0E4F-9794-329E08F6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84E509-70BA-5B6C-62A2-3084A018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45" y="562213"/>
            <a:ext cx="7335835" cy="573357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hr-HR" sz="2800" dirty="0">
                <a:latin typeface="Book Antiqua" panose="02040602050305030304" pitchFamily="18" charset="0"/>
              </a:rPr>
              <a:t>Pročitaj pjesmu </a:t>
            </a:r>
            <a:r>
              <a:rPr lang="hr-HR" sz="2800" i="1" dirty="0">
                <a:latin typeface="Book Antiqua" panose="02040602050305030304" pitchFamily="18" charset="0"/>
              </a:rPr>
              <a:t>Mali krug velikih ljudi </a:t>
            </a:r>
            <a:r>
              <a:rPr lang="hr-HR" sz="2800" dirty="0">
                <a:latin typeface="Book Antiqua" panose="02040602050305030304" pitchFamily="18" charset="0"/>
              </a:rPr>
              <a:t>koja se nalazi u udžbeniku na 16. stranici ili je poslušaj na sljedećoj poveznici:</a:t>
            </a:r>
          </a:p>
          <a:p>
            <a:pPr algn="just">
              <a:lnSpc>
                <a:spcPct val="160000"/>
              </a:lnSpc>
            </a:pPr>
            <a:r>
              <a:rPr lang="hr-HR" sz="2800" dirty="0">
                <a:latin typeface="Book Antiqua" panose="02040602050305030304" pitchFamily="18" charset="0"/>
                <a:hlinkClick r:id="rId3"/>
              </a:rPr>
              <a:t>https://www.youtube.com/watch?v=JatTfrdDgn0</a:t>
            </a:r>
            <a:r>
              <a:rPr lang="hr-HR" sz="2800" dirty="0">
                <a:latin typeface="Book Antiqua" panose="02040602050305030304" pitchFamily="18" charset="0"/>
              </a:rPr>
              <a:t> </a:t>
            </a:r>
          </a:p>
          <a:p>
            <a:pPr algn="just">
              <a:lnSpc>
                <a:spcPct val="160000"/>
              </a:lnSpc>
            </a:pPr>
            <a:r>
              <a:rPr lang="hr-HR" sz="2800" dirty="0">
                <a:latin typeface="Book Antiqua" panose="02040602050305030304" pitchFamily="18" charset="0"/>
              </a:rPr>
              <a:t>Tko je vaš mali krug velikih ljudi? Koje značenje ima?</a:t>
            </a:r>
          </a:p>
          <a:p>
            <a:pPr algn="just">
              <a:lnSpc>
                <a:spcPct val="160000"/>
              </a:lnSpc>
            </a:pPr>
            <a:r>
              <a:rPr lang="hr-HR" sz="2800" dirty="0">
                <a:latin typeface="Book Antiqua" panose="02040602050305030304" pitchFamily="18" charset="0"/>
              </a:rPr>
              <a:t>Vinil je sastavnica kemijskih spojeva od kojih se proizvode plastične mase. Istraži što se još naziva vinil i na koji predmet autor pjesme misli kad kaže „krug igle po vinilu”.</a:t>
            </a:r>
          </a:p>
          <a:p>
            <a:endParaRPr lang="hr-HR" sz="2200" dirty="0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1D2BBFA3-6EA8-1C48-B3A5-DFCC389D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35B55452-0B37-B747-9C68-70C4EF8F7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038" name="Freeform 41">
              <a:extLst>
                <a:ext uri="{FF2B5EF4-FFF2-40B4-BE49-F238E27FC236}">
                  <a16:creationId xmlns:a16="http://schemas.microsoft.com/office/drawing/2014/main" id="{CBBA7287-7E9D-884B-93D7-D56B52ADE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9" name="Freeform 42">
              <a:extLst>
                <a:ext uri="{FF2B5EF4-FFF2-40B4-BE49-F238E27FC236}">
                  <a16:creationId xmlns:a16="http://schemas.microsoft.com/office/drawing/2014/main" id="{E09BD6CA-D4FC-1041-9A4A-5BD33DDED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0" name="Freeform 43">
              <a:extLst>
                <a:ext uri="{FF2B5EF4-FFF2-40B4-BE49-F238E27FC236}">
                  <a16:creationId xmlns:a16="http://schemas.microsoft.com/office/drawing/2014/main" id="{60AFCEEC-E747-AF48-9591-58C67AF87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1" name="Freeform 44">
              <a:extLst>
                <a:ext uri="{FF2B5EF4-FFF2-40B4-BE49-F238E27FC236}">
                  <a16:creationId xmlns:a16="http://schemas.microsoft.com/office/drawing/2014/main" id="{2290DF32-70FD-0E48-9258-0BD83EE62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2" name="Freeform 45">
              <a:extLst>
                <a:ext uri="{FF2B5EF4-FFF2-40B4-BE49-F238E27FC236}">
                  <a16:creationId xmlns:a16="http://schemas.microsoft.com/office/drawing/2014/main" id="{61BFE2D7-8646-5943-87D5-C6A9CDF6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3" name="Freeform 46">
              <a:extLst>
                <a:ext uri="{FF2B5EF4-FFF2-40B4-BE49-F238E27FC236}">
                  <a16:creationId xmlns:a16="http://schemas.microsoft.com/office/drawing/2014/main" id="{6FFCD48C-239D-ED44-879B-9E5DD00DE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4" name="Freeform 47">
              <a:extLst>
                <a:ext uri="{FF2B5EF4-FFF2-40B4-BE49-F238E27FC236}">
                  <a16:creationId xmlns:a16="http://schemas.microsoft.com/office/drawing/2014/main" id="{55CCAE64-959A-BC4A-A123-FC9283192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8A6F68F-7FDF-21B1-82B3-DE4131E6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15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2058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0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1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E897CFB-E5E5-0D1D-6B42-6B3715AB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27" y="665428"/>
            <a:ext cx="4458794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 dirty="0">
                <a:latin typeface="Book Antiqua" panose="02040602050305030304" pitchFamily="18" charset="0"/>
              </a:rPr>
              <a:t>Koje značenje mogu imati riječi?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2AAB14-28CE-ECB1-7C84-DD28DF4F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27" y="2442827"/>
            <a:ext cx="3926946" cy="3343849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1. Osnovno</a:t>
            </a:r>
          </a:p>
          <a:p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2. Preneseno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 err="1">
                <a:latin typeface="Book Antiqua" panose="02040602050305030304" pitchFamily="18" charset="0"/>
              </a:rPr>
              <a:t>Oprimjeri</a:t>
            </a:r>
            <a:r>
              <a:rPr lang="hr-HR" dirty="0">
                <a:latin typeface="Book Antiqua" panose="02040602050305030304" pitchFamily="18" charset="0"/>
              </a:rPr>
              <a:t>!</a:t>
            </a:r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Značenje riječi - Saznajte šta znače određeni pojmovi - Zabavni NET">
            <a:extLst>
              <a:ext uri="{FF2B5EF4-FFF2-40B4-BE49-F238E27FC236}">
                <a16:creationId xmlns:a16="http://schemas.microsoft.com/office/drawing/2014/main" id="{B602983D-FE96-897D-E57E-AE02355FD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8" r="3222"/>
          <a:stretch/>
        </p:blipFill>
        <p:spPr bwMode="auto">
          <a:xfrm>
            <a:off x="5264837" y="1"/>
            <a:ext cx="69271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62635E-D643-DD74-CC1A-163011AE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74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7A4EEE-5DB1-25BA-E159-F8C273F8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213842"/>
            <a:ext cx="5018677" cy="126898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5"/>
                </a:solidFill>
              </a:rPr>
              <a:t>S I N O N I M 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E0B07C-9FB1-237C-E2C9-7A8F9C10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135117"/>
            <a:ext cx="6584457" cy="51395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Book Antiqua" panose="02040602050305030304" pitchFamily="18" charset="0"/>
              </a:rPr>
              <a:t>Izvor – vrelo – vrutak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Book Antiqua" panose="02040602050305030304" pitchFamily="18" charset="0"/>
              </a:rPr>
              <a:t>Unatoč – usprkos </a:t>
            </a:r>
          </a:p>
          <a:p>
            <a:pPr>
              <a:lnSpc>
                <a:spcPct val="150000"/>
              </a:lnSpc>
            </a:pPr>
            <a:r>
              <a:rPr lang="hr-HR" dirty="0" err="1">
                <a:latin typeface="Book Antiqua" panose="02040602050305030304" pitchFamily="18" charset="0"/>
              </a:rPr>
              <a:t>Kanočal</a:t>
            </a:r>
            <a:r>
              <a:rPr lang="hr-HR" dirty="0">
                <a:latin typeface="Book Antiqua" panose="02040602050305030304" pitchFamily="18" charset="0"/>
              </a:rPr>
              <a:t> – dalekozor – dvogled – dalekovid </a:t>
            </a:r>
          </a:p>
          <a:p>
            <a:pPr>
              <a:lnSpc>
                <a:spcPct val="150000"/>
              </a:lnSpc>
            </a:pPr>
            <a:endParaRPr lang="hr-HR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3000" b="1" dirty="0">
                <a:latin typeface="Book Antiqua" panose="02040602050305030304" pitchFamily="18" charset="0"/>
              </a:rPr>
              <a:t>Sinonimi su riječi istog ili sličnog značenja</a:t>
            </a:r>
          </a:p>
          <a:p>
            <a:pPr>
              <a:lnSpc>
                <a:spcPct val="150000"/>
              </a:lnSpc>
            </a:pPr>
            <a:r>
              <a:rPr lang="hr-HR" sz="3000" dirty="0">
                <a:latin typeface="Book Antiqua" panose="02040602050305030304" pitchFamily="18" charset="0"/>
              </a:rPr>
              <a:t>Dvije riječi koje imaju isto ili slično značenje čine </a:t>
            </a:r>
            <a:r>
              <a:rPr lang="hr-HR" sz="3000" b="1" dirty="0" err="1">
                <a:solidFill>
                  <a:schemeClr val="accent6"/>
                </a:solidFill>
                <a:latin typeface="Book Antiqua" panose="02040602050305030304" pitchFamily="18" charset="0"/>
              </a:rPr>
              <a:t>sinonionimski</a:t>
            </a:r>
            <a:r>
              <a:rPr lang="hr-HR" sz="3000" b="1" dirty="0">
                <a:solidFill>
                  <a:schemeClr val="accent6"/>
                </a:solidFill>
                <a:latin typeface="Book Antiqua" panose="02040602050305030304" pitchFamily="18" charset="0"/>
              </a:rPr>
              <a:t> par. </a:t>
            </a:r>
          </a:p>
          <a:p>
            <a:pPr>
              <a:lnSpc>
                <a:spcPct val="150000"/>
              </a:lnSpc>
            </a:pPr>
            <a:r>
              <a:rPr lang="hr-HR" sz="3000" dirty="0">
                <a:latin typeface="Book Antiqua" panose="02040602050305030304" pitchFamily="18" charset="0"/>
              </a:rPr>
              <a:t>Više riječi koje imaju isto ili slično značenje čine </a:t>
            </a:r>
            <a:r>
              <a:rPr lang="hr-HR" sz="3000" b="1" dirty="0">
                <a:solidFill>
                  <a:schemeClr val="accent6"/>
                </a:solidFill>
                <a:latin typeface="Book Antiqua" panose="02040602050305030304" pitchFamily="18" charset="0"/>
              </a:rPr>
              <a:t>sinonimski niz. </a:t>
            </a:r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FF9CBBC1-A3AE-F24A-938E-E3DF32CB7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74782" y="1993391"/>
            <a:ext cx="1310837" cy="13108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zvor Cetine predlažemo za vikend izlet">
            <a:extLst>
              <a:ext uri="{FF2B5EF4-FFF2-40B4-BE49-F238E27FC236}">
                <a16:creationId xmlns:a16="http://schemas.microsoft.com/office/drawing/2014/main" id="{DCC51424-E21B-9AED-A10A-56A4A13B5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" r="-5" b="9233"/>
          <a:stretch/>
        </p:blipFill>
        <p:spPr bwMode="auto">
          <a:xfrm>
            <a:off x="8910794" y="679901"/>
            <a:ext cx="2624328" cy="2624328"/>
          </a:xfrm>
          <a:custGeom>
            <a:avLst/>
            <a:gdLst/>
            <a:ahLst/>
            <a:cxnLst/>
            <a:rect l="l" t="t" r="r" b="b"/>
            <a:pathLst>
              <a:path w="3059915" h="3059914">
                <a:moveTo>
                  <a:pt x="1529957" y="0"/>
                </a:moveTo>
                <a:cubicBezTo>
                  <a:pt x="2374929" y="0"/>
                  <a:pt x="3059915" y="684985"/>
                  <a:pt x="3059915" y="1529957"/>
                </a:cubicBezTo>
                <a:cubicBezTo>
                  <a:pt x="3059915" y="2374929"/>
                  <a:pt x="2374929" y="3059914"/>
                  <a:pt x="1529957" y="3059914"/>
                </a:cubicBezTo>
                <a:cubicBezTo>
                  <a:pt x="684985" y="3059914"/>
                  <a:pt x="0" y="2374929"/>
                  <a:pt x="0" y="1529957"/>
                </a:cubicBezTo>
                <a:cubicBezTo>
                  <a:pt x="0" y="684985"/>
                  <a:pt x="684985" y="0"/>
                  <a:pt x="152995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vogled NIKON MONARCH M7 8x30 BAA900SA (EAN 4580130921322)">
            <a:extLst>
              <a:ext uri="{FF2B5EF4-FFF2-40B4-BE49-F238E27FC236}">
                <a16:creationId xmlns:a16="http://schemas.microsoft.com/office/drawing/2014/main" id="{2006F029-3270-4A45-6025-82FF867C4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r="3" b="3"/>
          <a:stretch/>
        </p:blipFill>
        <p:spPr bwMode="auto">
          <a:xfrm>
            <a:off x="7310323" y="3984130"/>
            <a:ext cx="2624328" cy="2621479"/>
          </a:xfrm>
          <a:custGeom>
            <a:avLst/>
            <a:gdLst/>
            <a:ahLst/>
            <a:cxnLst/>
            <a:rect l="l" t="t" r="r" b="b"/>
            <a:pathLst>
              <a:path w="3059915" h="3059914">
                <a:moveTo>
                  <a:pt x="1529957" y="0"/>
                </a:moveTo>
                <a:cubicBezTo>
                  <a:pt x="2374929" y="0"/>
                  <a:pt x="3059915" y="684985"/>
                  <a:pt x="3059915" y="1529957"/>
                </a:cubicBezTo>
                <a:cubicBezTo>
                  <a:pt x="3059915" y="2374929"/>
                  <a:pt x="2374929" y="3059914"/>
                  <a:pt x="1529957" y="3059914"/>
                </a:cubicBezTo>
                <a:cubicBezTo>
                  <a:pt x="684985" y="3059914"/>
                  <a:pt x="0" y="2374929"/>
                  <a:pt x="0" y="1529957"/>
                </a:cubicBezTo>
                <a:cubicBezTo>
                  <a:pt x="0" y="684985"/>
                  <a:pt x="684985" y="0"/>
                  <a:pt x="152995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Oval 3086">
            <a:extLst>
              <a:ext uri="{FF2B5EF4-FFF2-40B4-BE49-F238E27FC236}">
                <a16:creationId xmlns:a16="http://schemas.microsoft.com/office/drawing/2014/main" id="{FC247E6B-1B63-C043-8D98-4B14FD981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432" y="3555195"/>
            <a:ext cx="1830621" cy="18306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3B50BC-62DA-17BE-ED24-B7088B70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21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9B2EB-BB82-1D13-5B08-3C4EE319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4" y="136398"/>
            <a:ext cx="7706491" cy="12689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tx2"/>
                </a:solidFill>
                <a:latin typeface="Book Antiqua" panose="02040602050305030304" pitchFamily="18" charset="0"/>
              </a:rPr>
              <a:t>Spoji sinonimske parove, zapiši ih u bilježnicu</a:t>
            </a:r>
          </a:p>
        </p:txBody>
      </p:sp>
      <p:sp>
        <p:nvSpPr>
          <p:cNvPr id="4" name="Zaobljeni pravokutnik 4">
            <a:extLst>
              <a:ext uri="{FF2B5EF4-FFF2-40B4-BE49-F238E27FC236}">
                <a16:creationId xmlns:a16="http://schemas.microsoft.com/office/drawing/2014/main" id="{5937409C-750A-D591-218F-8203D759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93" y="1183126"/>
            <a:ext cx="7706491" cy="26560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2400" dirty="0">
                <a:latin typeface="Book Antiqua" panose="02040602050305030304" pitchFamily="18" charset="0"/>
              </a:rPr>
              <a:t>horizont                  dovoljan         malen</a:t>
            </a:r>
          </a:p>
          <a:p>
            <a:r>
              <a:rPr lang="hr-HR" sz="2400" dirty="0">
                <a:latin typeface="Book Antiqua" panose="02040602050305030304" pitchFamily="18" charset="0"/>
              </a:rPr>
              <a:t>platno              premašiti                     usprkos</a:t>
            </a:r>
          </a:p>
          <a:p>
            <a:r>
              <a:rPr lang="hr-HR" sz="2400" dirty="0">
                <a:latin typeface="Book Antiqua" panose="02040602050305030304" pitchFamily="18" charset="0"/>
              </a:rPr>
              <a:t>   sanjati                     stvarno              glazba</a:t>
            </a:r>
          </a:p>
          <a:p>
            <a:r>
              <a:rPr lang="hr-HR" sz="2400" dirty="0">
                <a:latin typeface="Book Antiqua" panose="02040602050305030304" pitchFamily="18" charset="0"/>
              </a:rPr>
              <a:t>privatni                   tišina                   pripjev </a:t>
            </a:r>
          </a:p>
          <a:p>
            <a:r>
              <a:rPr lang="hr-HR" sz="2400" dirty="0">
                <a:latin typeface="Book Antiqua" panose="02040602050305030304" pitchFamily="18" charset="0"/>
              </a:rPr>
              <a:t>dalekozor     spojiti se      truditi se</a:t>
            </a:r>
          </a:p>
        </p:txBody>
      </p:sp>
      <p:sp>
        <p:nvSpPr>
          <p:cNvPr id="5" name="Zaobljeni pravokutnik 6">
            <a:extLst>
              <a:ext uri="{FF2B5EF4-FFF2-40B4-BE49-F238E27FC236}">
                <a16:creationId xmlns:a16="http://schemas.microsoft.com/office/drawing/2014/main" id="{E3C2038F-D031-4C52-76CE-42F1F258F54F}"/>
              </a:ext>
            </a:extLst>
          </p:cNvPr>
          <p:cNvSpPr/>
          <p:nvPr/>
        </p:nvSpPr>
        <p:spPr>
          <a:xfrm>
            <a:off x="4435365" y="4070130"/>
            <a:ext cx="7483366" cy="255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2400" dirty="0">
                <a:latin typeface="Book Antiqua" panose="02040602050305030304" pitchFamily="18" charset="0"/>
              </a:rPr>
              <a:t>muk           uistinu                                tkanina</a:t>
            </a:r>
          </a:p>
          <a:p>
            <a:r>
              <a:rPr lang="hr-HR" sz="2400" dirty="0">
                <a:latin typeface="Book Antiqua" panose="02040602050305030304" pitchFamily="18" charset="0"/>
              </a:rPr>
              <a:t> muzika              dostatan                             povezati se</a:t>
            </a:r>
          </a:p>
          <a:p>
            <a:r>
              <a:rPr lang="hr-HR" sz="2400" dirty="0">
                <a:latin typeface="Book Antiqua" panose="02040602050305030304" pitchFamily="18" charset="0"/>
              </a:rPr>
              <a:t>            nastojati                 snivati      prijeći      </a:t>
            </a:r>
          </a:p>
          <a:p>
            <a:r>
              <a:rPr lang="hr-HR" sz="2400" dirty="0">
                <a:latin typeface="Book Antiqua" panose="02040602050305030304" pitchFamily="18" charset="0"/>
              </a:rPr>
              <a:t>                                                                              unatoč   </a:t>
            </a:r>
          </a:p>
          <a:p>
            <a:r>
              <a:rPr lang="hr-HR" sz="2400" dirty="0">
                <a:latin typeface="Book Antiqua" panose="02040602050305030304" pitchFamily="18" charset="0"/>
              </a:rPr>
              <a:t>                        refren                    obzor </a:t>
            </a:r>
          </a:p>
          <a:p>
            <a:r>
              <a:rPr lang="hr-HR" sz="2400" dirty="0">
                <a:latin typeface="Book Antiqua" panose="02040602050305030304" pitchFamily="18" charset="0"/>
              </a:rPr>
              <a:t>dvogled                        osobni                    sitan  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D1DDAB-7319-3CAE-94DD-2638865F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32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5E05C0-6742-FA78-AC19-D5BF86EE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192821"/>
            <a:ext cx="11195926" cy="1268984"/>
          </a:xfrm>
        </p:spPr>
        <p:txBody>
          <a:bodyPr>
            <a:normAutofit fontScale="90000"/>
          </a:bodyPr>
          <a:lstStyle/>
          <a:p>
            <a:r>
              <a:rPr lang="hr-HR" sz="3600" b="0" dirty="0">
                <a:latin typeface="Book Antiqua" panose="02040602050305030304" pitchFamily="18" charset="0"/>
              </a:rPr>
              <a:t>Napiši sinonime sljedećih riječi: </a:t>
            </a:r>
            <a:r>
              <a:rPr lang="hr-HR" sz="3600" i="1" dirty="0">
                <a:latin typeface="Book Antiqua" panose="02040602050305030304" pitchFamily="18" charset="0"/>
              </a:rPr>
              <a:t>sreća, brod, sasvim, šaren, čitav, reći, pametan, opet, jelo, zaklon.</a:t>
            </a:r>
            <a:br>
              <a:rPr lang="hr-HR" sz="4000" dirty="0"/>
            </a:b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28B1706-EFD4-F33F-E8E3-140766DFFA89}"/>
              </a:ext>
            </a:extLst>
          </p:cNvPr>
          <p:cNvSpPr/>
          <p:nvPr/>
        </p:nvSpPr>
        <p:spPr>
          <a:xfrm rot="21368924">
            <a:off x="616498" y="2249251"/>
            <a:ext cx="6896100" cy="2808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16000" algn="just">
              <a:lnSpc>
                <a:spcPct val="150000"/>
              </a:lnSpc>
            </a:pPr>
            <a:r>
              <a:rPr lang="hr-HR" sz="2000" dirty="0"/>
              <a:t>Ovaj je rječnik namijenjen svim govornicima hrvatskoga jezika, posebno učenicima, studentima, prevoditeljima, novinarima…, svima kojima je riječ dio posla, koji se suočavaju s pitanjem kako što reći drukčije, s problemom izbora odgovarajuće riječi ili s</a:t>
            </a:r>
          </a:p>
          <a:p>
            <a:pPr marL="216000" algn="just">
              <a:lnSpc>
                <a:spcPct val="150000"/>
              </a:lnSpc>
            </a:pPr>
            <a:r>
              <a:rPr lang="hr-HR" sz="2000" dirty="0"/>
              <a:t>problemom izbjegavanja ponavljanja.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68ABC88-4039-6EBB-230A-51ECDB6B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7516">
            <a:off x="7699153" y="1800312"/>
            <a:ext cx="2718335" cy="419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12EA140-F1DA-A2CB-638C-5B948E5E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78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7E8"/>
      </a:lt2>
      <a:accent1>
        <a:srgbClr val="C39791"/>
      </a:accent1>
      <a:accent2>
        <a:srgbClr val="BA9F7F"/>
      </a:accent2>
      <a:accent3>
        <a:srgbClr val="A7A57E"/>
      </a:accent3>
      <a:accent4>
        <a:srgbClr val="97AB75"/>
      </a:accent4>
      <a:accent5>
        <a:srgbClr val="8BAD83"/>
      </a:accent5>
      <a:accent6>
        <a:srgbClr val="78AF83"/>
      </a:accent6>
      <a:hlink>
        <a:srgbClr val="598C93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1236</Words>
  <Application>Microsoft Office PowerPoint</Application>
  <PresentationFormat>Široki zaslon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Arial</vt:lpstr>
      <vt:lpstr>Baskerville Old Face</vt:lpstr>
      <vt:lpstr>Book Antiqua</vt:lpstr>
      <vt:lpstr>Calibri</vt:lpstr>
      <vt:lpstr>Courier New</vt:lpstr>
      <vt:lpstr>Neue Haas Grotesk Text Pro</vt:lpstr>
      <vt:lpstr>PunchcardVTI</vt:lpstr>
      <vt:lpstr>Leksikologija</vt:lpstr>
      <vt:lpstr>Značenje riječi</vt:lpstr>
      <vt:lpstr>SINONIMI,  ANTONIMI, PLEONAZMI</vt:lpstr>
      <vt:lpstr>PowerPoint prezentacija</vt:lpstr>
      <vt:lpstr>PowerPoint prezentacija</vt:lpstr>
      <vt:lpstr>Koje značenje mogu imati riječi?</vt:lpstr>
      <vt:lpstr>S I N O N I M I</vt:lpstr>
      <vt:lpstr>Spoji sinonimske parove, zapiši ih u bilježnicu</vt:lpstr>
      <vt:lpstr>Napiši sinonime sljedećih riječi: sreća, brod, sasvim, šaren, čitav, reći, pametan, opet, jelo, zaklon. </vt:lpstr>
      <vt:lpstr>PowerPoint prezentacija</vt:lpstr>
      <vt:lpstr>PowerPoint prezentacija</vt:lpstr>
      <vt:lpstr>Imenuj ono što je prikazano na slici.</vt:lpstr>
      <vt:lpstr>Dijalektni sinonimi</vt:lpstr>
      <vt:lpstr>A N T O N I M I</vt:lpstr>
      <vt:lpstr>Gomilanje istoznačnosti</vt:lpstr>
      <vt:lpstr>H O M O N I M I</vt:lpstr>
      <vt:lpstr>Dijele se na:</vt:lpstr>
      <vt:lpstr>P L E O N A Z A M</vt:lpstr>
      <vt:lpstr>„popularni” pleonazmi</vt:lpstr>
      <vt:lpstr>Dobro je / nije dobro</vt:lpstr>
      <vt:lpstr>Tko ispravlja pogreške?</vt:lpstr>
      <vt:lpstr>PowerPoint prezentacija</vt:lpstr>
      <vt:lpstr>RB. Str 31. – 36.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Leksikologija</dc:title>
  <dc:creator>Martina</dc:creator>
  <cp:lastModifiedBy>Martina</cp:lastModifiedBy>
  <cp:revision>3</cp:revision>
  <dcterms:created xsi:type="dcterms:W3CDTF">2023-09-03T11:53:37Z</dcterms:created>
  <dcterms:modified xsi:type="dcterms:W3CDTF">2023-09-03T15:53:58Z</dcterms:modified>
</cp:coreProperties>
</file>