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9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7" r:id="rId8"/>
    <p:sldId id="262" r:id="rId9"/>
    <p:sldId id="263" r:id="rId10"/>
    <p:sldId id="264" r:id="rId11"/>
    <p:sldId id="265" r:id="rId12"/>
    <p:sldId id="266" r:id="rId13"/>
    <p:sldId id="268" r:id="rId14"/>
    <p:sldId id="269" r:id="rId15"/>
    <p:sldId id="270" r:id="rId16"/>
    <p:sldId id="272" r:id="rId17"/>
    <p:sldId id="271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1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115F28D-9FB0-44B7-8F27-3B26685124BD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E9BC68A3-53F8-4392-B75E-34E689636794}">
      <dgm:prSet/>
      <dgm:spPr/>
      <dgm:t>
        <a:bodyPr/>
        <a:lstStyle/>
        <a:p>
          <a:r>
            <a:rPr lang="hr-HR" dirty="0" err="1">
              <a:latin typeface="Times New Roman" panose="02020603050405020304" pitchFamily="18" charset="0"/>
              <a:cs typeface="Times New Roman" panose="02020603050405020304" pitchFamily="18" charset="0"/>
            </a:rPr>
            <a:t>Gamification</a:t>
          </a:r>
          <a:r>
            <a:rPr lang="hr-HR" dirty="0">
              <a:latin typeface="Times New Roman" panose="02020603050405020304" pitchFamily="18" charset="0"/>
              <a:cs typeface="Times New Roman" panose="02020603050405020304" pitchFamily="18" charset="0"/>
            </a:rPr>
            <a:t> – </a:t>
          </a:r>
          <a:r>
            <a:rPr lang="hr-HR" dirty="0" err="1">
              <a:latin typeface="Times New Roman" panose="02020603050405020304" pitchFamily="18" charset="0"/>
              <a:cs typeface="Times New Roman" panose="02020603050405020304" pitchFamily="18" charset="0"/>
            </a:rPr>
            <a:t>igrifikacija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66CE1BE-F4E4-49AC-9378-66334117DB07}" type="parTrans" cxnId="{56657603-8AD2-4E16-9827-6C7B843C2642}">
      <dgm:prSet/>
      <dgm:spPr/>
      <dgm:t>
        <a:bodyPr/>
        <a:lstStyle/>
        <a:p>
          <a:endParaRPr lang="en-US"/>
        </a:p>
      </dgm:t>
    </dgm:pt>
    <dgm:pt modelId="{CCC57721-2040-416D-856C-A59679869FDA}" type="sibTrans" cxnId="{56657603-8AD2-4E16-9827-6C7B843C2642}">
      <dgm:prSet/>
      <dgm:spPr/>
      <dgm:t>
        <a:bodyPr/>
        <a:lstStyle/>
        <a:p>
          <a:endParaRPr lang="en-US"/>
        </a:p>
      </dgm:t>
    </dgm:pt>
    <dgm:pt modelId="{A703D6B0-951B-40E5-953E-4C7C1FD83885}">
      <dgm:prSet/>
      <dgm:spPr/>
      <dgm:t>
        <a:bodyPr/>
        <a:lstStyle/>
        <a:p>
          <a:r>
            <a:rPr lang="hr-HR" dirty="0" err="1">
              <a:latin typeface="Times New Roman" panose="02020603050405020304" pitchFamily="18" charset="0"/>
              <a:cs typeface="Times New Roman" panose="02020603050405020304" pitchFamily="18" charset="0"/>
            </a:rPr>
            <a:t>Infotainment</a:t>
          </a:r>
          <a:r>
            <a:rPr lang="hr-HR" dirty="0">
              <a:latin typeface="Times New Roman" panose="02020603050405020304" pitchFamily="18" charset="0"/>
              <a:cs typeface="Times New Roman" panose="02020603050405020304" pitchFamily="18" charset="0"/>
            </a:rPr>
            <a:t> – </a:t>
          </a:r>
          <a:r>
            <a:rPr lang="hr-HR" dirty="0" err="1">
              <a:latin typeface="Times New Roman" panose="02020603050405020304" pitchFamily="18" charset="0"/>
              <a:cs typeface="Times New Roman" panose="02020603050405020304" pitchFamily="18" charset="0"/>
            </a:rPr>
            <a:t>infoazabava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A784B2E-B01F-4955-9DE6-79BBA2BE03EE}" type="parTrans" cxnId="{7DC7DA88-01C9-44E6-B2C5-922D1D55D4AC}">
      <dgm:prSet/>
      <dgm:spPr/>
      <dgm:t>
        <a:bodyPr/>
        <a:lstStyle/>
        <a:p>
          <a:endParaRPr lang="en-US"/>
        </a:p>
      </dgm:t>
    </dgm:pt>
    <dgm:pt modelId="{2F1FD496-8C24-427C-ADC2-3CE2C8823E12}" type="sibTrans" cxnId="{7DC7DA88-01C9-44E6-B2C5-922D1D55D4AC}">
      <dgm:prSet/>
      <dgm:spPr/>
      <dgm:t>
        <a:bodyPr/>
        <a:lstStyle/>
        <a:p>
          <a:endParaRPr lang="en-US"/>
        </a:p>
      </dgm:t>
    </dgm:pt>
    <dgm:pt modelId="{E7FA4A9E-70F9-4931-A584-B7A8FEB87535}">
      <dgm:prSet/>
      <dgm:spPr/>
      <dgm:t>
        <a:bodyPr/>
        <a:lstStyle/>
        <a:p>
          <a:r>
            <a:rPr lang="hr-HR" dirty="0">
              <a:latin typeface="Times New Roman" panose="02020603050405020304" pitchFamily="18" charset="0"/>
              <a:cs typeface="Times New Roman" panose="02020603050405020304" pitchFamily="18" charset="0"/>
            </a:rPr>
            <a:t>Brand – robna marka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8D115DE-5728-446D-900D-6B6E9EFCDC48}" type="parTrans" cxnId="{E88D66C2-02F9-489A-8C6B-3F95032EC803}">
      <dgm:prSet/>
      <dgm:spPr/>
      <dgm:t>
        <a:bodyPr/>
        <a:lstStyle/>
        <a:p>
          <a:endParaRPr lang="en-US"/>
        </a:p>
      </dgm:t>
    </dgm:pt>
    <dgm:pt modelId="{5A80E5CC-53A0-4117-8781-230C8842068F}" type="sibTrans" cxnId="{E88D66C2-02F9-489A-8C6B-3F95032EC803}">
      <dgm:prSet/>
      <dgm:spPr/>
      <dgm:t>
        <a:bodyPr/>
        <a:lstStyle/>
        <a:p>
          <a:endParaRPr lang="en-US"/>
        </a:p>
      </dgm:t>
    </dgm:pt>
    <dgm:pt modelId="{BC7115DE-0A8C-43BB-868C-6E12EB0EF07E}">
      <dgm:prSet/>
      <dgm:spPr/>
      <dgm:t>
        <a:bodyPr/>
        <a:lstStyle/>
        <a:p>
          <a:r>
            <a:rPr lang="hr-HR" dirty="0">
              <a:latin typeface="Times New Roman" panose="02020603050405020304" pitchFamily="18" charset="0"/>
              <a:cs typeface="Times New Roman" panose="02020603050405020304" pitchFamily="18" charset="0"/>
            </a:rPr>
            <a:t>Ažurirati – </a:t>
          </a:r>
          <a:r>
            <a:rPr lang="hr-HR" dirty="0" err="1">
              <a:latin typeface="Times New Roman" panose="02020603050405020304" pitchFamily="18" charset="0"/>
              <a:cs typeface="Times New Roman" panose="02020603050405020304" pitchFamily="18" charset="0"/>
            </a:rPr>
            <a:t>posuvremeniti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3ECC851-7B56-4EF0-8DD6-3EB3F90052DD}" type="parTrans" cxnId="{A04346D9-0D3A-44F8-B1A6-042D8FF8FE96}">
      <dgm:prSet/>
      <dgm:spPr/>
      <dgm:t>
        <a:bodyPr/>
        <a:lstStyle/>
        <a:p>
          <a:endParaRPr lang="en-US"/>
        </a:p>
      </dgm:t>
    </dgm:pt>
    <dgm:pt modelId="{6EA37E9C-B9B2-41C3-80F3-9762F24D7216}" type="sibTrans" cxnId="{A04346D9-0D3A-44F8-B1A6-042D8FF8FE96}">
      <dgm:prSet/>
      <dgm:spPr/>
      <dgm:t>
        <a:bodyPr/>
        <a:lstStyle/>
        <a:p>
          <a:endParaRPr lang="en-US"/>
        </a:p>
      </dgm:t>
    </dgm:pt>
    <dgm:pt modelId="{24CE0153-67C5-44BA-BFDD-E35734868764}">
      <dgm:prSet/>
      <dgm:spPr/>
      <dgm:t>
        <a:bodyPr/>
        <a:lstStyle/>
        <a:p>
          <a:r>
            <a:rPr lang="hr-HR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Check</a:t>
          </a:r>
          <a:r>
            <a:rPr lang="hr-HR" dirty="0">
              <a:latin typeface="Times New Roman" panose="02020603050405020304" pitchFamily="18" charset="0"/>
              <a:cs typeface="Times New Roman" panose="02020603050405020304" pitchFamily="18" charset="0"/>
            </a:rPr>
            <a:t>-lista – </a:t>
          </a:r>
          <a:r>
            <a:rPr lang="hr-HR" dirty="0" err="1">
              <a:latin typeface="Times New Roman" panose="02020603050405020304" pitchFamily="18" charset="0"/>
              <a:cs typeface="Times New Roman" panose="02020603050405020304" pitchFamily="18" charset="0"/>
            </a:rPr>
            <a:t>provjerni</a:t>
          </a:r>
          <a:r>
            <a:rPr lang="hr-HR" dirty="0">
              <a:latin typeface="Times New Roman" panose="02020603050405020304" pitchFamily="18" charset="0"/>
              <a:cs typeface="Times New Roman" panose="02020603050405020304" pitchFamily="18" charset="0"/>
            </a:rPr>
            <a:t> popis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50C29AA-D9C4-4FF0-9A5F-A8671ABDF503}" type="parTrans" cxnId="{5D42AA94-FEB2-462B-A380-E8E7739B5551}">
      <dgm:prSet/>
      <dgm:spPr/>
      <dgm:t>
        <a:bodyPr/>
        <a:lstStyle/>
        <a:p>
          <a:endParaRPr lang="en-US"/>
        </a:p>
      </dgm:t>
    </dgm:pt>
    <dgm:pt modelId="{4288926B-0399-43A8-BDBA-97F0BAD94F44}" type="sibTrans" cxnId="{5D42AA94-FEB2-462B-A380-E8E7739B5551}">
      <dgm:prSet/>
      <dgm:spPr/>
      <dgm:t>
        <a:bodyPr/>
        <a:lstStyle/>
        <a:p>
          <a:endParaRPr lang="en-US"/>
        </a:p>
      </dgm:t>
    </dgm:pt>
    <dgm:pt modelId="{CAFA942E-D9A7-4EC9-B6B9-3DE0C1D5BA05}">
      <dgm:prSet/>
      <dgm:spPr/>
      <dgm:t>
        <a:bodyPr/>
        <a:lstStyle/>
        <a:p>
          <a:r>
            <a:rPr lang="hr-HR" dirty="0" err="1">
              <a:latin typeface="Times New Roman" panose="02020603050405020304" pitchFamily="18" charset="0"/>
              <a:cs typeface="Times New Roman" panose="02020603050405020304" pitchFamily="18" charset="0"/>
            </a:rPr>
            <a:t>Mobbing</a:t>
          </a:r>
          <a:r>
            <a:rPr lang="hr-HR" dirty="0">
              <a:latin typeface="Times New Roman" panose="02020603050405020304" pitchFamily="18" charset="0"/>
              <a:cs typeface="Times New Roman" panose="02020603050405020304" pitchFamily="18" charset="0"/>
            </a:rPr>
            <a:t> – zlostavljanje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2670135-B2FE-4DB0-8649-A8EFA85C9CFB}" type="parTrans" cxnId="{2241231B-744A-4FD9-934F-366A5E6F1E96}">
      <dgm:prSet/>
      <dgm:spPr/>
      <dgm:t>
        <a:bodyPr/>
        <a:lstStyle/>
        <a:p>
          <a:endParaRPr lang="en-US"/>
        </a:p>
      </dgm:t>
    </dgm:pt>
    <dgm:pt modelId="{70A9542A-1A9F-4B54-B208-0F9DFF83B893}" type="sibTrans" cxnId="{2241231B-744A-4FD9-934F-366A5E6F1E96}">
      <dgm:prSet/>
      <dgm:spPr/>
      <dgm:t>
        <a:bodyPr/>
        <a:lstStyle/>
        <a:p>
          <a:endParaRPr lang="en-US"/>
        </a:p>
      </dgm:t>
    </dgm:pt>
    <dgm:pt modelId="{9EC01468-E8ED-4EBB-90E7-9FD2E587A221}">
      <dgm:prSet/>
      <dgm:spPr/>
      <dgm:t>
        <a:bodyPr/>
        <a:lstStyle/>
        <a:p>
          <a:r>
            <a:rPr lang="hr-HR" dirty="0">
              <a:latin typeface="Times New Roman" panose="02020603050405020304" pitchFamily="18" charset="0"/>
              <a:cs typeface="Times New Roman" panose="02020603050405020304" pitchFamily="18" charset="0"/>
            </a:rPr>
            <a:t>Touch screen – </a:t>
          </a:r>
          <a:r>
            <a:rPr lang="hr-HR" dirty="0" err="1">
              <a:latin typeface="Times New Roman" panose="02020603050405020304" pitchFamily="18" charset="0"/>
              <a:cs typeface="Times New Roman" panose="02020603050405020304" pitchFamily="18" charset="0"/>
            </a:rPr>
            <a:t>dodirnik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2ED546D-733A-4304-8084-4F48ACAE7325}" type="parTrans" cxnId="{F24505C3-E01A-4742-8B71-200875DCE703}">
      <dgm:prSet/>
      <dgm:spPr/>
      <dgm:t>
        <a:bodyPr/>
        <a:lstStyle/>
        <a:p>
          <a:endParaRPr lang="en-US"/>
        </a:p>
      </dgm:t>
    </dgm:pt>
    <dgm:pt modelId="{22D6CBE2-188A-47F8-8A84-C1E34DB25AA4}" type="sibTrans" cxnId="{F24505C3-E01A-4742-8B71-200875DCE703}">
      <dgm:prSet/>
      <dgm:spPr/>
      <dgm:t>
        <a:bodyPr/>
        <a:lstStyle/>
        <a:p>
          <a:endParaRPr lang="en-US"/>
        </a:p>
      </dgm:t>
    </dgm:pt>
    <dgm:pt modelId="{6B7FE2E7-ACF1-47B9-9040-1777DAC9C03D}">
      <dgm:prSet/>
      <dgm:spPr/>
      <dgm:t>
        <a:bodyPr/>
        <a:lstStyle/>
        <a:p>
          <a:r>
            <a:rPr lang="hr-HR" dirty="0">
              <a:latin typeface="Times New Roman" panose="02020603050405020304" pitchFamily="18" charset="0"/>
              <a:cs typeface="Times New Roman" panose="02020603050405020304" pitchFamily="18" charset="0"/>
            </a:rPr>
            <a:t>Slajd – </a:t>
          </a:r>
          <a:r>
            <a:rPr lang="hr-HR" dirty="0" err="1">
              <a:latin typeface="Times New Roman" panose="02020603050405020304" pitchFamily="18" charset="0"/>
              <a:cs typeface="Times New Roman" panose="02020603050405020304" pitchFamily="18" charset="0"/>
            </a:rPr>
            <a:t>kliznica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0B53D6B-8B9D-4700-A50A-56139DB0BD8C}" type="parTrans" cxnId="{E713A81C-C1B3-4825-B16F-1B25AB81D7DA}">
      <dgm:prSet/>
      <dgm:spPr/>
      <dgm:t>
        <a:bodyPr/>
        <a:lstStyle/>
        <a:p>
          <a:endParaRPr lang="en-US"/>
        </a:p>
      </dgm:t>
    </dgm:pt>
    <dgm:pt modelId="{D12C3A0F-56C7-44AF-938D-70061493AF97}" type="sibTrans" cxnId="{E713A81C-C1B3-4825-B16F-1B25AB81D7DA}">
      <dgm:prSet/>
      <dgm:spPr/>
      <dgm:t>
        <a:bodyPr/>
        <a:lstStyle/>
        <a:p>
          <a:endParaRPr lang="en-US"/>
        </a:p>
      </dgm:t>
    </dgm:pt>
    <dgm:pt modelId="{3ACE6C85-439C-4B95-89F3-52E203DD07F2}">
      <dgm:prSet/>
      <dgm:spPr/>
      <dgm:t>
        <a:bodyPr/>
        <a:lstStyle/>
        <a:p>
          <a:r>
            <a:rPr lang="hr-HR" dirty="0" err="1">
              <a:latin typeface="Times New Roman" panose="02020603050405020304" pitchFamily="18" charset="0"/>
              <a:cs typeface="Times New Roman" panose="02020603050405020304" pitchFamily="18" charset="0"/>
            </a:rPr>
            <a:t>Fast</a:t>
          </a:r>
          <a:r>
            <a:rPr lang="hr-HR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hr-HR" dirty="0" err="1">
              <a:latin typeface="Times New Roman" panose="02020603050405020304" pitchFamily="18" charset="0"/>
              <a:cs typeface="Times New Roman" panose="02020603050405020304" pitchFamily="18" charset="0"/>
            </a:rPr>
            <a:t>food</a:t>
          </a:r>
          <a:r>
            <a:rPr lang="hr-HR" dirty="0">
              <a:latin typeface="Times New Roman" panose="02020603050405020304" pitchFamily="18" charset="0"/>
              <a:cs typeface="Times New Roman" panose="02020603050405020304" pitchFamily="18" charset="0"/>
            </a:rPr>
            <a:t> – brzogriz 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1A1EF06-6C9A-4305-8E1E-69399A15F3DF}" type="parTrans" cxnId="{7173BD97-625F-45AD-A024-D761A18D857D}">
      <dgm:prSet/>
      <dgm:spPr/>
      <dgm:t>
        <a:bodyPr/>
        <a:lstStyle/>
        <a:p>
          <a:endParaRPr lang="en-US"/>
        </a:p>
      </dgm:t>
    </dgm:pt>
    <dgm:pt modelId="{564FEE39-C68D-41B1-AF70-BCD368FA7FE1}" type="sibTrans" cxnId="{7173BD97-625F-45AD-A024-D761A18D857D}">
      <dgm:prSet/>
      <dgm:spPr/>
      <dgm:t>
        <a:bodyPr/>
        <a:lstStyle/>
        <a:p>
          <a:endParaRPr lang="en-US"/>
        </a:p>
      </dgm:t>
    </dgm:pt>
    <dgm:pt modelId="{6ACC7B9E-2ADB-4FD0-881C-812F741362EC}" type="pres">
      <dgm:prSet presAssocID="{A115F28D-9FB0-44B7-8F27-3B26685124BD}" presName="diagram" presStyleCnt="0">
        <dgm:presLayoutVars>
          <dgm:dir/>
          <dgm:resizeHandles val="exact"/>
        </dgm:presLayoutVars>
      </dgm:prSet>
      <dgm:spPr/>
    </dgm:pt>
    <dgm:pt modelId="{B216CA50-2E2B-4F7B-A499-15FC1B9FDBE5}" type="pres">
      <dgm:prSet presAssocID="{E9BC68A3-53F8-4392-B75E-34E689636794}" presName="node" presStyleLbl="node1" presStyleIdx="0" presStyleCnt="9">
        <dgm:presLayoutVars>
          <dgm:bulletEnabled val="1"/>
        </dgm:presLayoutVars>
      </dgm:prSet>
      <dgm:spPr/>
    </dgm:pt>
    <dgm:pt modelId="{9694B50C-9F9D-406D-8022-F627FD0F9D79}" type="pres">
      <dgm:prSet presAssocID="{CCC57721-2040-416D-856C-A59679869FDA}" presName="sibTrans" presStyleCnt="0"/>
      <dgm:spPr/>
    </dgm:pt>
    <dgm:pt modelId="{C32F3783-9336-4694-B13E-45B00112F733}" type="pres">
      <dgm:prSet presAssocID="{A703D6B0-951B-40E5-953E-4C7C1FD83885}" presName="node" presStyleLbl="node1" presStyleIdx="1" presStyleCnt="9">
        <dgm:presLayoutVars>
          <dgm:bulletEnabled val="1"/>
        </dgm:presLayoutVars>
      </dgm:prSet>
      <dgm:spPr/>
    </dgm:pt>
    <dgm:pt modelId="{7705F462-C99D-4D4F-AC6E-B8F3D40588C1}" type="pres">
      <dgm:prSet presAssocID="{2F1FD496-8C24-427C-ADC2-3CE2C8823E12}" presName="sibTrans" presStyleCnt="0"/>
      <dgm:spPr/>
    </dgm:pt>
    <dgm:pt modelId="{482A0AAE-1C6F-4FF0-BDE8-E97063CF6F91}" type="pres">
      <dgm:prSet presAssocID="{E7FA4A9E-70F9-4931-A584-B7A8FEB87535}" presName="node" presStyleLbl="node1" presStyleIdx="2" presStyleCnt="9">
        <dgm:presLayoutVars>
          <dgm:bulletEnabled val="1"/>
        </dgm:presLayoutVars>
      </dgm:prSet>
      <dgm:spPr/>
    </dgm:pt>
    <dgm:pt modelId="{8A8128AE-7730-4F8C-A34F-808ABECE5392}" type="pres">
      <dgm:prSet presAssocID="{5A80E5CC-53A0-4117-8781-230C8842068F}" presName="sibTrans" presStyleCnt="0"/>
      <dgm:spPr/>
    </dgm:pt>
    <dgm:pt modelId="{ED3D94BE-A958-4D5E-A97C-041DD214BE5A}" type="pres">
      <dgm:prSet presAssocID="{BC7115DE-0A8C-43BB-868C-6E12EB0EF07E}" presName="node" presStyleLbl="node1" presStyleIdx="3" presStyleCnt="9">
        <dgm:presLayoutVars>
          <dgm:bulletEnabled val="1"/>
        </dgm:presLayoutVars>
      </dgm:prSet>
      <dgm:spPr/>
    </dgm:pt>
    <dgm:pt modelId="{33408FE0-E14C-4BB2-95EE-1F3310A71812}" type="pres">
      <dgm:prSet presAssocID="{6EA37E9C-B9B2-41C3-80F3-9762F24D7216}" presName="sibTrans" presStyleCnt="0"/>
      <dgm:spPr/>
    </dgm:pt>
    <dgm:pt modelId="{7E21661F-33DF-4AFA-B097-D9B4271BDCFD}" type="pres">
      <dgm:prSet presAssocID="{24CE0153-67C5-44BA-BFDD-E35734868764}" presName="node" presStyleLbl="node1" presStyleIdx="4" presStyleCnt="9">
        <dgm:presLayoutVars>
          <dgm:bulletEnabled val="1"/>
        </dgm:presLayoutVars>
      </dgm:prSet>
      <dgm:spPr/>
    </dgm:pt>
    <dgm:pt modelId="{52528E90-C541-47D3-A89D-E0AE4B576DA8}" type="pres">
      <dgm:prSet presAssocID="{4288926B-0399-43A8-BDBA-97F0BAD94F44}" presName="sibTrans" presStyleCnt="0"/>
      <dgm:spPr/>
    </dgm:pt>
    <dgm:pt modelId="{A284A966-3F3C-4620-89A4-F6133AF11678}" type="pres">
      <dgm:prSet presAssocID="{CAFA942E-D9A7-4EC9-B6B9-3DE0C1D5BA05}" presName="node" presStyleLbl="node1" presStyleIdx="5" presStyleCnt="9">
        <dgm:presLayoutVars>
          <dgm:bulletEnabled val="1"/>
        </dgm:presLayoutVars>
      </dgm:prSet>
      <dgm:spPr/>
    </dgm:pt>
    <dgm:pt modelId="{C22F7CA9-C27F-4749-B750-8F374D72C423}" type="pres">
      <dgm:prSet presAssocID="{70A9542A-1A9F-4B54-B208-0F9DFF83B893}" presName="sibTrans" presStyleCnt="0"/>
      <dgm:spPr/>
    </dgm:pt>
    <dgm:pt modelId="{ED743B70-D44E-4D3A-99CB-83930CF7859C}" type="pres">
      <dgm:prSet presAssocID="{9EC01468-E8ED-4EBB-90E7-9FD2E587A221}" presName="node" presStyleLbl="node1" presStyleIdx="6" presStyleCnt="9">
        <dgm:presLayoutVars>
          <dgm:bulletEnabled val="1"/>
        </dgm:presLayoutVars>
      </dgm:prSet>
      <dgm:spPr/>
    </dgm:pt>
    <dgm:pt modelId="{5D315FCA-F12D-4206-938F-305AAA311AD6}" type="pres">
      <dgm:prSet presAssocID="{22D6CBE2-188A-47F8-8A84-C1E34DB25AA4}" presName="sibTrans" presStyleCnt="0"/>
      <dgm:spPr/>
    </dgm:pt>
    <dgm:pt modelId="{FBA55B13-9F38-4230-A3C8-83B6E44BF2E1}" type="pres">
      <dgm:prSet presAssocID="{6B7FE2E7-ACF1-47B9-9040-1777DAC9C03D}" presName="node" presStyleLbl="node1" presStyleIdx="7" presStyleCnt="9">
        <dgm:presLayoutVars>
          <dgm:bulletEnabled val="1"/>
        </dgm:presLayoutVars>
      </dgm:prSet>
      <dgm:spPr/>
    </dgm:pt>
    <dgm:pt modelId="{6DD6DE8C-9A08-44C5-8767-60BC7F766F5E}" type="pres">
      <dgm:prSet presAssocID="{D12C3A0F-56C7-44AF-938D-70061493AF97}" presName="sibTrans" presStyleCnt="0"/>
      <dgm:spPr/>
    </dgm:pt>
    <dgm:pt modelId="{A5D32501-ECF8-49AD-B799-CE54F6ADDAC9}" type="pres">
      <dgm:prSet presAssocID="{3ACE6C85-439C-4B95-89F3-52E203DD07F2}" presName="node" presStyleLbl="node1" presStyleIdx="8" presStyleCnt="9" custLinFactNeighborX="-2892" custLinFactNeighborY="-1448">
        <dgm:presLayoutVars>
          <dgm:bulletEnabled val="1"/>
        </dgm:presLayoutVars>
      </dgm:prSet>
      <dgm:spPr/>
    </dgm:pt>
  </dgm:ptLst>
  <dgm:cxnLst>
    <dgm:cxn modelId="{56657603-8AD2-4E16-9827-6C7B843C2642}" srcId="{A115F28D-9FB0-44B7-8F27-3B26685124BD}" destId="{E9BC68A3-53F8-4392-B75E-34E689636794}" srcOrd="0" destOrd="0" parTransId="{066CE1BE-F4E4-49AC-9378-66334117DB07}" sibTransId="{CCC57721-2040-416D-856C-A59679869FDA}"/>
    <dgm:cxn modelId="{63BECF11-C8E3-4D13-B415-BCAF57A56D2C}" type="presOf" srcId="{6B7FE2E7-ACF1-47B9-9040-1777DAC9C03D}" destId="{FBA55B13-9F38-4230-A3C8-83B6E44BF2E1}" srcOrd="0" destOrd="0" presId="urn:microsoft.com/office/officeart/2005/8/layout/default"/>
    <dgm:cxn modelId="{BA8BBB12-7DE0-40DC-9CB2-0401F458D9B5}" type="presOf" srcId="{CAFA942E-D9A7-4EC9-B6B9-3DE0C1D5BA05}" destId="{A284A966-3F3C-4620-89A4-F6133AF11678}" srcOrd="0" destOrd="0" presId="urn:microsoft.com/office/officeart/2005/8/layout/default"/>
    <dgm:cxn modelId="{2241231B-744A-4FD9-934F-366A5E6F1E96}" srcId="{A115F28D-9FB0-44B7-8F27-3B26685124BD}" destId="{CAFA942E-D9A7-4EC9-B6B9-3DE0C1D5BA05}" srcOrd="5" destOrd="0" parTransId="{02670135-B2FE-4DB0-8649-A8EFA85C9CFB}" sibTransId="{70A9542A-1A9F-4B54-B208-0F9DFF83B893}"/>
    <dgm:cxn modelId="{E713A81C-C1B3-4825-B16F-1B25AB81D7DA}" srcId="{A115F28D-9FB0-44B7-8F27-3B26685124BD}" destId="{6B7FE2E7-ACF1-47B9-9040-1777DAC9C03D}" srcOrd="7" destOrd="0" parTransId="{E0B53D6B-8B9D-4700-A50A-56139DB0BD8C}" sibTransId="{D12C3A0F-56C7-44AF-938D-70061493AF97}"/>
    <dgm:cxn modelId="{F51B8925-94D4-4C10-893E-FBD6C01811F0}" type="presOf" srcId="{3ACE6C85-439C-4B95-89F3-52E203DD07F2}" destId="{A5D32501-ECF8-49AD-B799-CE54F6ADDAC9}" srcOrd="0" destOrd="0" presId="urn:microsoft.com/office/officeart/2005/8/layout/default"/>
    <dgm:cxn modelId="{F11D2643-2088-485F-8FE0-505AD0F7D90E}" type="presOf" srcId="{E7FA4A9E-70F9-4931-A584-B7A8FEB87535}" destId="{482A0AAE-1C6F-4FF0-BDE8-E97063CF6F91}" srcOrd="0" destOrd="0" presId="urn:microsoft.com/office/officeart/2005/8/layout/default"/>
    <dgm:cxn modelId="{0BED006C-E11E-4FD9-9522-4DB07D2058E4}" type="presOf" srcId="{A703D6B0-951B-40E5-953E-4C7C1FD83885}" destId="{C32F3783-9336-4694-B13E-45B00112F733}" srcOrd="0" destOrd="0" presId="urn:microsoft.com/office/officeart/2005/8/layout/default"/>
    <dgm:cxn modelId="{CE7B7582-DD99-4290-BAF2-77DD2C8A1040}" type="presOf" srcId="{E9BC68A3-53F8-4392-B75E-34E689636794}" destId="{B216CA50-2E2B-4F7B-A499-15FC1B9FDBE5}" srcOrd="0" destOrd="0" presId="urn:microsoft.com/office/officeart/2005/8/layout/default"/>
    <dgm:cxn modelId="{13AF8582-5F6D-4EBC-82C0-A93B8F3B4571}" type="presOf" srcId="{A115F28D-9FB0-44B7-8F27-3B26685124BD}" destId="{6ACC7B9E-2ADB-4FD0-881C-812F741362EC}" srcOrd="0" destOrd="0" presId="urn:microsoft.com/office/officeart/2005/8/layout/default"/>
    <dgm:cxn modelId="{036B7888-AC23-4FE3-A5A3-3F5DBED97B0A}" type="presOf" srcId="{BC7115DE-0A8C-43BB-868C-6E12EB0EF07E}" destId="{ED3D94BE-A958-4D5E-A97C-041DD214BE5A}" srcOrd="0" destOrd="0" presId="urn:microsoft.com/office/officeart/2005/8/layout/default"/>
    <dgm:cxn modelId="{7DC7DA88-01C9-44E6-B2C5-922D1D55D4AC}" srcId="{A115F28D-9FB0-44B7-8F27-3B26685124BD}" destId="{A703D6B0-951B-40E5-953E-4C7C1FD83885}" srcOrd="1" destOrd="0" parTransId="{7A784B2E-B01F-4955-9DE6-79BBA2BE03EE}" sibTransId="{2F1FD496-8C24-427C-ADC2-3CE2C8823E12}"/>
    <dgm:cxn modelId="{F71C608B-06D9-4F07-B8C0-2FD449B75409}" type="presOf" srcId="{24CE0153-67C5-44BA-BFDD-E35734868764}" destId="{7E21661F-33DF-4AFA-B097-D9B4271BDCFD}" srcOrd="0" destOrd="0" presId="urn:microsoft.com/office/officeart/2005/8/layout/default"/>
    <dgm:cxn modelId="{5D42AA94-FEB2-462B-A380-E8E7739B5551}" srcId="{A115F28D-9FB0-44B7-8F27-3B26685124BD}" destId="{24CE0153-67C5-44BA-BFDD-E35734868764}" srcOrd="4" destOrd="0" parTransId="{A50C29AA-D9C4-4FF0-9A5F-A8671ABDF503}" sibTransId="{4288926B-0399-43A8-BDBA-97F0BAD94F44}"/>
    <dgm:cxn modelId="{7173BD97-625F-45AD-A024-D761A18D857D}" srcId="{A115F28D-9FB0-44B7-8F27-3B26685124BD}" destId="{3ACE6C85-439C-4B95-89F3-52E203DD07F2}" srcOrd="8" destOrd="0" parTransId="{A1A1EF06-6C9A-4305-8E1E-69399A15F3DF}" sibTransId="{564FEE39-C68D-41B1-AF70-BCD368FA7FE1}"/>
    <dgm:cxn modelId="{E88D66C2-02F9-489A-8C6B-3F95032EC803}" srcId="{A115F28D-9FB0-44B7-8F27-3B26685124BD}" destId="{E7FA4A9E-70F9-4931-A584-B7A8FEB87535}" srcOrd="2" destOrd="0" parTransId="{08D115DE-5728-446D-900D-6B6E9EFCDC48}" sibTransId="{5A80E5CC-53A0-4117-8781-230C8842068F}"/>
    <dgm:cxn modelId="{F24505C3-E01A-4742-8B71-200875DCE703}" srcId="{A115F28D-9FB0-44B7-8F27-3B26685124BD}" destId="{9EC01468-E8ED-4EBB-90E7-9FD2E587A221}" srcOrd="6" destOrd="0" parTransId="{82ED546D-733A-4304-8084-4F48ACAE7325}" sibTransId="{22D6CBE2-188A-47F8-8A84-C1E34DB25AA4}"/>
    <dgm:cxn modelId="{A04346D9-0D3A-44F8-B1A6-042D8FF8FE96}" srcId="{A115F28D-9FB0-44B7-8F27-3B26685124BD}" destId="{BC7115DE-0A8C-43BB-868C-6E12EB0EF07E}" srcOrd="3" destOrd="0" parTransId="{43ECC851-7B56-4EF0-8DD6-3EB3F90052DD}" sibTransId="{6EA37E9C-B9B2-41C3-80F3-9762F24D7216}"/>
    <dgm:cxn modelId="{9550CCE2-5F1A-4D37-A73A-BBB1112A3AA8}" type="presOf" srcId="{9EC01468-E8ED-4EBB-90E7-9FD2E587A221}" destId="{ED743B70-D44E-4D3A-99CB-83930CF7859C}" srcOrd="0" destOrd="0" presId="urn:microsoft.com/office/officeart/2005/8/layout/default"/>
    <dgm:cxn modelId="{7EA643B0-1B3A-42E8-8E31-F8FE1AE351A0}" type="presParOf" srcId="{6ACC7B9E-2ADB-4FD0-881C-812F741362EC}" destId="{B216CA50-2E2B-4F7B-A499-15FC1B9FDBE5}" srcOrd="0" destOrd="0" presId="urn:microsoft.com/office/officeart/2005/8/layout/default"/>
    <dgm:cxn modelId="{18708BDD-964E-4EE7-81BB-BA92BFB8581C}" type="presParOf" srcId="{6ACC7B9E-2ADB-4FD0-881C-812F741362EC}" destId="{9694B50C-9F9D-406D-8022-F627FD0F9D79}" srcOrd="1" destOrd="0" presId="urn:microsoft.com/office/officeart/2005/8/layout/default"/>
    <dgm:cxn modelId="{F5464EC8-B953-4BCF-BF8B-3A76F54243B0}" type="presParOf" srcId="{6ACC7B9E-2ADB-4FD0-881C-812F741362EC}" destId="{C32F3783-9336-4694-B13E-45B00112F733}" srcOrd="2" destOrd="0" presId="urn:microsoft.com/office/officeart/2005/8/layout/default"/>
    <dgm:cxn modelId="{AD49B4C9-A964-416F-9B5D-874FACAF81C1}" type="presParOf" srcId="{6ACC7B9E-2ADB-4FD0-881C-812F741362EC}" destId="{7705F462-C99D-4D4F-AC6E-B8F3D40588C1}" srcOrd="3" destOrd="0" presId="urn:microsoft.com/office/officeart/2005/8/layout/default"/>
    <dgm:cxn modelId="{D4770CD6-83EE-4E75-A8DC-23FFB5F78C45}" type="presParOf" srcId="{6ACC7B9E-2ADB-4FD0-881C-812F741362EC}" destId="{482A0AAE-1C6F-4FF0-BDE8-E97063CF6F91}" srcOrd="4" destOrd="0" presId="urn:microsoft.com/office/officeart/2005/8/layout/default"/>
    <dgm:cxn modelId="{23AF2306-3870-47CD-9F7D-F3AF700A2A84}" type="presParOf" srcId="{6ACC7B9E-2ADB-4FD0-881C-812F741362EC}" destId="{8A8128AE-7730-4F8C-A34F-808ABECE5392}" srcOrd="5" destOrd="0" presId="urn:microsoft.com/office/officeart/2005/8/layout/default"/>
    <dgm:cxn modelId="{E9FB1298-E386-46CB-8BA6-C62810C0FCE0}" type="presParOf" srcId="{6ACC7B9E-2ADB-4FD0-881C-812F741362EC}" destId="{ED3D94BE-A958-4D5E-A97C-041DD214BE5A}" srcOrd="6" destOrd="0" presId="urn:microsoft.com/office/officeart/2005/8/layout/default"/>
    <dgm:cxn modelId="{385B087E-25F9-45C8-8651-9A43917085CB}" type="presParOf" srcId="{6ACC7B9E-2ADB-4FD0-881C-812F741362EC}" destId="{33408FE0-E14C-4BB2-95EE-1F3310A71812}" srcOrd="7" destOrd="0" presId="urn:microsoft.com/office/officeart/2005/8/layout/default"/>
    <dgm:cxn modelId="{1C14D781-AD17-453F-8010-1F93643CB80D}" type="presParOf" srcId="{6ACC7B9E-2ADB-4FD0-881C-812F741362EC}" destId="{7E21661F-33DF-4AFA-B097-D9B4271BDCFD}" srcOrd="8" destOrd="0" presId="urn:microsoft.com/office/officeart/2005/8/layout/default"/>
    <dgm:cxn modelId="{7B4FA98A-114E-4F92-BA3A-F10476DDF544}" type="presParOf" srcId="{6ACC7B9E-2ADB-4FD0-881C-812F741362EC}" destId="{52528E90-C541-47D3-A89D-E0AE4B576DA8}" srcOrd="9" destOrd="0" presId="urn:microsoft.com/office/officeart/2005/8/layout/default"/>
    <dgm:cxn modelId="{C9C0428B-0614-486A-A4BC-F479E1785094}" type="presParOf" srcId="{6ACC7B9E-2ADB-4FD0-881C-812F741362EC}" destId="{A284A966-3F3C-4620-89A4-F6133AF11678}" srcOrd="10" destOrd="0" presId="urn:microsoft.com/office/officeart/2005/8/layout/default"/>
    <dgm:cxn modelId="{A6E1DD91-FF14-4DD1-9C39-039E78FBD6EC}" type="presParOf" srcId="{6ACC7B9E-2ADB-4FD0-881C-812F741362EC}" destId="{C22F7CA9-C27F-4749-B750-8F374D72C423}" srcOrd="11" destOrd="0" presId="urn:microsoft.com/office/officeart/2005/8/layout/default"/>
    <dgm:cxn modelId="{39C7C0C4-CFAB-4763-BD78-4167472ECD1C}" type="presParOf" srcId="{6ACC7B9E-2ADB-4FD0-881C-812F741362EC}" destId="{ED743B70-D44E-4D3A-99CB-83930CF7859C}" srcOrd="12" destOrd="0" presId="urn:microsoft.com/office/officeart/2005/8/layout/default"/>
    <dgm:cxn modelId="{EDFAF29D-C3F7-4120-AC17-1D216B44B6AC}" type="presParOf" srcId="{6ACC7B9E-2ADB-4FD0-881C-812F741362EC}" destId="{5D315FCA-F12D-4206-938F-305AAA311AD6}" srcOrd="13" destOrd="0" presId="urn:microsoft.com/office/officeart/2005/8/layout/default"/>
    <dgm:cxn modelId="{647A3C1E-30E8-43F5-92CF-6350B10F7066}" type="presParOf" srcId="{6ACC7B9E-2ADB-4FD0-881C-812F741362EC}" destId="{FBA55B13-9F38-4230-A3C8-83B6E44BF2E1}" srcOrd="14" destOrd="0" presId="urn:microsoft.com/office/officeart/2005/8/layout/default"/>
    <dgm:cxn modelId="{50D0E5DB-133D-40BA-9F45-B1603F9DCE68}" type="presParOf" srcId="{6ACC7B9E-2ADB-4FD0-881C-812F741362EC}" destId="{6DD6DE8C-9A08-44C5-8767-60BC7F766F5E}" srcOrd="15" destOrd="0" presId="urn:microsoft.com/office/officeart/2005/8/layout/default"/>
    <dgm:cxn modelId="{90C962D5-9F60-43BC-8992-8B37DC3E9949}" type="presParOf" srcId="{6ACC7B9E-2ADB-4FD0-881C-812F741362EC}" destId="{A5D32501-ECF8-49AD-B799-CE54F6ADDAC9}" srcOrd="1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16CA50-2E2B-4F7B-A499-15FC1B9FDBE5}">
      <dsp:nvSpPr>
        <dsp:cNvPr id="0" name=""/>
        <dsp:cNvSpPr/>
      </dsp:nvSpPr>
      <dsp:spPr>
        <a:xfrm>
          <a:off x="280934" y="2195"/>
          <a:ext cx="2193316" cy="131598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7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Gamification</a:t>
          </a:r>
          <a:r>
            <a:rPr lang="hr-HR" sz="2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– </a:t>
          </a:r>
          <a:r>
            <a:rPr lang="hr-HR" sz="27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igrifikacija</a:t>
          </a:r>
          <a:endParaRPr lang="en-US" sz="27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80934" y="2195"/>
        <a:ext cx="2193316" cy="1315989"/>
      </dsp:txXfrm>
    </dsp:sp>
    <dsp:sp modelId="{C32F3783-9336-4694-B13E-45B00112F733}">
      <dsp:nvSpPr>
        <dsp:cNvPr id="0" name=""/>
        <dsp:cNvSpPr/>
      </dsp:nvSpPr>
      <dsp:spPr>
        <a:xfrm>
          <a:off x="2693583" y="2195"/>
          <a:ext cx="2193316" cy="1315989"/>
        </a:xfrm>
        <a:prstGeom prst="rect">
          <a:avLst/>
        </a:prstGeom>
        <a:solidFill>
          <a:schemeClr val="accent2">
            <a:hueOff val="187525"/>
            <a:satOff val="-1252"/>
            <a:lumOff val="56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7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Infotainment</a:t>
          </a:r>
          <a:r>
            <a:rPr lang="hr-HR" sz="2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– </a:t>
          </a:r>
          <a:r>
            <a:rPr lang="hr-HR" sz="27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infoazabava</a:t>
          </a:r>
          <a:endParaRPr lang="en-US" sz="27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693583" y="2195"/>
        <a:ext cx="2193316" cy="1315989"/>
      </dsp:txXfrm>
    </dsp:sp>
    <dsp:sp modelId="{482A0AAE-1C6F-4FF0-BDE8-E97063CF6F91}">
      <dsp:nvSpPr>
        <dsp:cNvPr id="0" name=""/>
        <dsp:cNvSpPr/>
      </dsp:nvSpPr>
      <dsp:spPr>
        <a:xfrm>
          <a:off x="5106231" y="2195"/>
          <a:ext cx="2193316" cy="1315989"/>
        </a:xfrm>
        <a:prstGeom prst="rect">
          <a:avLst/>
        </a:prstGeom>
        <a:solidFill>
          <a:schemeClr val="accent2">
            <a:hueOff val="375051"/>
            <a:satOff val="-2503"/>
            <a:lumOff val="11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Brand – robna marka</a:t>
          </a:r>
          <a:endParaRPr lang="en-US" sz="27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106231" y="2195"/>
        <a:ext cx="2193316" cy="1315989"/>
      </dsp:txXfrm>
    </dsp:sp>
    <dsp:sp modelId="{ED3D94BE-A958-4D5E-A97C-041DD214BE5A}">
      <dsp:nvSpPr>
        <dsp:cNvPr id="0" name=""/>
        <dsp:cNvSpPr/>
      </dsp:nvSpPr>
      <dsp:spPr>
        <a:xfrm>
          <a:off x="7518879" y="2195"/>
          <a:ext cx="2193316" cy="1315989"/>
        </a:xfrm>
        <a:prstGeom prst="rect">
          <a:avLst/>
        </a:prstGeom>
        <a:solidFill>
          <a:schemeClr val="accent2">
            <a:hueOff val="562576"/>
            <a:satOff val="-3755"/>
            <a:lumOff val="169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Ažurirati – </a:t>
          </a:r>
          <a:r>
            <a:rPr lang="hr-HR" sz="27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posuvremeniti</a:t>
          </a:r>
          <a:endParaRPr lang="en-US" sz="27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518879" y="2195"/>
        <a:ext cx="2193316" cy="1315989"/>
      </dsp:txXfrm>
    </dsp:sp>
    <dsp:sp modelId="{7E21661F-33DF-4AFA-B097-D9B4271BDCFD}">
      <dsp:nvSpPr>
        <dsp:cNvPr id="0" name=""/>
        <dsp:cNvSpPr/>
      </dsp:nvSpPr>
      <dsp:spPr>
        <a:xfrm>
          <a:off x="280934" y="1537517"/>
          <a:ext cx="2193316" cy="1315989"/>
        </a:xfrm>
        <a:prstGeom prst="rect">
          <a:avLst/>
        </a:prstGeom>
        <a:solidFill>
          <a:schemeClr val="accent2">
            <a:hueOff val="750101"/>
            <a:satOff val="-5006"/>
            <a:lumOff val="225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7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Check</a:t>
          </a:r>
          <a:r>
            <a:rPr lang="hr-HR" sz="2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-lista – </a:t>
          </a:r>
          <a:r>
            <a:rPr lang="hr-HR" sz="27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provjerni</a:t>
          </a:r>
          <a:r>
            <a:rPr lang="hr-HR" sz="2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popis</a:t>
          </a:r>
          <a:endParaRPr lang="en-US" sz="27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80934" y="1537517"/>
        <a:ext cx="2193316" cy="1315989"/>
      </dsp:txXfrm>
    </dsp:sp>
    <dsp:sp modelId="{A284A966-3F3C-4620-89A4-F6133AF11678}">
      <dsp:nvSpPr>
        <dsp:cNvPr id="0" name=""/>
        <dsp:cNvSpPr/>
      </dsp:nvSpPr>
      <dsp:spPr>
        <a:xfrm>
          <a:off x="2693583" y="1537517"/>
          <a:ext cx="2193316" cy="1315989"/>
        </a:xfrm>
        <a:prstGeom prst="rect">
          <a:avLst/>
        </a:prstGeom>
        <a:solidFill>
          <a:schemeClr val="accent2">
            <a:hueOff val="937627"/>
            <a:satOff val="-6258"/>
            <a:lumOff val="281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7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Mobbing</a:t>
          </a:r>
          <a:r>
            <a:rPr lang="hr-HR" sz="2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– zlostavljanje</a:t>
          </a:r>
          <a:endParaRPr lang="en-US" sz="27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693583" y="1537517"/>
        <a:ext cx="2193316" cy="1315989"/>
      </dsp:txXfrm>
    </dsp:sp>
    <dsp:sp modelId="{ED743B70-D44E-4D3A-99CB-83930CF7859C}">
      <dsp:nvSpPr>
        <dsp:cNvPr id="0" name=""/>
        <dsp:cNvSpPr/>
      </dsp:nvSpPr>
      <dsp:spPr>
        <a:xfrm>
          <a:off x="5106231" y="1537517"/>
          <a:ext cx="2193316" cy="1315989"/>
        </a:xfrm>
        <a:prstGeom prst="rect">
          <a:avLst/>
        </a:prstGeom>
        <a:solidFill>
          <a:schemeClr val="accent2">
            <a:hueOff val="1125152"/>
            <a:satOff val="-7509"/>
            <a:lumOff val="33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Touch screen – </a:t>
          </a:r>
          <a:r>
            <a:rPr lang="hr-HR" sz="27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dodirnik</a:t>
          </a:r>
          <a:endParaRPr lang="en-US" sz="27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106231" y="1537517"/>
        <a:ext cx="2193316" cy="1315989"/>
      </dsp:txXfrm>
    </dsp:sp>
    <dsp:sp modelId="{FBA55B13-9F38-4230-A3C8-83B6E44BF2E1}">
      <dsp:nvSpPr>
        <dsp:cNvPr id="0" name=""/>
        <dsp:cNvSpPr/>
      </dsp:nvSpPr>
      <dsp:spPr>
        <a:xfrm>
          <a:off x="7518879" y="1537517"/>
          <a:ext cx="2193316" cy="1315989"/>
        </a:xfrm>
        <a:prstGeom prst="rect">
          <a:avLst/>
        </a:prstGeom>
        <a:solidFill>
          <a:schemeClr val="accent2">
            <a:hueOff val="1312677"/>
            <a:satOff val="-8761"/>
            <a:lumOff val="394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Slajd – </a:t>
          </a:r>
          <a:r>
            <a:rPr lang="hr-HR" sz="27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kliznica</a:t>
          </a:r>
          <a:endParaRPr lang="en-US" sz="27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518879" y="1537517"/>
        <a:ext cx="2193316" cy="1315989"/>
      </dsp:txXfrm>
    </dsp:sp>
    <dsp:sp modelId="{A5D32501-ECF8-49AD-B799-CE54F6ADDAC9}">
      <dsp:nvSpPr>
        <dsp:cNvPr id="0" name=""/>
        <dsp:cNvSpPr/>
      </dsp:nvSpPr>
      <dsp:spPr>
        <a:xfrm>
          <a:off x="3836476" y="3053783"/>
          <a:ext cx="2193316" cy="1315989"/>
        </a:xfrm>
        <a:prstGeom prst="rect">
          <a:avLst/>
        </a:prstGeom>
        <a:solidFill>
          <a:schemeClr val="accent2">
            <a:hueOff val="1500203"/>
            <a:satOff val="-10012"/>
            <a:lumOff val="451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7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Fast</a:t>
          </a:r>
          <a:r>
            <a:rPr lang="hr-HR" sz="2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hr-HR" sz="27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food</a:t>
          </a:r>
          <a:r>
            <a:rPr lang="hr-HR" sz="2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– brzogriz </a:t>
          </a:r>
          <a:endParaRPr lang="en-US" sz="27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836476" y="3053783"/>
        <a:ext cx="2193316" cy="13159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A52588-7B1B-48BB-A95E-D7B16C01FB59}" type="datetimeFigureOut">
              <a:rPr lang="hr-HR" smtClean="0"/>
              <a:t>3.9.2023.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C3ACD9-4C47-4DA7-8CC3-8FCB8390F60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838178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30F8CF-692C-4963-8B5E-D1C0928CF1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29612" y="1013984"/>
            <a:ext cx="7714388" cy="3260635"/>
          </a:xfrm>
        </p:spPr>
        <p:txBody>
          <a:bodyPr anchor="b"/>
          <a:lstStyle>
            <a:lvl1pPr algn="l"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419655-1613-4CC0-BBE9-BD2CB2C3C7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29612" y="4848464"/>
            <a:ext cx="7714388" cy="1085849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267FFF-6BC4-4DF0-BC55-B2C3BFD8ED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74E7E-7000-474D-A258-13FE9ECDE846}" type="datetime1">
              <a:rPr lang="en-US" smtClean="0"/>
              <a:t>9/3/2023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389830-A1B7-484B-832C-F64A558BDF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OŠ. Žrnovnica, Martina Lovrić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A8F727-72C8-47A9-8E54-AD8459028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EED5540-64E5-4258-ABA4-753F07B71B38}"/>
              </a:ext>
            </a:extLst>
          </p:cNvPr>
          <p:cNvCxnSpPr>
            <a:cxnSpLocks/>
          </p:cNvCxnSpPr>
          <p:nvPr/>
        </p:nvCxnSpPr>
        <p:spPr>
          <a:xfrm>
            <a:off x="1524000" y="4571506"/>
            <a:ext cx="97115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35094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C8A5DE-E5C6-4DB9-AD28-8F1EAC6F55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363E08E-9B2D-4740-9AC6-D5E1CFB95F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429566" y="2229957"/>
            <a:ext cx="9238434" cy="3866043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4E3736-E8AA-4F58-9D3A-27050B287F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43AAD-CF98-42E9-9DE0-F542023E07FB}" type="datetime1">
              <a:rPr lang="en-US" smtClean="0"/>
              <a:t>9/3/2023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E95E84-15BC-478B-9DAB-15025867B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OŠ. Žrnovnica, Martina Lovrić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E9D98F-E0A8-4254-A957-7F17811D0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138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7DE70F5-2276-4F91-9FC2-8DA4B52881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44000" y="1467699"/>
            <a:ext cx="1758461" cy="4628301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21856C5-C2FD-45E4-A631-AC06B5495B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182312" y="1467699"/>
            <a:ext cx="7839379" cy="4628301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E336EA-B6DD-4115-9C67-79A24C866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6D801-855F-4401-88F1-1AFFA7DDF8EE}" type="datetime1">
              <a:rPr lang="en-US" smtClean="0"/>
              <a:t>9/3/2023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EA668B-1DAB-449C-9BA4-7B1572A22B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OŠ. Žrnovnica, Martina Lovrić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C6567E-119D-4C98-93FF-73A332803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020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3EF94C-BCB1-4F4C-AF70-DD2A5C4E33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9566" y="1045445"/>
            <a:ext cx="9238434" cy="857559"/>
          </a:xfrm>
        </p:spPr>
        <p:txBody>
          <a:bodyPr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909B75-A057-44B5-872F-DF01BDC8EA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9566" y="2286000"/>
            <a:ext cx="9238434" cy="381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06260C-3219-4812-88F2-3162D37F29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1BDE7-846A-4A10-9B6E-F19F24328106}" type="datetime1">
              <a:rPr lang="en-US" smtClean="0"/>
              <a:t>9/3/2023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762B73-9C01-4BE3-A199-782BE6EBA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OŠ. Žrnovnica, Martina Lovrić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761492-EB56-4454-9D2A-8BB94AACB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4253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980A128-A52A-402C-865B-1BF08D7F045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900447-3778-4AB7-ACB3-7C2313FE9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1745" y="1287554"/>
            <a:ext cx="8284963" cy="3113064"/>
          </a:xfrm>
        </p:spPr>
        <p:txBody>
          <a:bodyPr anchor="t"/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B910C9-BA3C-4D31-9C62-2C2408591F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21744" y="4619707"/>
            <a:ext cx="7722256" cy="1476293"/>
          </a:xfrm>
        </p:spPr>
        <p:txBody>
          <a:bodyPr anchor="b">
            <a:normAutofit/>
          </a:bodyPr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742E8A-6B69-406B-A3DF-0A1B76832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734F3-379A-46C2-9520-93853EEC64A4}" type="datetime1">
              <a:rPr lang="en-US" smtClean="0"/>
              <a:t>9/3/2023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D665CF-4461-4BB8-8F3A-ED1CB1084C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OŠ. Žrnovnica, Martina Lovrić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898B27-5EF3-49F4-B3CE-F3CF419AE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466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33F3BA-5AD5-4F15-97B2-E4652D1D4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9566" y="1013411"/>
            <a:ext cx="9238434" cy="88959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A997B8-1FD3-40E6-A486-256EB41DB7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29566" y="2135565"/>
            <a:ext cx="4495800" cy="396043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83F4D8-AA9A-4AF7-86EA-E4D797B98C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35565"/>
            <a:ext cx="4495800" cy="396043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08823E-BC08-4810-9BFF-35D2EA2AE7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35DCD-C952-48FE-97BC-B7E9307489F1}" type="datetime1">
              <a:rPr lang="en-US" smtClean="0"/>
              <a:t>9/3/2023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DD2BFB-BB2C-4C4A-A6E1-DD223C2BE0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OŠ. Žrnovnica, Martina Lovrić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D369B2-12F8-4583-8A7F-523C9A3EF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0581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AC717F-84B9-44BA-8DD6-680394AB19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9566" y="1079150"/>
            <a:ext cx="9238434" cy="82391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1217D6-7448-4625-964F-5D82F65F11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29567" y="2013217"/>
            <a:ext cx="4495799" cy="704232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1800" b="0" cap="all" spc="3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3A534C-0B54-4327-99C0-4F0019FD21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29567" y="3048000"/>
            <a:ext cx="4495800" cy="3048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9D4A63-0795-4B74-8C11-5FE7944118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013215"/>
            <a:ext cx="4495800" cy="70423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1800" b="0" cap="all" spc="3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23D16F3-F747-441B-9854-27225954DE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048000"/>
            <a:ext cx="4495800" cy="3048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E8168E2-6B97-486E-B0E4-4E7F5CDBB5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5BE60-A668-425F-9CB3-74826ABB24DB}" type="datetime1">
              <a:rPr lang="en-US" smtClean="0"/>
              <a:t>9/3/2023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05D3E2B-2F4E-4347-A8E9-27EB7D035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OŠ. Žrnovnica, Martina Lovrić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C1FC4F5-6876-414E-9E30-84706A3F5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70D2F04-5474-46B9-B838-858CDF4AB2D2}"/>
              </a:ext>
            </a:extLst>
          </p:cNvPr>
          <p:cNvCxnSpPr>
            <a:cxnSpLocks/>
          </p:cNvCxnSpPr>
          <p:nvPr/>
        </p:nvCxnSpPr>
        <p:spPr>
          <a:xfrm>
            <a:off x="6270727" y="2876662"/>
            <a:ext cx="97115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CADEE893-BE45-47F3-BCF0-02424B3503CC}"/>
              </a:ext>
            </a:extLst>
          </p:cNvPr>
          <p:cNvSpPr/>
          <p:nvPr/>
        </p:nvSpPr>
        <p:spPr>
          <a:xfrm>
            <a:off x="-1171838" y="4592406"/>
            <a:ext cx="808262" cy="38971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FB5178A-4501-4B56-8BF1-D083D7B021CE}"/>
              </a:ext>
            </a:extLst>
          </p:cNvPr>
          <p:cNvCxnSpPr>
            <a:cxnSpLocks/>
          </p:cNvCxnSpPr>
          <p:nvPr/>
        </p:nvCxnSpPr>
        <p:spPr>
          <a:xfrm>
            <a:off x="1524000" y="2876662"/>
            <a:ext cx="97115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3836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52109C6-041C-42BA-B507-8EA298046ED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7BF877-20DD-40F4-AEA8-E1B6D5350D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67DC874-15B5-4338-B7D1-8E393AB4C1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BFAD4-6961-430D-9CF4-976270252F91}" type="datetime1">
              <a:rPr lang="en-US" smtClean="0"/>
              <a:t>9/3/2023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66BAE3-24C5-483F-9141-D860A265E7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OŠ. Žrnovnica, Martina Lovrić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9AEEB4-66F8-4008-B616-804FB9D91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5289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46C975-8FFB-4A4B-9213-774EE3901D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9A47E-4621-4EE4-86DA-92FD271D5AEC}" type="datetime1">
              <a:rPr lang="en-US" smtClean="0"/>
              <a:t>9/3/2023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FBA744F-475D-4105-8E4A-0258155495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OŠ. Žrnovnica, Martina Lovrić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3FA64C-7966-4D6F-88D7-4B89F2A1D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088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D4ED5F-AB94-4DCF-8971-B8B2B55AF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3740" y="1558944"/>
            <a:ext cx="3279689" cy="1864196"/>
          </a:xfrm>
        </p:spPr>
        <p:txBody>
          <a:bodyPr anchor="b"/>
          <a:lstStyle>
            <a:lvl1pPr algn="r"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1EE4CB-68CF-4BF3-A891-8277AFD13D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0" y="762000"/>
            <a:ext cx="5333999" cy="5334000"/>
          </a:xfrm>
        </p:spPr>
        <p:txBody>
          <a:bodyPr anchor="ctr">
            <a:normAutofit/>
          </a:bodyPr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292E72-B66D-40EE-B182-5585382A6D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43741" y="3649682"/>
            <a:ext cx="3233096" cy="1933605"/>
          </a:xfrm>
        </p:spPr>
        <p:txBody>
          <a:bodyPr/>
          <a:lstStyle>
            <a:lvl1pPr marL="0" indent="0" algn="r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73B694-B050-45F3-AE6F-A86A129F1C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834B7-D10A-48D9-BE7B-5E5F21A60EC6}" type="datetime1">
              <a:rPr lang="en-US" smtClean="0"/>
              <a:t>9/3/2023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8AE423-9CA5-46B3-96B1-7586AD0208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OŠ. Žrnovnica, Martina Lovrić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4B973D-F1F7-47BC-996D-6100B7C89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8137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AE9949-4A1F-4DA9-9B75-A6180F954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3543" y="1383126"/>
            <a:ext cx="3289886" cy="2045874"/>
          </a:xfrm>
        </p:spPr>
        <p:txBody>
          <a:bodyPr anchor="b"/>
          <a:lstStyle>
            <a:lvl1pPr algn="r"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9A8D794-C670-4569-93D9-0FF8B35AA7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34001" y="762000"/>
            <a:ext cx="5333999" cy="5334000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2486F6-AE67-4B34-B8E2-0B7576DC2E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33544" y="3649682"/>
            <a:ext cx="3243292" cy="1684317"/>
          </a:xfrm>
        </p:spPr>
        <p:txBody>
          <a:bodyPr/>
          <a:lstStyle>
            <a:lvl1pPr marL="0" indent="0" algn="r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98B11C-BB63-49A6-B488-29D4FBF8E1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8F6D3-C511-4B70-ACE9-74BB1D8468D7}" type="datetime1">
              <a:rPr lang="en-US" smtClean="0"/>
              <a:t>9/3/2023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4B9166-6D36-4F0A-9ADD-33D49A0C3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OŠ. Žrnovnica, Martina Lovrić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B22B8F-7760-41B3-9053-DD90255B9E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325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84152A-7FE0-4708-B7C1-DBEC8F133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9566" y="1041621"/>
            <a:ext cx="9238434" cy="8613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11AB53-BAF9-439D-9451-47193CF2FF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29566" y="2285999"/>
            <a:ext cx="9238434" cy="3810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B96D9F-562A-496F-A530-A561994DC5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471087" y="4891318"/>
            <a:ext cx="26732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 b="1" cap="all" spc="300" baseline="0">
                <a:solidFill>
                  <a:schemeClr val="tx1"/>
                </a:solidFill>
              </a:defRPr>
            </a:lvl1pPr>
          </a:lstStyle>
          <a:p>
            <a:fld id="{174DFB9D-42E3-4335-9F58-42B64FC263BB}" type="datetime1">
              <a:rPr lang="en-US" smtClean="0"/>
              <a:t>9/3/2023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3060FE-AAC3-4FAE-9EB4-BCAE72D956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10473021" y="1609893"/>
            <a:ext cx="26694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 b="1" cap="all" spc="3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OŠ. Žrnovnica, Martina Lovrić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77EDB2-8F31-42FA-B253-62D2414663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92908" y="3219853"/>
            <a:ext cx="629653" cy="4298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fld id="{EFE71E98-A417-4ECC-ACEB-C0490C20DB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15516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2" r:id="rId6"/>
    <p:sldLayoutId id="2147483708" r:id="rId7"/>
    <p:sldLayoutId id="2147483709" r:id="rId8"/>
    <p:sldLayoutId id="2147483710" r:id="rId9"/>
    <p:sldLayoutId id="2147483711" r:id="rId10"/>
    <p:sldLayoutId id="2147483713" r:id="rId11"/>
  </p:sldLayoutIdLst>
  <p:hf sldNum="0" hdr="0" dt="0"/>
  <p:txStyles>
    <p:titleStyle>
      <a:lvl1pPr algn="l" defTabSz="914400" rtl="0" eaLnBrk="1" latinLnBrk="0" hangingPunct="1">
        <a:lnSpc>
          <a:spcPct val="120000"/>
        </a:lnSpc>
        <a:spcBef>
          <a:spcPct val="0"/>
        </a:spcBef>
        <a:buNone/>
        <a:defRPr sz="2800" b="1" kern="1200" cap="all" spc="6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130000"/>
        </a:lnSpc>
        <a:spcBef>
          <a:spcPts val="1000"/>
        </a:spcBef>
        <a:buSzPct val="8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274320" indent="0" algn="l" defTabSz="914400" rtl="0" eaLnBrk="1" latinLnBrk="0" hangingPunct="1">
        <a:lnSpc>
          <a:spcPct val="130000"/>
        </a:lnSpc>
        <a:spcBef>
          <a:spcPts val="500"/>
        </a:spcBef>
        <a:buSzPct val="85000"/>
        <a:buFontTx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indent="-182880" algn="l" defTabSz="914400" rtl="0" eaLnBrk="1" latinLnBrk="0" hangingPunct="1">
        <a:lnSpc>
          <a:spcPct val="130000"/>
        </a:lnSpc>
        <a:spcBef>
          <a:spcPts val="500"/>
        </a:spcBef>
        <a:buSzPct val="8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466344" indent="0" algn="l" defTabSz="914400" rtl="0" eaLnBrk="1" latinLnBrk="0" hangingPunct="1">
        <a:lnSpc>
          <a:spcPct val="130000"/>
        </a:lnSpc>
        <a:spcBef>
          <a:spcPts val="500"/>
        </a:spcBef>
        <a:buSzPct val="85000"/>
        <a:buFontTx/>
        <a:buNone/>
        <a:defRPr sz="12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640080" indent="-182880" algn="l" defTabSz="914400" rtl="0" eaLnBrk="1" latinLnBrk="0" hangingPunct="1">
        <a:lnSpc>
          <a:spcPct val="130000"/>
        </a:lnSpc>
        <a:spcBef>
          <a:spcPts val="500"/>
        </a:spcBef>
        <a:buSzPct val="85000"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hr.wikipedia.org/wiki/Hrvatski_jezik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rjecnik.neologizam.ffzg.unizg.hr/" TargetMode="External"/><Relationship Id="rId2" Type="http://schemas.openxmlformats.org/officeDocument/2006/relationships/hyperlink" Target="https://hjp.znanje.hr/index.php?show=search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hyperlink" Target="http://jezicni-savjetnik.hr/" TargetMode="External"/><Relationship Id="rId4" Type="http://schemas.openxmlformats.org/officeDocument/2006/relationships/hyperlink" Target="https://bolje.hr/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760E4C7-47B8-4356-ABCA-CC9C79E2D2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692C161-9C9B-2A97-FA9F-091C58E4ED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t="2495" b="41268"/>
          <a:stretch/>
        </p:blipFill>
        <p:spPr>
          <a:xfrm>
            <a:off x="20" y="-193737"/>
            <a:ext cx="12191980" cy="6856429"/>
          </a:xfrm>
          <a:prstGeom prst="rect">
            <a:avLst/>
          </a:prstGeom>
        </p:spPr>
      </p:pic>
      <p:sp useBgFill="1">
        <p:nvSpPr>
          <p:cNvPr id="11" name="Oval 10">
            <a:extLst>
              <a:ext uri="{FF2B5EF4-FFF2-40B4-BE49-F238E27FC236}">
                <a16:creationId xmlns:a16="http://schemas.microsoft.com/office/drawing/2014/main" id="{07F1F8E1-08C9-4C32-8CD0-F0DEB44486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3197" y="1114197"/>
            <a:ext cx="4629606" cy="462960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8C4FB653-4BCC-4E47-5926-EAF3340A7D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86691" y="1808749"/>
            <a:ext cx="3535679" cy="1425728"/>
          </a:xfrm>
        </p:spPr>
        <p:txBody>
          <a:bodyPr anchor="b">
            <a:normAutofit/>
          </a:bodyPr>
          <a:lstStyle/>
          <a:p>
            <a:pPr algn="ctr"/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POSUĐENICE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7737A9ED-4A3D-9601-D339-6DD33AFB68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49360"/>
            <a:ext cx="3048000" cy="877585"/>
          </a:xfrm>
        </p:spPr>
        <p:txBody>
          <a:bodyPr>
            <a:normAutofit/>
          </a:bodyPr>
          <a:lstStyle/>
          <a:p>
            <a:pPr algn="ctr"/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LEKSIČKO POSUĐIVANJE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14C5C93-B9E9-4392-ADCF-ABF21209DD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562423" y="3960586"/>
            <a:ext cx="97115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B480DBAD-6D2F-957F-6E6A-C0A4E1EFD2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OŠ. Žrnovnica, Martina Lovrić</a:t>
            </a:r>
          </a:p>
        </p:txBody>
      </p:sp>
    </p:spTree>
    <p:extLst>
      <p:ext uri="{BB962C8B-B14F-4D97-AF65-F5344CB8AC3E}">
        <p14:creationId xmlns:p14="http://schemas.microsoft.com/office/powerpoint/2010/main" val="29456494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B0A3C80-95C8-C1D3-7546-91C3A6F2DC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831" y="179341"/>
            <a:ext cx="9238434" cy="857559"/>
          </a:xfrm>
        </p:spPr>
        <p:txBody>
          <a:bodyPr/>
          <a:lstStyle/>
          <a:p>
            <a:r>
              <a:rPr lang="hr-HR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STRANE RIJEČI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38BF85B-9CA9-3C86-9422-167350384A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7991" y="1400174"/>
            <a:ext cx="5219531" cy="484970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hr-HR" sz="24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Preuzete u hrvatski jezik bez prilagodbe.</a:t>
            </a:r>
          </a:p>
          <a:p>
            <a:pPr>
              <a:lnSpc>
                <a:spcPct val="150000"/>
              </a:lnSpc>
            </a:pPr>
            <a:endParaRPr lang="hr-H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Pišu se kosim slovima ako odudaraju od glasovnog sastava hrvatskog jezika.</a:t>
            </a:r>
          </a:p>
          <a:p>
            <a:pPr>
              <a:lnSpc>
                <a:spcPct val="150000"/>
              </a:lnSpc>
            </a:pP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Uvijek ih treba težiti zamijeniti s hrvatskom riječi ili svezom. </a:t>
            </a:r>
          </a:p>
        </p:txBody>
      </p:sp>
      <p:pic>
        <p:nvPicPr>
          <p:cNvPr id="6" name="Slika 5" descr="Slika na kojoj se prikazuje tekst, snimka zaslona, Font, broj&#10;&#10;Opis je automatski generiran">
            <a:extLst>
              <a:ext uri="{FF2B5EF4-FFF2-40B4-BE49-F238E27FC236}">
                <a16:creationId xmlns:a16="http://schemas.microsoft.com/office/drawing/2014/main" id="{5EA7731D-CAC4-8297-03BB-6018A39501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74643">
            <a:off x="6558409" y="855648"/>
            <a:ext cx="4892208" cy="532226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7" name="Rezervirano mjesto podnožja 6">
            <a:extLst>
              <a:ext uri="{FF2B5EF4-FFF2-40B4-BE49-F238E27FC236}">
                <a16:creationId xmlns:a16="http://schemas.microsoft.com/office/drawing/2014/main" id="{4A90BA9D-A791-0826-B586-89906770A1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OŠ. Žrnovnica, Martina Lovrić</a:t>
            </a:r>
          </a:p>
        </p:txBody>
      </p:sp>
    </p:spTree>
    <p:extLst>
      <p:ext uri="{BB962C8B-B14F-4D97-AF65-F5344CB8AC3E}">
        <p14:creationId xmlns:p14="http://schemas.microsoft.com/office/powerpoint/2010/main" val="3943583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FFC1660-04F2-768B-B80F-93C8D26C1B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359" y="1682613"/>
            <a:ext cx="8867791" cy="4518161"/>
          </a:xfrm>
        </p:spPr>
        <p:txBody>
          <a:bodyPr>
            <a:normAutofit/>
          </a:bodyPr>
          <a:lstStyle/>
          <a:p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Strane riječi zamijeni hrvatskim riječima.</a:t>
            </a:r>
          </a:p>
          <a:p>
            <a:endParaRPr lang="hr-H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 današnjoj utakmici pao je samo jedan </a:t>
            </a:r>
            <a:r>
              <a:rPr lang="hr-HR" sz="24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gol</a:t>
            </a: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ali igrači su često bili u </a:t>
            </a:r>
            <a:r>
              <a:rPr lang="hr-HR" sz="24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ofsajdu</a:t>
            </a: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Ako pobijedimo, bit će kao da smo osvojili </a:t>
            </a:r>
            <a:r>
              <a:rPr lang="hr-HR" sz="24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jackpot.</a:t>
            </a:r>
          </a:p>
          <a:p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Primio sam tvoju poruku, a </a:t>
            </a:r>
            <a:r>
              <a:rPr lang="hr-HR" sz="2400" b="1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attachemnt</a:t>
            </a: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sam spremio u poseban </a:t>
            </a:r>
            <a:r>
              <a:rPr lang="hr-HR" sz="24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folder. </a:t>
            </a:r>
          </a:p>
        </p:txBody>
      </p:sp>
      <p:pic>
        <p:nvPicPr>
          <p:cNvPr id="3074" name="Picture 2" descr="TUĐICE, Biblioteka Vedri duh">
            <a:extLst>
              <a:ext uri="{FF2B5EF4-FFF2-40B4-BE49-F238E27FC236}">
                <a16:creationId xmlns:a16="http://schemas.microsoft.com/office/drawing/2014/main" id="{9549A0D8-73E1-FBED-E331-16208F2784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8719">
            <a:off x="8865049" y="579931"/>
            <a:ext cx="2963359" cy="286184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E7A8D18B-657D-F669-571C-491864724D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OŠ. Žrnovnica, Martina Lovrić</a:t>
            </a:r>
          </a:p>
        </p:txBody>
      </p:sp>
    </p:spTree>
    <p:extLst>
      <p:ext uri="{BB962C8B-B14F-4D97-AF65-F5344CB8AC3E}">
        <p14:creationId xmlns:p14="http://schemas.microsoft.com/office/powerpoint/2010/main" val="2813054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273BDB5-E439-911F-9133-22BB825456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535" y="85032"/>
            <a:ext cx="9238434" cy="857559"/>
          </a:xfrm>
        </p:spPr>
        <p:txBody>
          <a:bodyPr/>
          <a:lstStyle/>
          <a:p>
            <a:r>
              <a:rPr lang="hr-HR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USVOJENICE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311A3DE-90D2-97E9-7006-1168205645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363725" y="1047564"/>
            <a:ext cx="12490621" cy="1207364"/>
          </a:xfrm>
        </p:spPr>
        <p:txBody>
          <a:bodyPr>
            <a:normAutofit fontScale="62500" lnSpcReduction="20000"/>
          </a:bodyPr>
          <a:lstStyle/>
          <a:p>
            <a:pPr algn="l">
              <a:buFont typeface="Arial" panose="020B0604020202020204" pitchFamily="34" charset="0"/>
              <a:buChar char="•"/>
            </a:pPr>
            <a:endParaRPr lang="hr-HR" sz="1000" b="0" i="0" dirty="0">
              <a:effectLst/>
              <a:latin typeface="Arial" panose="020B0604020202020204" pitchFamily="34" charset="0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hr-HR" sz="2900" b="0" i="0" dirty="0">
                <a:effectLst/>
                <a:latin typeface="Arial" panose="020B0604020202020204" pitchFamily="34" charset="0"/>
              </a:rPr>
              <a:t>su potpuno prilagođene jeziku primaocu na svim razinama tako da ih govornici ne osjećaju tuđim riječima i ne zamjenjuju ih domaćih riječima. </a:t>
            </a:r>
          </a:p>
          <a:p>
            <a:br>
              <a:rPr lang="hr-HR" sz="1000" b="0" i="0" dirty="0">
                <a:effectLst/>
                <a:latin typeface="Arial" panose="020B0604020202020204" pitchFamily="34" charset="0"/>
              </a:rPr>
            </a:br>
            <a:endParaRPr lang="hr-HR" sz="1000" dirty="0"/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id="{5C8BD378-837F-ED1A-A449-67C026B697CC}"/>
              </a:ext>
            </a:extLst>
          </p:cNvPr>
          <p:cNvSpPr txBox="1"/>
          <p:nvPr/>
        </p:nvSpPr>
        <p:spPr>
          <a:xfrm>
            <a:off x="812535" y="2464874"/>
            <a:ext cx="4961607" cy="2077938"/>
          </a:xfrm>
          <a:prstGeom prst="roundRect">
            <a:avLst>
              <a:gd name="adj" fmla="val 7607"/>
            </a:avLst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R="2800" algn="ctr"/>
            <a:r>
              <a:rPr lang="hr-HR" sz="2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iz turskoga jezika</a:t>
            </a:r>
            <a:endParaRPr lang="hr-HR" sz="28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2800" algn="ctr"/>
            <a:r>
              <a:rPr lang="hr-HR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šećer, bakar, badem, alat, čarapa, </a:t>
            </a:r>
          </a:p>
          <a:p>
            <a:pPr marR="2800" algn="ctr"/>
            <a:r>
              <a:rPr lang="hr-HR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džep, jastuk, jogurt, krevet, majmun, pamuk, sat, top, boja, limun, sapun, </a:t>
            </a:r>
          </a:p>
          <a:p>
            <a:pPr marR="2800" algn="ctr"/>
            <a:r>
              <a:rPr lang="hr-HR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kat, barjak, dućan</a:t>
            </a:r>
            <a:endParaRPr lang="hr-H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id="{AEB0EC61-45FD-F05F-4C4E-444C48B2D6F6}"/>
              </a:ext>
            </a:extLst>
          </p:cNvPr>
          <p:cNvSpPr txBox="1"/>
          <p:nvPr/>
        </p:nvSpPr>
        <p:spPr>
          <a:xfrm>
            <a:off x="6379390" y="2464874"/>
            <a:ext cx="5189489" cy="2116634"/>
          </a:xfrm>
          <a:prstGeom prst="roundRect">
            <a:avLst>
              <a:gd name="adj" fmla="val 10124"/>
            </a:avLst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R="2800" algn="ctr"/>
            <a:r>
              <a:rPr lang="hr-HR" sz="2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iz mađarskoga jezika</a:t>
            </a:r>
            <a:endParaRPr lang="hr-HR" sz="28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2800" algn="ctr"/>
            <a:r>
              <a:rPr lang="hr-HR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kocka, lopov, bunda, kip, soba, cipela, </a:t>
            </a:r>
          </a:p>
          <a:p>
            <a:pPr marR="2800" algn="ctr"/>
            <a:r>
              <a:rPr lang="hr-HR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čipka, palačinka, čopor, puška, gazda, </a:t>
            </a:r>
          </a:p>
          <a:p>
            <a:pPr marR="2800" algn="ctr"/>
            <a:r>
              <a:rPr lang="hr-HR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kočija, šator, kopča, baršun, čizma, </a:t>
            </a:r>
          </a:p>
          <a:p>
            <a:pPr marR="2800" algn="ctr"/>
            <a:r>
              <a:rPr lang="hr-HR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roštilj, stol</a:t>
            </a:r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id="{81FF971C-D6AE-0D62-9A39-3471490897C5}"/>
              </a:ext>
            </a:extLst>
          </p:cNvPr>
          <p:cNvSpPr txBox="1"/>
          <p:nvPr/>
        </p:nvSpPr>
        <p:spPr>
          <a:xfrm>
            <a:off x="812535" y="4867575"/>
            <a:ext cx="4961609" cy="1710095"/>
          </a:xfrm>
          <a:prstGeom prst="roundRect">
            <a:avLst>
              <a:gd name="adj" fmla="val 8669"/>
            </a:avLst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marR="2800" algn="ctr"/>
            <a:r>
              <a:rPr lang="hr-HR" sz="2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iz talijanskoga jezika</a:t>
            </a:r>
            <a:endParaRPr lang="hr-HR" sz="28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2800" algn="ctr"/>
            <a:r>
              <a:rPr lang="hr-HR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kupola, akvarel, pastel, roba, bruto, </a:t>
            </a:r>
          </a:p>
          <a:p>
            <a:pPr marR="2800" algn="ctr"/>
            <a:r>
              <a:rPr lang="hr-HR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neto, banka, valuta, regata, kapa, </a:t>
            </a:r>
          </a:p>
          <a:p>
            <a:pPr marR="2800" algn="ctr"/>
            <a:r>
              <a:rPr lang="hr-HR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balkon, pijanino, studio</a:t>
            </a:r>
            <a:endParaRPr lang="hr-H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id="{2D276859-817B-4FAF-58A3-10BF6E7B6BBD}"/>
              </a:ext>
            </a:extLst>
          </p:cNvPr>
          <p:cNvSpPr txBox="1"/>
          <p:nvPr/>
        </p:nvSpPr>
        <p:spPr>
          <a:xfrm>
            <a:off x="6417858" y="4867575"/>
            <a:ext cx="5189488" cy="1710095"/>
          </a:xfrm>
          <a:prstGeom prst="roundRect">
            <a:avLst>
              <a:gd name="adj" fmla="val 8054"/>
            </a:avLst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marR="2800" algn="ctr"/>
            <a:r>
              <a:rPr lang="hr-HR" sz="2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iz njemačkoga jezika</a:t>
            </a:r>
            <a:endParaRPr lang="hr-HR" sz="28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2800" algn="ctr"/>
            <a:r>
              <a:rPr lang="hr-HR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vaga, bista, tegla, šunka, cilj, šank, </a:t>
            </a:r>
          </a:p>
          <a:p>
            <a:pPr marR="2800" algn="ctr"/>
            <a:r>
              <a:rPr lang="hr-HR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celer, plata, saga, ruksak, ura, </a:t>
            </a:r>
          </a:p>
          <a:p>
            <a:pPr marR="2800" algn="ctr"/>
            <a:r>
              <a:rPr lang="hr-HR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rendgen</a:t>
            </a:r>
            <a:endParaRPr lang="hr-H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2E7987CF-B2BE-FDC9-0ED4-B67D70E072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OŠ. Žrnovnica, Martina Lovrić</a:t>
            </a:r>
          </a:p>
        </p:txBody>
      </p:sp>
    </p:spTree>
    <p:extLst>
      <p:ext uri="{BB962C8B-B14F-4D97-AF65-F5344CB8AC3E}">
        <p14:creationId xmlns:p14="http://schemas.microsoft.com/office/powerpoint/2010/main" val="2192296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E49030C-275A-1808-0ED2-648411FC5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9566" y="468397"/>
            <a:ext cx="9238434" cy="857559"/>
          </a:xfrm>
        </p:spPr>
        <p:txBody>
          <a:bodyPr/>
          <a:lstStyle/>
          <a:p>
            <a:r>
              <a:rPr lang="hr-HR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internacionalizmi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ABAAF35-3107-D7BA-27B6-BBCB5EE7FF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9566" y="1917577"/>
            <a:ext cx="9238434" cy="4178423"/>
          </a:xfrm>
        </p:spPr>
        <p:txBody>
          <a:bodyPr>
            <a:normAutofit/>
          </a:bodyPr>
          <a:lstStyle/>
          <a:p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Uglavnom potječu iz </a:t>
            </a:r>
            <a:r>
              <a:rPr lang="hr-HR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latinskog ili starogrčkog jezika</a:t>
            </a: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 imaju isto osnovno značenje i </a:t>
            </a:r>
            <a:r>
              <a:rPr lang="hr-H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slučan</a:t>
            </a: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izraz u većini jezika. </a:t>
            </a:r>
          </a:p>
          <a:p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Neki se mogu zamijeniti hrvatskim riječima, ali postoje brojni koji nemaju svoju odgovarajuću hrvatsku riječ npr. </a:t>
            </a:r>
          </a:p>
          <a:p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Gravitacija, kapital, ekonomija, kemija, automobil…</a:t>
            </a:r>
          </a:p>
          <a:p>
            <a:endParaRPr lang="hr-H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r-H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prezentaciji eksperimenta istaknuto je da od destinacije A do B brzina nije bila konstantna. </a:t>
            </a:r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02C715B8-0B90-F295-2D8F-B8D867CA7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OŠ. Žrnovnica, Martina Lovrić</a:t>
            </a:r>
          </a:p>
        </p:txBody>
      </p:sp>
    </p:spTree>
    <p:extLst>
      <p:ext uri="{BB962C8B-B14F-4D97-AF65-F5344CB8AC3E}">
        <p14:creationId xmlns:p14="http://schemas.microsoft.com/office/powerpoint/2010/main" val="3096754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20AFC4F-947D-B891-8EDF-2CC1B572A7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3337" y="858384"/>
            <a:ext cx="9238434" cy="857559"/>
          </a:xfrm>
        </p:spPr>
        <p:txBody>
          <a:bodyPr/>
          <a:lstStyle/>
          <a:p>
            <a:r>
              <a:rPr lang="hr-HR" dirty="0">
                <a:solidFill>
                  <a:schemeClr val="accent2">
                    <a:lumMod val="60000"/>
                    <a:lumOff val="40000"/>
                  </a:schemeClr>
                </a:solidFill>
                <a:cs typeface="Times New Roman" panose="02020603050405020304" pitchFamily="18" charset="0"/>
              </a:rPr>
              <a:t>TUĐICE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A4E485C-722A-0E7D-4FFE-810F0F6BE0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8129" y="2277123"/>
            <a:ext cx="9238434" cy="38100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 nekom svojom značajkom ne uklapaju u </a:t>
            </a:r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  <a:hlinkClick r:id="rId2" tooltip="Hrvatski jezik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hrvatski jezik</a:t>
            </a:r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(naglasak, deklinacija). </a:t>
            </a:r>
          </a:p>
          <a:p>
            <a:pPr>
              <a:lnSpc>
                <a:spcPct val="150000"/>
              </a:lnSpc>
            </a:pPr>
            <a:endParaRPr lang="hr-H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hr-HR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bistro, šou, </a:t>
            </a:r>
            <a:r>
              <a:rPr lang="hr-HR" sz="28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ansambl, bicikl, </a:t>
            </a:r>
            <a:r>
              <a:rPr lang="hr-HR" sz="2800" b="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džingl</a:t>
            </a:r>
            <a:r>
              <a:rPr lang="hr-HR" sz="28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meni…</a:t>
            </a:r>
            <a:endParaRPr lang="hr-HR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0" name="Picture 4" descr="Bratoljub Klaić-Rječnik stranih riječi/Tuđice i posuđenice (2004.)">
            <a:extLst>
              <a:ext uri="{FF2B5EF4-FFF2-40B4-BE49-F238E27FC236}">
                <a16:creationId xmlns:a16="http://schemas.microsoft.com/office/drawing/2014/main" id="{A9A42A90-CA0C-F3FB-1309-0D41595259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17886">
            <a:off x="8617652" y="2630939"/>
            <a:ext cx="2657812" cy="3452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E780E03C-D3DD-41C1-0D31-FC350D512B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10523594" y="1291661"/>
            <a:ext cx="2669427" cy="365125"/>
          </a:xfrm>
        </p:spPr>
        <p:txBody>
          <a:bodyPr/>
          <a:lstStyle/>
          <a:p>
            <a:r>
              <a:rPr lang="en-US" dirty="0"/>
              <a:t>OŠ. </a:t>
            </a:r>
            <a:r>
              <a:rPr lang="en-US" dirty="0" err="1"/>
              <a:t>Žrnovnica</a:t>
            </a:r>
            <a:r>
              <a:rPr lang="en-US" dirty="0"/>
              <a:t>, Martina </a:t>
            </a:r>
            <a:r>
              <a:rPr lang="en-US" dirty="0" err="1"/>
              <a:t>Lovrić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0503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8179F8A-835B-DAA0-C04E-B29F54B0A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9566" y="725849"/>
            <a:ext cx="9238434" cy="857559"/>
          </a:xfrm>
        </p:spPr>
        <p:txBody>
          <a:bodyPr/>
          <a:lstStyle/>
          <a:p>
            <a:r>
              <a:rPr lang="hr-HR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PREVEDENICE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BE2B10CA-CE13-1469-0912-F1CD136DF9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9566" y="2130641"/>
            <a:ext cx="9238434" cy="4119239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hr-HR" sz="24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su "domaće" rijeci nastale na temelju stranih. Kao da su doslovno prevedene sa stranog jezika. </a:t>
            </a:r>
          </a:p>
          <a:p>
            <a:pPr>
              <a:lnSpc>
                <a:spcPct val="150000"/>
              </a:lnSpc>
            </a:pP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Brzojav – telegram</a:t>
            </a:r>
          </a:p>
          <a:p>
            <a:pPr>
              <a:lnSpc>
                <a:spcPct val="150000"/>
              </a:lnSpc>
            </a:pPr>
            <a:r>
              <a:rPr lang="hr-H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Skyscraper</a:t>
            </a: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neboder</a:t>
            </a:r>
          </a:p>
          <a:p>
            <a:pPr>
              <a:lnSpc>
                <a:spcPct val="150000"/>
              </a:lnSpc>
            </a:pP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Ortografija – pravopis</a:t>
            </a:r>
          </a:p>
          <a:p>
            <a:endParaRPr lang="hr-H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27602F2F-BF64-464D-8814-BAB22D5674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OŠ. Žrnovnica, Martina Lovrić</a:t>
            </a:r>
          </a:p>
        </p:txBody>
      </p:sp>
    </p:spTree>
    <p:extLst>
      <p:ext uri="{BB962C8B-B14F-4D97-AF65-F5344CB8AC3E}">
        <p14:creationId xmlns:p14="http://schemas.microsoft.com/office/powerpoint/2010/main" val="2517721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760E4C7-47B8-4356-ABCA-CC9C79E2D2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0E7F3C5-7145-28A5-8052-7AA7F508FDE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t="13209" b="3167"/>
          <a:stretch/>
        </p:blipFill>
        <p:spPr>
          <a:xfrm>
            <a:off x="20" y="1571"/>
            <a:ext cx="12191980" cy="6856429"/>
          </a:xfrm>
          <a:prstGeom prst="rect">
            <a:avLst/>
          </a:prstGeom>
        </p:spPr>
      </p:pic>
      <p:sp useBgFill="1">
        <p:nvSpPr>
          <p:cNvPr id="12" name="Oval 11">
            <a:extLst>
              <a:ext uri="{FF2B5EF4-FFF2-40B4-BE49-F238E27FC236}">
                <a16:creationId xmlns:a16="http://schemas.microsoft.com/office/drawing/2014/main" id="{07F1F8E1-08C9-4C32-8CD0-F0DEB44486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3197" y="1114197"/>
            <a:ext cx="4629606" cy="462960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1BD6DFFF-26EF-50AD-CB5F-389E17E1E1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0159" y="2211978"/>
            <a:ext cx="3535679" cy="1425728"/>
          </a:xfrm>
        </p:spPr>
        <p:txBody>
          <a:bodyPr anchor="b">
            <a:normAutofit/>
          </a:bodyPr>
          <a:lstStyle/>
          <a:p>
            <a:pPr algn="ctr"/>
            <a:r>
              <a:rPr lang="hr-HR" dirty="0"/>
              <a:t>Neologizmi ili novotvorenice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DF2EB873-A9D0-EA49-D4DC-C411C19E9B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49360"/>
            <a:ext cx="3048000" cy="877585"/>
          </a:xfrm>
        </p:spPr>
        <p:txBody>
          <a:bodyPr>
            <a:normAutofit/>
          </a:bodyPr>
          <a:lstStyle/>
          <a:p>
            <a:pPr algn="ctr"/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AEDFE7C9-B9A5-05D2-9FCE-526E54F54B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10473021" y="1609893"/>
            <a:ext cx="2669427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>
                <a:solidFill>
                  <a:srgbClr val="FFFFFF"/>
                </a:solidFill>
              </a:rPr>
              <a:t>OŠ. Žrnovnica, Martina Lovrić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14C5C93-B9E9-4392-ADCF-ABF21209DD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562423" y="3960586"/>
            <a:ext cx="971155" cy="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0300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5D08B61-EF4E-C902-C674-BC1273BACF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044" y="193189"/>
            <a:ext cx="9238434" cy="857559"/>
          </a:xfrm>
        </p:spPr>
        <p:txBody>
          <a:bodyPr/>
          <a:lstStyle/>
          <a:p>
            <a:r>
              <a:rPr lang="hr-HR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neologizmi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5967C1F-7758-B699-A4AC-2912881855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4044" y="1222169"/>
            <a:ext cx="9238434" cy="3810000"/>
          </a:xfrm>
        </p:spPr>
        <p:txBody>
          <a:bodyPr/>
          <a:lstStyle/>
          <a:p>
            <a:r>
              <a:rPr lang="hr-HR" sz="1800" b="1" i="0" u="none" strike="noStrike" baseline="0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novostvorene su riječi ili izrazi koji nisu općenito prihvaćeni. </a:t>
            </a:r>
          </a:p>
          <a:p>
            <a:r>
              <a:rPr lang="hr-HR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Novotvorenice nastaju kako bi se njima označili novi pojmovi, proizvodi, ustanove, npr. </a:t>
            </a:r>
          </a:p>
          <a:p>
            <a:endParaRPr lang="hr-H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r-HR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Kružni tok – raskružje</a:t>
            </a:r>
          </a:p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Ležeći policajac – uspornik</a:t>
            </a:r>
          </a:p>
          <a:p>
            <a:r>
              <a:rPr lang="hr-HR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Ekran - predočnik</a:t>
            </a:r>
            <a:r>
              <a:rPr kumimoji="0" lang="hr-HR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raskružje </a:t>
            </a:r>
            <a:r>
              <a:rPr kumimoji="0" lang="hr-H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(za </a:t>
            </a:r>
            <a:r>
              <a:rPr kumimoji="0" lang="hr-HR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kružni tok</a:t>
            </a:r>
            <a:r>
              <a:rPr kumimoji="0" lang="hr-H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), </a:t>
            </a:r>
          </a:p>
          <a:p>
            <a:endParaRPr lang="hr-HR" sz="1800" b="0" i="0" u="none" strike="noStrike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r-HR" dirty="0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2F39EA74-AD72-99AA-7FC6-1C2DD92796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OŠ. Žrnovnica, Martina Lovrić</a:t>
            </a:r>
          </a:p>
        </p:txBody>
      </p:sp>
    </p:spTree>
    <p:extLst>
      <p:ext uri="{BB962C8B-B14F-4D97-AF65-F5344CB8AC3E}">
        <p14:creationId xmlns:p14="http://schemas.microsoft.com/office/powerpoint/2010/main" val="20918954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B49B8B9A-EB77-4B30-AB0D-9C078006E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OŠ. Žrnovnica, Martina Lovrić</a:t>
            </a:r>
          </a:p>
        </p:txBody>
      </p:sp>
      <p:sp>
        <p:nvSpPr>
          <p:cNvPr id="5" name="Rezervirano mjesto sadržaja 4">
            <a:extLst>
              <a:ext uri="{FF2B5EF4-FFF2-40B4-BE49-F238E27FC236}">
                <a16:creationId xmlns:a16="http://schemas.microsoft.com/office/drawing/2014/main" id="{03AE7AB9-6A9C-0543-C79E-DF48EE447C5B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3177" y="3127169"/>
            <a:ext cx="4233615" cy="2994078"/>
          </a:xfrm>
          <a:prstGeom prst="cloudCallou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hr-HR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Nove riječi gotovo svakodnevno</a:t>
            </a:r>
            <a:r>
              <a:rPr lang="hr-HR" sz="2400" b="0" i="0" u="none" strike="noStrike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pristižu u hrvatski jezik. </a:t>
            </a:r>
            <a:endParaRPr lang="hr-H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id="{044C5968-4899-B3D1-702B-EED41C5D5312}"/>
              </a:ext>
            </a:extLst>
          </p:cNvPr>
          <p:cNvSpPr txBox="1"/>
          <p:nvPr/>
        </p:nvSpPr>
        <p:spPr>
          <a:xfrm>
            <a:off x="2681768" y="124696"/>
            <a:ext cx="6780361" cy="4076045"/>
          </a:xfrm>
          <a:prstGeom prst="cloudCallout">
            <a:avLst>
              <a:gd name="adj1" fmla="val -31661"/>
              <a:gd name="adj2" fmla="val 54116"/>
            </a:avLst>
          </a:prstGeom>
          <a:solidFill>
            <a:srgbClr val="4472C4">
              <a:lumMod val="20000"/>
              <a:lumOff val="80000"/>
            </a:srgbClr>
          </a:solidFill>
          <a:ln w="12700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Da bismo se zaštitili od pretjeranoga priljeva stranih termina koji u posljednja dva desetljeće dolaze većinom iz engleskoga jezika, stvaraju se i predlažu odgovarajuće domaće inačice. </a:t>
            </a:r>
            <a:endParaRPr kumimoji="0" lang="hr-HR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id="{BCFE4A21-C6D5-C586-0A9F-3F459BB0F67C}"/>
              </a:ext>
            </a:extLst>
          </p:cNvPr>
          <p:cNvSpPr txBox="1"/>
          <p:nvPr/>
        </p:nvSpPr>
        <p:spPr>
          <a:xfrm>
            <a:off x="7347189" y="2814521"/>
            <a:ext cx="4326086" cy="2951619"/>
          </a:xfrm>
          <a:prstGeom prst="cloudCallou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hr-HR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Čak 40 % ukupnoga broja novotvorenica nastalo je za riječi engleskoga podrijetla. </a:t>
            </a:r>
          </a:p>
        </p:txBody>
      </p:sp>
    </p:spTree>
    <p:extLst>
      <p:ext uri="{BB962C8B-B14F-4D97-AF65-F5344CB8AC3E}">
        <p14:creationId xmlns:p14="http://schemas.microsoft.com/office/powerpoint/2010/main" val="3490371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  <p:bldP spid="6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C8B38D4-9D92-4608-A16B-260E8CC213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389761B9-9D30-8953-FA8F-7963A5FB77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061" y="190501"/>
            <a:ext cx="9144000" cy="869092"/>
          </a:xfrm>
        </p:spPr>
        <p:txBody>
          <a:bodyPr>
            <a:normAutofit/>
          </a:bodyPr>
          <a:lstStyle/>
          <a:p>
            <a:pPr algn="ctr"/>
            <a:r>
              <a:rPr lang="hr-HR" dirty="0"/>
              <a:t>Strana riječ vs. neologizam</a:t>
            </a:r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845E2F73-2CD8-3FD4-161A-BE2F5254C4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10473021" y="1609893"/>
            <a:ext cx="2669427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OŠ. </a:t>
            </a:r>
            <a:r>
              <a:rPr lang="en-US" dirty="0" err="1"/>
              <a:t>Žrnovnica</a:t>
            </a:r>
            <a:r>
              <a:rPr lang="en-US" dirty="0"/>
              <a:t>, Martina </a:t>
            </a:r>
            <a:r>
              <a:rPr lang="en-US" dirty="0" err="1"/>
              <a:t>Lovrić</a:t>
            </a:r>
            <a:endParaRPr lang="en-US" dirty="0"/>
          </a:p>
        </p:txBody>
      </p:sp>
      <p:graphicFrame>
        <p:nvGraphicFramePr>
          <p:cNvPr id="6" name="Rezervirano mjesto sadržaja 2">
            <a:extLst>
              <a:ext uri="{FF2B5EF4-FFF2-40B4-BE49-F238E27FC236}">
                <a16:creationId xmlns:a16="http://schemas.microsoft.com/office/drawing/2014/main" id="{69095E6A-9F0C-FA50-7A95-353D932388A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49191272"/>
              </p:ext>
            </p:extLst>
          </p:nvPr>
        </p:nvGraphicFramePr>
        <p:xfrm>
          <a:off x="1099434" y="1763284"/>
          <a:ext cx="9993131" cy="4391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03054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>
            <a:extLst>
              <a:ext uri="{FF2B5EF4-FFF2-40B4-BE49-F238E27FC236}">
                <a16:creationId xmlns:a16="http://schemas.microsoft.com/office/drawing/2014/main" id="{D256153A-EA62-3982-C444-98E42218CF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clrChange>
              <a:clrFrom>
                <a:srgbClr val="C6D8E6"/>
              </a:clrFrom>
              <a:clrTo>
                <a:srgbClr val="C6D8E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01" t="2612" r="8916" b="2818"/>
          <a:stretch/>
        </p:blipFill>
        <p:spPr>
          <a:xfrm>
            <a:off x="124109" y="81706"/>
            <a:ext cx="8001820" cy="6694587"/>
          </a:xfrm>
          <a:prstGeom prst="rect">
            <a:avLst/>
          </a:prstGeom>
        </p:spPr>
      </p:pic>
      <p:sp>
        <p:nvSpPr>
          <p:cNvPr id="6" name="Naslov 5">
            <a:extLst>
              <a:ext uri="{FF2B5EF4-FFF2-40B4-BE49-F238E27FC236}">
                <a16:creationId xmlns:a16="http://schemas.microsoft.com/office/drawing/2014/main" id="{17BE5820-623A-D0B4-C843-4C8E977CE55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 rot="21364873">
            <a:off x="8709026" y="1900792"/>
            <a:ext cx="3867561" cy="30564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1800" b="1" i="0" u="none" strike="noStrike" baseline="0" dirty="0">
                <a:solidFill>
                  <a:schemeClr val="accent4"/>
                </a:solidFill>
              </a:rPr>
              <a:t>Indoeuropski </a:t>
            </a:r>
          </a:p>
          <a:p>
            <a:r>
              <a:rPr lang="hr-HR" sz="1800" b="1" i="0" u="none" strike="noStrike" baseline="0" dirty="0">
                <a:solidFill>
                  <a:schemeClr val="accent4"/>
                </a:solidFill>
              </a:rPr>
              <a:t>jezici </a:t>
            </a:r>
            <a:br>
              <a:rPr lang="hr-HR" sz="1800" b="1" i="0" u="none" strike="noStrike" baseline="0" dirty="0">
                <a:solidFill>
                  <a:schemeClr val="accent4"/>
                </a:solidFill>
              </a:rPr>
            </a:br>
            <a:br>
              <a:rPr lang="hr-HR" sz="1800" b="1" i="0" u="none" strike="noStrike" baseline="0" dirty="0">
                <a:solidFill>
                  <a:schemeClr val="accent4"/>
                </a:solidFill>
              </a:rPr>
            </a:br>
            <a:r>
              <a:rPr lang="hr-HR" sz="1800" b="0" i="0" u="none" strike="noStrike" baseline="0" dirty="0"/>
              <a:t>prema broju </a:t>
            </a:r>
          </a:p>
          <a:p>
            <a:r>
              <a:rPr lang="hr-HR" sz="1800" b="0" i="0" u="none" strike="noStrike" baseline="0" dirty="0"/>
              <a:t>govornika čine </a:t>
            </a:r>
          </a:p>
          <a:p>
            <a:r>
              <a:rPr lang="hr-HR" sz="1800" b="0" i="0" u="none" strike="noStrike" baseline="0" dirty="0"/>
              <a:t>najveću svjetsku</a:t>
            </a:r>
          </a:p>
          <a:p>
            <a:r>
              <a:rPr lang="hr-HR" sz="1800" b="0" i="0" u="none" strike="noStrike" baseline="0" dirty="0"/>
              <a:t>jezičnu porodicu</a:t>
            </a:r>
          </a:p>
          <a:p>
            <a:r>
              <a:rPr lang="hr-HR" sz="1800" b="0" i="0" u="none" strike="noStrike" baseline="0" dirty="0"/>
              <a:t>ukupno oko</a:t>
            </a:r>
            <a:r>
              <a:rPr lang="hr-HR" sz="1800" b="0" i="0" u="none" strike="noStrike" dirty="0"/>
              <a:t> </a:t>
            </a:r>
            <a:r>
              <a:rPr lang="hr-HR" sz="1800" b="0" i="0" u="none" strike="noStrike" baseline="0" dirty="0"/>
              <a:t>450 jezika</a:t>
            </a:r>
            <a:r>
              <a:rPr lang="hr-HR" sz="1600" b="0" i="0" u="none" strike="noStrike" baseline="0" dirty="0"/>
              <a:t>.</a:t>
            </a:r>
            <a:endParaRPr lang="hr-HR" sz="1600" dirty="0"/>
          </a:p>
        </p:txBody>
      </p:sp>
      <p:sp>
        <p:nvSpPr>
          <p:cNvPr id="7" name="Rezervirano mjesto podnožja 6">
            <a:extLst>
              <a:ext uri="{FF2B5EF4-FFF2-40B4-BE49-F238E27FC236}">
                <a16:creationId xmlns:a16="http://schemas.microsoft.com/office/drawing/2014/main" id="{88F0B24B-0BBB-6897-995E-AF9CE00EF6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OŠ. </a:t>
            </a:r>
            <a:r>
              <a:rPr lang="en-US" dirty="0" err="1"/>
              <a:t>Žrnovnica</a:t>
            </a:r>
            <a:r>
              <a:rPr lang="en-US" dirty="0"/>
              <a:t>, Martina </a:t>
            </a:r>
            <a:r>
              <a:rPr lang="en-US" dirty="0" err="1"/>
              <a:t>Lovrić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9302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9D37C776-71AC-6F86-E257-5307DBF049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7512" y="573970"/>
            <a:ext cx="11141754" cy="595999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Kada novotvorenice postanu općeprihvaćene, postanu sastavnim dijelom rječnika. </a:t>
            </a:r>
          </a:p>
          <a:p>
            <a:pPr>
              <a:lnSpc>
                <a:spcPct val="150000"/>
              </a:lnSpc>
            </a:pP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Riječi brojka, glasovir, glazba, krivulja, predodžba…. Izvorno su bile novotvorenice koje je uveo jezikoslovac Bogoslav Šulek, a danas su obične i svakodnevne riječi hrvatskog standardnog jezika. </a:t>
            </a:r>
          </a:p>
          <a:p>
            <a:pPr algn="just"/>
            <a:endParaRPr lang="hr-H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Korisni linkovi</a:t>
            </a:r>
          </a:p>
          <a:p>
            <a:pPr algn="just"/>
            <a:r>
              <a:rPr lang="hr-HR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https://hjp.znanje.hr/index.php?show=search</a:t>
            </a:r>
            <a:endParaRPr lang="hr-HR" dirty="0">
              <a:solidFill>
                <a:schemeClr val="accent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hr-HR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http://rjecnik.neologizam.ffzg.unizg.hr/</a:t>
            </a:r>
            <a:endParaRPr lang="hr-HR" dirty="0">
              <a:solidFill>
                <a:schemeClr val="accent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hr-HR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https://bolje.hr/</a:t>
            </a:r>
            <a:endParaRPr lang="hr-HR" dirty="0">
              <a:solidFill>
                <a:schemeClr val="accent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hr-HR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http://jezicni-savjetnik.hr/</a:t>
            </a:r>
            <a:endParaRPr lang="hr-HR" dirty="0">
              <a:solidFill>
                <a:schemeClr val="accent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hr-H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BE22195F-B2AE-8D19-C95E-1720868FFE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OŠ. Žrnovnica, Martina Lovrić</a:t>
            </a:r>
          </a:p>
        </p:txBody>
      </p:sp>
      <p:pic>
        <p:nvPicPr>
          <p:cNvPr id="5122" name="Picture 2" descr="Neologizmi u hrvatskome jeziku - FFOS Web shop">
            <a:extLst>
              <a:ext uri="{FF2B5EF4-FFF2-40B4-BE49-F238E27FC236}">
                <a16:creationId xmlns:a16="http://schemas.microsoft.com/office/drawing/2014/main" id="{C567A595-109A-D946-6893-77D2747E7E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44411">
            <a:off x="7879579" y="2991203"/>
            <a:ext cx="3207359" cy="3769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51782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51" name="Straight Connector 6150">
            <a:extLst>
              <a:ext uri="{FF2B5EF4-FFF2-40B4-BE49-F238E27FC236}">
                <a16:creationId xmlns:a16="http://schemas.microsoft.com/office/drawing/2014/main" id="{AEED5540-64E5-4258-ABA4-753F07B71B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4000" y="4571506"/>
            <a:ext cx="97115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6156" name="Rectangle 6152">
            <a:extLst>
              <a:ext uri="{FF2B5EF4-FFF2-40B4-BE49-F238E27FC236}">
                <a16:creationId xmlns:a16="http://schemas.microsoft.com/office/drawing/2014/main" id="{0760E4C7-47B8-4356-ABCA-CC9C79E2D2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55" name="Rectangle 6154">
            <a:extLst>
              <a:ext uri="{FF2B5EF4-FFF2-40B4-BE49-F238E27FC236}">
                <a16:creationId xmlns:a16="http://schemas.microsoft.com/office/drawing/2014/main" id="{824F4927-E645-48C1-B709-AC214B1B75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79" y="-786"/>
            <a:ext cx="6096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6157" name="Oval 6156">
            <a:extLst>
              <a:ext uri="{FF2B5EF4-FFF2-40B4-BE49-F238E27FC236}">
                <a16:creationId xmlns:a16="http://schemas.microsoft.com/office/drawing/2014/main" id="{5C3A0317-07C5-421D-8353-23737ABDC4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3197" y="1113411"/>
            <a:ext cx="4629606" cy="462960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AB714D5B-EAE9-CDF3-7B9E-72C056837C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8569" y="2286000"/>
            <a:ext cx="3936275" cy="135170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/>
              <a:t>RB. Str. 37-40</a:t>
            </a:r>
          </a:p>
        </p:txBody>
      </p:sp>
      <p:pic>
        <p:nvPicPr>
          <p:cNvPr id="6146" name="Picture 2" descr="Hrvatski za 8 - radna bilježnica">
            <a:extLst>
              <a:ext uri="{FF2B5EF4-FFF2-40B4-BE49-F238E27FC236}">
                <a16:creationId xmlns:a16="http://schemas.microsoft.com/office/drawing/2014/main" id="{FB9986DD-A8DD-4B3B-2981-BEF240622EA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98882" y="1113411"/>
            <a:ext cx="3712093" cy="4886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064BCA41-B550-1A0B-94D6-2224794B6B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10473021" y="1609893"/>
            <a:ext cx="266942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b="1" kern="1200" cap="all" spc="30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OŠ. Žrnovnica, Martina Lovrić</a:t>
            </a:r>
          </a:p>
        </p:txBody>
      </p:sp>
      <p:cxnSp>
        <p:nvCxnSpPr>
          <p:cNvPr id="6159" name="Straight Connector 6158">
            <a:extLst>
              <a:ext uri="{FF2B5EF4-FFF2-40B4-BE49-F238E27FC236}">
                <a16:creationId xmlns:a16="http://schemas.microsoft.com/office/drawing/2014/main" id="{414C5C93-B9E9-4392-ADCF-ABF21209DD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562423" y="3960586"/>
            <a:ext cx="97115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61998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zervirano mjesto sadržaja 4" descr="Slika na kojoj se prikazuje tekst, snimka zaslona, Font, dijagram&#10;&#10;Opis je automatski generiran">
            <a:extLst>
              <a:ext uri="{FF2B5EF4-FFF2-40B4-BE49-F238E27FC236}">
                <a16:creationId xmlns:a16="http://schemas.microsoft.com/office/drawing/2014/main" id="{CC7DBFE6-F255-AD83-FAAB-E93E1DC090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478" y="684054"/>
            <a:ext cx="9961043" cy="5489892"/>
          </a:xfrm>
        </p:spPr>
      </p:pic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D9981359-3744-1136-3A20-A29612466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OŠ. Žrnovnica, Martina Lovrić</a:t>
            </a:r>
          </a:p>
        </p:txBody>
      </p:sp>
    </p:spTree>
    <p:extLst>
      <p:ext uri="{BB962C8B-B14F-4D97-AF65-F5344CB8AC3E}">
        <p14:creationId xmlns:p14="http://schemas.microsoft.com/office/powerpoint/2010/main" val="41076069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59570A0-1C1E-46FF-64C7-F865C359C5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9566" y="557173"/>
            <a:ext cx="9238434" cy="857559"/>
          </a:xfrm>
        </p:spPr>
        <p:txBody>
          <a:bodyPr/>
          <a:lstStyle/>
          <a:p>
            <a:r>
              <a:rPr lang="hr-HR" dirty="0"/>
              <a:t>Za razmisliti…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2739392-BF6E-0DE5-285B-B9134EAFB9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6783" y="2135079"/>
            <a:ext cx="9238434" cy="3810000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hr-H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Koje strane riječi najčešće upotrebljavaš u svakodnevnoj komunikaciji? </a:t>
            </a:r>
          </a:p>
          <a:p>
            <a:pPr>
              <a:lnSpc>
                <a:spcPct val="150000"/>
              </a:lnSpc>
            </a:pPr>
            <a:endParaRPr lang="hr-H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hr-H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› Iz kojega jezika danas preuzimamo najviše stranih riječi? </a:t>
            </a:r>
          </a:p>
          <a:p>
            <a:endParaRPr lang="hr-HR" dirty="0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CE2A129F-3298-A608-FECB-AB1411BAE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OŠ. Žrnovnica, Martina Lovrić</a:t>
            </a:r>
          </a:p>
        </p:txBody>
      </p:sp>
    </p:spTree>
    <p:extLst>
      <p:ext uri="{BB962C8B-B14F-4D97-AF65-F5344CB8AC3E}">
        <p14:creationId xmlns:p14="http://schemas.microsoft.com/office/powerpoint/2010/main" val="5155412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949130-F4C8-4E64-AD1A-B3611E4358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0DB4423-716D-4B40-9498-69F5F3E5E0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Oval 11">
            <a:extLst>
              <a:ext uri="{FF2B5EF4-FFF2-40B4-BE49-F238E27FC236}">
                <a16:creationId xmlns:a16="http://schemas.microsoft.com/office/drawing/2014/main" id="{0B339CD8-1850-4DF2-BCDF-1CAAE5F872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3197" y="1113411"/>
            <a:ext cx="4629606" cy="462960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C56D547F-A9B9-0D5C-8109-3E661589CC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4054" y="2286000"/>
            <a:ext cx="3965456" cy="2285999"/>
          </a:xfrm>
        </p:spPr>
        <p:txBody>
          <a:bodyPr anchor="ctr">
            <a:normAutofit/>
          </a:bodyPr>
          <a:lstStyle/>
          <a:p>
            <a:pPr algn="ctr"/>
            <a:r>
              <a:rPr lang="hr-HR" dirty="0"/>
              <a:t>Tekst str. 25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239B588-2B03-7DBB-7043-3CE618949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88680" y="762000"/>
            <a:ext cx="4423312" cy="5851864"/>
          </a:xfrm>
        </p:spPr>
        <p:txBody>
          <a:bodyPr anchor="ctr">
            <a:normAutofit fontScale="70000" lnSpcReduction="20000"/>
          </a:bodyPr>
          <a:lstStyle/>
          <a:p>
            <a:pPr>
              <a:lnSpc>
                <a:spcPct val="170000"/>
              </a:lnSpc>
            </a:pPr>
            <a:r>
              <a:rPr lang="hr-H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Koje riječi nisu izvorno hrvatske? Kojim bismo ih hrvatskim riječima mogli zamijeniti?</a:t>
            </a:r>
          </a:p>
          <a:p>
            <a:pPr lvl="0">
              <a:lnSpc>
                <a:spcPct val="170000"/>
              </a:lnSpc>
              <a:spcBef>
                <a:spcPts val="600"/>
              </a:spcBef>
              <a:defRPr/>
            </a:pPr>
            <a:r>
              <a:rPr kumimoji="0" lang="hr-H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Iz kojih su jezika preuzete navedene riječi? </a:t>
            </a:r>
          </a:p>
          <a:p>
            <a:pPr>
              <a:lnSpc>
                <a:spcPct val="170000"/>
              </a:lnSpc>
              <a:spcBef>
                <a:spcPts val="0"/>
              </a:spcBef>
              <a:buSzTx/>
              <a:defRPr/>
            </a:pPr>
            <a:r>
              <a:rPr kumimoji="0" lang="hr-H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Što misliš zašto su strane riječi preuzimane baš iz tih jezika? </a:t>
            </a:r>
          </a:p>
          <a:p>
            <a:pPr>
              <a:lnSpc>
                <a:spcPct val="170000"/>
              </a:lnSpc>
              <a:spcBef>
                <a:spcPts val="0"/>
              </a:spcBef>
              <a:buSzTx/>
              <a:defRPr/>
            </a:pPr>
            <a:r>
              <a:rPr kumimoji="0" lang="hr-H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Znaš li primjer riječi koja je preuzeta iz talijanskoga ili iz turskoga jezika? </a:t>
            </a:r>
          </a:p>
          <a:p>
            <a:endParaRPr lang="hr-H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F5C2B759-071A-6A87-882A-7EDAA5E679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OŠ. Žrnovnica, Martina Lovrić</a:t>
            </a:r>
          </a:p>
        </p:txBody>
      </p:sp>
    </p:spTree>
    <p:extLst>
      <p:ext uri="{BB962C8B-B14F-4D97-AF65-F5344CB8AC3E}">
        <p14:creationId xmlns:p14="http://schemas.microsoft.com/office/powerpoint/2010/main" val="32534883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ipsa 5">
            <a:extLst>
              <a:ext uri="{FF2B5EF4-FFF2-40B4-BE49-F238E27FC236}">
                <a16:creationId xmlns:a16="http://schemas.microsoft.com/office/drawing/2014/main" id="{B4569867-E541-E25B-1DA3-55F9B9346E50}"/>
              </a:ext>
            </a:extLst>
          </p:cNvPr>
          <p:cNvSpPr/>
          <p:nvPr/>
        </p:nvSpPr>
        <p:spPr>
          <a:xfrm>
            <a:off x="1975282" y="409456"/>
            <a:ext cx="3191522" cy="2170589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hr-H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Digitalni, rezultat, tinejdžer, konzumirati</a:t>
            </a:r>
          </a:p>
        </p:txBody>
      </p:sp>
      <p:sp>
        <p:nvSpPr>
          <p:cNvPr id="8" name="Rezervirano mjesto sadržaja 7">
            <a:extLst>
              <a:ext uri="{FF2B5EF4-FFF2-40B4-BE49-F238E27FC236}">
                <a16:creationId xmlns:a16="http://schemas.microsoft.com/office/drawing/2014/main" id="{4F04CDAD-314B-51CA-A4DE-2D25EFD8DC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68672" y="409455"/>
            <a:ext cx="3253757" cy="217059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hr-H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Password, wireless, streaming, </a:t>
            </a:r>
          </a:p>
        </p:txBody>
      </p:sp>
      <p:sp>
        <p:nvSpPr>
          <p:cNvPr id="9" name="Pravokutnik 8">
            <a:extLst>
              <a:ext uri="{FF2B5EF4-FFF2-40B4-BE49-F238E27FC236}">
                <a16:creationId xmlns:a16="http://schemas.microsoft.com/office/drawing/2014/main" id="{B02AB378-B5C4-1E02-F75A-FBD3ACEBB84F}"/>
              </a:ext>
            </a:extLst>
          </p:cNvPr>
          <p:cNvSpPr/>
          <p:nvPr/>
        </p:nvSpPr>
        <p:spPr>
          <a:xfrm>
            <a:off x="2263806" y="2974019"/>
            <a:ext cx="2743200" cy="106532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POSUĐENICE</a:t>
            </a:r>
          </a:p>
        </p:txBody>
      </p:sp>
      <p:sp>
        <p:nvSpPr>
          <p:cNvPr id="10" name="Pravokutnik 9">
            <a:extLst>
              <a:ext uri="{FF2B5EF4-FFF2-40B4-BE49-F238E27FC236}">
                <a16:creationId xmlns:a16="http://schemas.microsoft.com/office/drawing/2014/main" id="{FBC0DE11-6059-FA6C-8D9A-EF28E45FD694}"/>
              </a:ext>
            </a:extLst>
          </p:cNvPr>
          <p:cNvSpPr/>
          <p:nvPr/>
        </p:nvSpPr>
        <p:spPr>
          <a:xfrm>
            <a:off x="6323950" y="2974018"/>
            <a:ext cx="2743200" cy="106532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STRANE RIJEČI</a:t>
            </a:r>
          </a:p>
        </p:txBody>
      </p:sp>
      <p:sp>
        <p:nvSpPr>
          <p:cNvPr id="11" name="Peterokut 10">
            <a:extLst>
              <a:ext uri="{FF2B5EF4-FFF2-40B4-BE49-F238E27FC236}">
                <a16:creationId xmlns:a16="http://schemas.microsoft.com/office/drawing/2014/main" id="{082B99FB-47C6-2D46-1A15-AA772D0CE892}"/>
              </a:ext>
            </a:extLst>
          </p:cNvPr>
          <p:cNvSpPr/>
          <p:nvPr/>
        </p:nvSpPr>
        <p:spPr>
          <a:xfrm>
            <a:off x="2303755" y="4433314"/>
            <a:ext cx="2663301" cy="2170589"/>
          </a:xfrm>
          <a:prstGeom prst="pentago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Više ili manje prilagođene hrvatskom standardu</a:t>
            </a:r>
          </a:p>
        </p:txBody>
      </p:sp>
      <p:sp>
        <p:nvSpPr>
          <p:cNvPr id="12" name="Peterokut 11">
            <a:extLst>
              <a:ext uri="{FF2B5EF4-FFF2-40B4-BE49-F238E27FC236}">
                <a16:creationId xmlns:a16="http://schemas.microsoft.com/office/drawing/2014/main" id="{E2D339A4-A304-B7FE-BB45-5CAEEC720003}"/>
              </a:ext>
            </a:extLst>
          </p:cNvPr>
          <p:cNvSpPr/>
          <p:nvPr/>
        </p:nvSpPr>
        <p:spPr>
          <a:xfrm>
            <a:off x="6403849" y="4433312"/>
            <a:ext cx="2663301" cy="2170589"/>
          </a:xfrm>
          <a:prstGeom prst="pentago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Preuzete u hrvatski jezik bez prilagodbe</a:t>
            </a:r>
          </a:p>
        </p:txBody>
      </p:sp>
      <p:sp>
        <p:nvSpPr>
          <p:cNvPr id="13" name="Rezervirano mjesto podnožja 12">
            <a:extLst>
              <a:ext uri="{FF2B5EF4-FFF2-40B4-BE49-F238E27FC236}">
                <a16:creationId xmlns:a16="http://schemas.microsoft.com/office/drawing/2014/main" id="{35749B8E-DFC6-1910-E647-5C36DB264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OŠ. Žrnovnica, Martina Lovrić</a:t>
            </a:r>
          </a:p>
        </p:txBody>
      </p:sp>
    </p:spTree>
    <p:extLst>
      <p:ext uri="{BB962C8B-B14F-4D97-AF65-F5344CB8AC3E}">
        <p14:creationId xmlns:p14="http://schemas.microsoft.com/office/powerpoint/2010/main" val="15574048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EA21B24-431E-6EDC-FE3F-2C995B5EF5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835" y="159791"/>
            <a:ext cx="11824796" cy="857559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hr-HR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Prema jeziku iz kojeg su preuzete posuđenice možemo podijeliti u nekoliko skupina</a:t>
            </a:r>
          </a:p>
        </p:txBody>
      </p:sp>
      <p:graphicFrame>
        <p:nvGraphicFramePr>
          <p:cNvPr id="4" name="Tablica 4">
            <a:extLst>
              <a:ext uri="{FF2B5EF4-FFF2-40B4-BE49-F238E27FC236}">
                <a16:creationId xmlns:a16="http://schemas.microsoft.com/office/drawing/2014/main" id="{925CB343-5510-946A-A245-471C2169A1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4313203"/>
              </p:ext>
            </p:extLst>
          </p:nvPr>
        </p:nvGraphicFramePr>
        <p:xfrm>
          <a:off x="2032000" y="1198489"/>
          <a:ext cx="8128000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706249116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847869757"/>
                    </a:ext>
                  </a:extLst>
                </a:gridCol>
              </a:tblGrid>
              <a:tr h="238299">
                <a:tc>
                  <a:txBody>
                    <a:bodyPr/>
                    <a:lstStyle/>
                    <a:p>
                      <a:pPr algn="ctr"/>
                      <a:r>
                        <a:rPr lang="hr-HR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Ime posuđenice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Jezik posuđivanja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0720173"/>
                  </a:ext>
                </a:extLst>
              </a:tr>
              <a:tr h="353157">
                <a:tc>
                  <a:txBody>
                    <a:bodyPr/>
                    <a:lstStyle/>
                    <a:p>
                      <a:r>
                        <a:rPr lang="hr-HR" dirty="0"/>
                        <a:t>latinizmi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7127085"/>
                  </a:ext>
                </a:extLst>
              </a:tr>
              <a:tr h="353157">
                <a:tc>
                  <a:txBody>
                    <a:bodyPr/>
                    <a:lstStyle/>
                    <a:p>
                      <a:r>
                        <a:rPr lang="hr-HR" dirty="0"/>
                        <a:t>Grecizmi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0200191"/>
                  </a:ext>
                </a:extLst>
              </a:tr>
              <a:tr h="353157">
                <a:tc>
                  <a:txBody>
                    <a:bodyPr/>
                    <a:lstStyle/>
                    <a:p>
                      <a:r>
                        <a:rPr lang="hr-HR" dirty="0" err="1"/>
                        <a:t>Hungarizmi</a:t>
                      </a:r>
                      <a:r>
                        <a:rPr lang="hr-HR" dirty="0"/>
                        <a:t>/</a:t>
                      </a:r>
                      <a:r>
                        <a:rPr lang="hr-HR" dirty="0" err="1"/>
                        <a:t>mađarizmi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343169"/>
                  </a:ext>
                </a:extLst>
              </a:tr>
              <a:tr h="353157">
                <a:tc>
                  <a:txBody>
                    <a:bodyPr/>
                    <a:lstStyle/>
                    <a:p>
                      <a:r>
                        <a:rPr lang="hr-HR" dirty="0"/>
                        <a:t>Galicizmi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5128179"/>
                  </a:ext>
                </a:extLst>
              </a:tr>
              <a:tr h="353157">
                <a:tc>
                  <a:txBody>
                    <a:bodyPr/>
                    <a:lstStyle/>
                    <a:p>
                      <a:r>
                        <a:rPr lang="hr-HR" dirty="0"/>
                        <a:t>Talijanizmi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5785435"/>
                  </a:ext>
                </a:extLst>
              </a:tr>
              <a:tr h="353157">
                <a:tc>
                  <a:txBody>
                    <a:bodyPr/>
                    <a:lstStyle/>
                    <a:p>
                      <a:r>
                        <a:rPr lang="hr-HR" dirty="0"/>
                        <a:t>Germanizmi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1054319"/>
                  </a:ext>
                </a:extLst>
              </a:tr>
              <a:tr h="353157">
                <a:tc>
                  <a:txBody>
                    <a:bodyPr/>
                    <a:lstStyle/>
                    <a:p>
                      <a:r>
                        <a:rPr lang="hr-HR" dirty="0"/>
                        <a:t>Anglizmi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9980209"/>
                  </a:ext>
                </a:extLst>
              </a:tr>
            </a:tbl>
          </a:graphicData>
        </a:graphic>
      </p:graphicFrame>
      <p:graphicFrame>
        <p:nvGraphicFramePr>
          <p:cNvPr id="5" name="Tablica 4">
            <a:extLst>
              <a:ext uri="{FF2B5EF4-FFF2-40B4-BE49-F238E27FC236}">
                <a16:creationId xmlns:a16="http://schemas.microsoft.com/office/drawing/2014/main" id="{501F3725-1CD3-FD46-998B-42348D6ABA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9080701"/>
              </p:ext>
            </p:extLst>
          </p:nvPr>
        </p:nvGraphicFramePr>
        <p:xfrm>
          <a:off x="2032000" y="4124569"/>
          <a:ext cx="8128000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1268984685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796421626"/>
                    </a:ext>
                  </a:extLst>
                </a:gridCol>
              </a:tblGrid>
              <a:tr h="356067">
                <a:tc>
                  <a:txBody>
                    <a:bodyPr/>
                    <a:lstStyle/>
                    <a:p>
                      <a:r>
                        <a:rPr lang="hr-HR" dirty="0"/>
                        <a:t>Bohemizmi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7323408"/>
                  </a:ext>
                </a:extLst>
              </a:tr>
              <a:tr h="356067">
                <a:tc>
                  <a:txBody>
                    <a:bodyPr/>
                    <a:lstStyle/>
                    <a:p>
                      <a:r>
                        <a:rPr lang="hr-HR" dirty="0"/>
                        <a:t>Rusizmi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5942969"/>
                  </a:ext>
                </a:extLst>
              </a:tr>
              <a:tr h="356067">
                <a:tc>
                  <a:txBody>
                    <a:bodyPr/>
                    <a:lstStyle/>
                    <a:p>
                      <a:r>
                        <a:rPr lang="hr-HR" dirty="0"/>
                        <a:t>Srbizmi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8558374"/>
                  </a:ext>
                </a:extLst>
              </a:tr>
              <a:tr h="356067">
                <a:tc>
                  <a:txBody>
                    <a:bodyPr/>
                    <a:lstStyle/>
                    <a:p>
                      <a:r>
                        <a:rPr lang="hr-HR" dirty="0" err="1"/>
                        <a:t>Hispanizmi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849697"/>
                  </a:ext>
                </a:extLst>
              </a:tr>
              <a:tr h="356067">
                <a:tc>
                  <a:txBody>
                    <a:bodyPr/>
                    <a:lstStyle/>
                    <a:p>
                      <a:r>
                        <a:rPr lang="hr-HR" dirty="0" err="1"/>
                        <a:t>Luzitanizmi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8324586"/>
                  </a:ext>
                </a:extLst>
              </a:tr>
              <a:tr h="356067">
                <a:tc>
                  <a:txBody>
                    <a:bodyPr/>
                    <a:lstStyle/>
                    <a:p>
                      <a:r>
                        <a:rPr lang="hr-HR" dirty="0" err="1"/>
                        <a:t>Polonizmi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9467092"/>
                  </a:ext>
                </a:extLst>
              </a:tr>
              <a:tr h="356067">
                <a:tc>
                  <a:txBody>
                    <a:bodyPr/>
                    <a:lstStyle/>
                    <a:p>
                      <a:r>
                        <a:rPr lang="hr-HR" dirty="0"/>
                        <a:t>Turcizmi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423803"/>
                  </a:ext>
                </a:extLst>
              </a:tr>
            </a:tbl>
          </a:graphicData>
        </a:graphic>
      </p:graphicFrame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C6AF2FB3-BF81-32A6-BC0A-F239EBF84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OŠ. Žrnovnica, Martina Lovrić</a:t>
            </a:r>
          </a:p>
        </p:txBody>
      </p:sp>
    </p:spTree>
    <p:extLst>
      <p:ext uri="{BB962C8B-B14F-4D97-AF65-F5344CB8AC3E}">
        <p14:creationId xmlns:p14="http://schemas.microsoft.com/office/powerpoint/2010/main" val="7589122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E7218290-08E7-4AB8-8549-F625B01F0D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0340CB71-96F1-102A-2F49-CFE5864A49B9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00050" y="457200"/>
            <a:ext cx="5772150" cy="563879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hr-HR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Jezik se stalno mijenja. </a:t>
            </a:r>
            <a:r>
              <a:rPr lang="pt-BR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Proces jezičnoga</a:t>
            </a:r>
            <a:r>
              <a:rPr lang="hr-HR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posuđivanja neprestano se</a:t>
            </a:r>
            <a:r>
              <a:rPr lang="hr-HR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odvija. </a:t>
            </a:r>
            <a:r>
              <a:rPr lang="hr-HR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Razlozi jezičnoga posuđivanja:</a:t>
            </a:r>
          </a:p>
          <a:p>
            <a:pPr>
              <a:lnSpc>
                <a:spcPct val="150000"/>
              </a:lnSpc>
            </a:pPr>
            <a:r>
              <a:rPr lang="hr-HR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– migracije stanovništva</a:t>
            </a:r>
          </a:p>
          <a:p>
            <a:pPr>
              <a:lnSpc>
                <a:spcPct val="150000"/>
              </a:lnSpc>
            </a:pPr>
            <a:r>
              <a:rPr lang="hr-HR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– promet</a:t>
            </a:r>
          </a:p>
          <a:p>
            <a:pPr>
              <a:lnSpc>
                <a:spcPct val="150000"/>
              </a:lnSpc>
            </a:pPr>
            <a:r>
              <a:rPr lang="hr-HR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– trgovina</a:t>
            </a:r>
          </a:p>
          <a:p>
            <a:pPr>
              <a:lnSpc>
                <a:spcPct val="150000"/>
              </a:lnSpc>
            </a:pPr>
            <a:r>
              <a:rPr lang="hr-HR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– teritorijalna osvajanja</a:t>
            </a:r>
          </a:p>
          <a:p>
            <a:pPr>
              <a:lnSpc>
                <a:spcPct val="150000"/>
              </a:lnSpc>
            </a:pPr>
            <a:r>
              <a:rPr lang="hr-HR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– kulturni utjecaj </a:t>
            </a:r>
          </a:p>
          <a:p>
            <a:pPr>
              <a:lnSpc>
                <a:spcPct val="150000"/>
              </a:lnSpc>
            </a:pPr>
            <a:r>
              <a:rPr lang="hr-HR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– potreba za imenovanjem novih predmeta, pojava, ideja. </a:t>
            </a:r>
          </a:p>
        </p:txBody>
      </p:sp>
      <p:pic>
        <p:nvPicPr>
          <p:cNvPr id="6" name="Picture 5" descr="Exclamation mark on a yellow background">
            <a:extLst>
              <a:ext uri="{FF2B5EF4-FFF2-40B4-BE49-F238E27FC236}">
                <a16:creationId xmlns:a16="http://schemas.microsoft.com/office/drawing/2014/main" id="{51028720-32E5-6D47-7F6E-07DC08ABFA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572" r="6428"/>
          <a:stretch/>
        </p:blipFill>
        <p:spPr>
          <a:xfrm>
            <a:off x="6639965" y="1114197"/>
            <a:ext cx="4629606" cy="4629606"/>
          </a:xfrm>
          <a:custGeom>
            <a:avLst/>
            <a:gdLst/>
            <a:ahLst/>
            <a:cxnLst/>
            <a:rect l="l" t="t" r="r" b="b"/>
            <a:pathLst>
              <a:path w="4629606" h="4629606">
                <a:moveTo>
                  <a:pt x="2314803" y="0"/>
                </a:moveTo>
                <a:cubicBezTo>
                  <a:pt x="3593233" y="0"/>
                  <a:pt x="4629606" y="1036373"/>
                  <a:pt x="4629606" y="2314803"/>
                </a:cubicBezTo>
                <a:cubicBezTo>
                  <a:pt x="4629606" y="3593233"/>
                  <a:pt x="3593233" y="4629606"/>
                  <a:pt x="2314803" y="4629606"/>
                </a:cubicBezTo>
                <a:cubicBezTo>
                  <a:pt x="1036373" y="4629606"/>
                  <a:pt x="0" y="3593233"/>
                  <a:pt x="0" y="2314803"/>
                </a:cubicBezTo>
                <a:cubicBezTo>
                  <a:pt x="0" y="1036373"/>
                  <a:pt x="1036373" y="0"/>
                  <a:pt x="2314803" y="0"/>
                </a:cubicBezTo>
                <a:close/>
              </a:path>
            </a:pathLst>
          </a:custGeom>
        </p:spPr>
      </p:pic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D38F7D60-C488-47BE-C166-343226128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OŠ. Žrnovnica, Martina Lovrić</a:t>
            </a:r>
          </a:p>
        </p:txBody>
      </p:sp>
    </p:spTree>
    <p:extLst>
      <p:ext uri="{BB962C8B-B14F-4D97-AF65-F5344CB8AC3E}">
        <p14:creationId xmlns:p14="http://schemas.microsoft.com/office/powerpoint/2010/main" val="1231903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E039560-BB66-8BFC-112B-F6314BF96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9566" y="333220"/>
            <a:ext cx="9238434" cy="857559"/>
          </a:xfrm>
        </p:spPr>
        <p:txBody>
          <a:bodyPr/>
          <a:lstStyle/>
          <a:p>
            <a:r>
              <a:rPr lang="hr-HR" dirty="0">
                <a:solidFill>
                  <a:schemeClr val="accent2">
                    <a:lumMod val="60000"/>
                    <a:lumOff val="40000"/>
                  </a:schemeClr>
                </a:solidFill>
                <a:cs typeface="Times New Roman" panose="02020603050405020304" pitchFamily="18" charset="0"/>
              </a:rPr>
              <a:t>posuđenice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00CF5D8-C3A3-F0B2-8895-25A99BE0AA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3563" y="1806607"/>
            <a:ext cx="10004873" cy="3810000"/>
          </a:xfrm>
        </p:spPr>
        <p:txBody>
          <a:bodyPr>
            <a:normAutofit/>
          </a:bodyPr>
          <a:lstStyle/>
          <a:p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su riječi iz stranog jezika. Mogu biti </a:t>
            </a:r>
            <a:r>
              <a:rPr lang="hr-HR" sz="24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tuđice, usvojenice, </a:t>
            </a:r>
            <a:r>
              <a:rPr lang="hr-HR" sz="24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prilagođenice</a:t>
            </a:r>
            <a:r>
              <a:rPr lang="hr-HR" sz="24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internacionalizmi, prevedenice ili strane riječi.</a:t>
            </a:r>
          </a:p>
        </p:txBody>
      </p:sp>
      <p:pic>
        <p:nvPicPr>
          <p:cNvPr id="1026" name="Picture 2" descr="anglizmi - Jezične igre">
            <a:extLst>
              <a:ext uri="{FF2B5EF4-FFF2-40B4-BE49-F238E27FC236}">
                <a16:creationId xmlns:a16="http://schemas.microsoft.com/office/drawing/2014/main" id="{C6C2AF74-D2C3-4C0E-5FC2-D24907F758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8671" y="2686205"/>
            <a:ext cx="3838575" cy="3838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123E621A-DBAD-EB85-BDA3-5CFA78348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OŠ. Žrnovnica, Martina Lovrić</a:t>
            </a:r>
          </a:p>
        </p:txBody>
      </p:sp>
    </p:spTree>
    <p:extLst>
      <p:ext uri="{BB962C8B-B14F-4D97-AF65-F5344CB8AC3E}">
        <p14:creationId xmlns:p14="http://schemas.microsoft.com/office/powerpoint/2010/main" val="424273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PortalVTI">
  <a:themeElements>
    <a:clrScheme name="AnalogousFromRegularSeedRightStep">
      <a:dk1>
        <a:srgbClr val="000000"/>
      </a:dk1>
      <a:lt1>
        <a:srgbClr val="FFFFFF"/>
      </a:lt1>
      <a:dk2>
        <a:srgbClr val="251A2F"/>
      </a:dk2>
      <a:lt2>
        <a:srgbClr val="F0F1F3"/>
      </a:lt2>
      <a:accent1>
        <a:srgbClr val="C39B23"/>
      </a:accent1>
      <a:accent2>
        <a:srgbClr val="92AC13"/>
      </a:accent2>
      <a:accent3>
        <a:srgbClr val="5EB620"/>
      </a:accent3>
      <a:accent4>
        <a:srgbClr val="14BB15"/>
      </a:accent4>
      <a:accent5>
        <a:srgbClr val="21B75F"/>
      </a:accent5>
      <a:accent6>
        <a:srgbClr val="14B59A"/>
      </a:accent6>
      <a:hlink>
        <a:srgbClr val="4765C1"/>
      </a:hlink>
      <a:folHlink>
        <a:srgbClr val="7F7F7F"/>
      </a:folHlink>
    </a:clrScheme>
    <a:fontScheme name="Earth">
      <a:majorFont>
        <a:latin typeface="Trade Gothic Next Cond"/>
        <a:ea typeface=""/>
        <a:cs typeface=""/>
      </a:majorFont>
      <a:minorFont>
        <a:latin typeface="Trade Gothic Next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rtalVTI" id="{0E0D5035-C7F2-4607-91F4-D5D5F886A15A}" vid="{EAFF3D8B-AC13-4E90-80A9-182200FBC866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927</Words>
  <Application>Microsoft Office PowerPoint</Application>
  <PresentationFormat>Široki zaslon</PresentationFormat>
  <Paragraphs>146</Paragraphs>
  <Slides>21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5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21</vt:i4>
      </vt:variant>
    </vt:vector>
  </HeadingPairs>
  <TitlesOfParts>
    <vt:vector size="27" baseType="lpstr">
      <vt:lpstr>Arial</vt:lpstr>
      <vt:lpstr>Calibri</vt:lpstr>
      <vt:lpstr>Times New Roman</vt:lpstr>
      <vt:lpstr>Trade Gothic Next Cond</vt:lpstr>
      <vt:lpstr>Trade Gothic Next Light</vt:lpstr>
      <vt:lpstr>PortalVTI</vt:lpstr>
      <vt:lpstr>POSUĐENICE</vt:lpstr>
      <vt:lpstr>Indoeuropski  jezici   prema broju  govornika čine  najveću svjetsku jezičnu porodicu ukupno oko 450 jezika.</vt:lpstr>
      <vt:lpstr>PowerPoint prezentacija</vt:lpstr>
      <vt:lpstr>Za razmisliti…</vt:lpstr>
      <vt:lpstr>Tekst str. 25</vt:lpstr>
      <vt:lpstr>PowerPoint prezentacija</vt:lpstr>
      <vt:lpstr>Prema jeziku iz kojeg su preuzete posuđenice možemo podijeliti u nekoliko skupina</vt:lpstr>
      <vt:lpstr>PowerPoint prezentacija</vt:lpstr>
      <vt:lpstr>posuđenice</vt:lpstr>
      <vt:lpstr>STRANE RIJEČI</vt:lpstr>
      <vt:lpstr>PowerPoint prezentacija</vt:lpstr>
      <vt:lpstr>USVOJENICE</vt:lpstr>
      <vt:lpstr>internacionalizmi</vt:lpstr>
      <vt:lpstr>TUĐICE</vt:lpstr>
      <vt:lpstr>PREVEDENICE</vt:lpstr>
      <vt:lpstr>Neologizmi ili novotvorenice</vt:lpstr>
      <vt:lpstr>neologizmi</vt:lpstr>
      <vt:lpstr>PowerPoint prezentacija</vt:lpstr>
      <vt:lpstr>Strana riječ vs. neologizam</vt:lpstr>
      <vt:lpstr>PowerPoint prezentacija</vt:lpstr>
      <vt:lpstr>RB. Str. 37-40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POSUĐENICE</dc:title>
  <dc:creator>Martina</dc:creator>
  <cp:lastModifiedBy>Martina</cp:lastModifiedBy>
  <cp:revision>2</cp:revision>
  <dcterms:created xsi:type="dcterms:W3CDTF">2023-09-03T13:28:39Z</dcterms:created>
  <dcterms:modified xsi:type="dcterms:W3CDTF">2023-09-03T15:18:03Z</dcterms:modified>
</cp:coreProperties>
</file>