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3" r:id="rId6"/>
    <p:sldId id="258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65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1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0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2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2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5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0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2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5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8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656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9/23/2023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10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hr.izzi.digital/DOS/52472/52492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pIGkA3Tq3gs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4ti23IRyHUQ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4DE524F2-C7AF-4466-BA99-09C19DE0D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7FE58C22-9325-CED4-C747-3A5D6A0AB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6" b="13797"/>
          <a:stretch/>
        </p:blipFill>
        <p:spPr>
          <a:xfrm>
            <a:off x="20" y="-3"/>
            <a:ext cx="12191979" cy="6858004"/>
          </a:xfrm>
          <a:prstGeom prst="rect">
            <a:avLst/>
          </a:prstGeom>
        </p:spPr>
      </p:pic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904E317E-14BB-4200-84F3-2064B4C97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3854" y="1544347"/>
            <a:ext cx="4676439" cy="5313651"/>
          </a:xfrm>
          <a:custGeom>
            <a:avLst/>
            <a:gdLst>
              <a:gd name="connsiteX0" fmla="*/ 6846874 w 6846874"/>
              <a:gd name="connsiteY0" fmla="*/ 3021586 h 3021586"/>
              <a:gd name="connsiteX1" fmla="*/ 0 w 6846874"/>
              <a:gd name="connsiteY1" fmla="*/ 3021585 h 3021586"/>
              <a:gd name="connsiteX2" fmla="*/ 3399286 w 6846874"/>
              <a:gd name="connsiteY2" fmla="*/ 0 h 3021586"/>
              <a:gd name="connsiteX0" fmla="*/ 6846874 w 6846874"/>
              <a:gd name="connsiteY0" fmla="*/ 3016405 h 3016405"/>
              <a:gd name="connsiteX1" fmla="*/ 0 w 6846874"/>
              <a:gd name="connsiteY1" fmla="*/ 3016404 h 3016405"/>
              <a:gd name="connsiteX2" fmla="*/ 3425190 w 6846874"/>
              <a:gd name="connsiteY2" fmla="*/ 0 h 3016405"/>
              <a:gd name="connsiteX3" fmla="*/ 6846874 w 6846874"/>
              <a:gd name="connsiteY3" fmla="*/ 3016405 h 3016405"/>
              <a:gd name="connsiteX0" fmla="*/ 6846874 w 6846874"/>
              <a:gd name="connsiteY0" fmla="*/ 3055286 h 3055286"/>
              <a:gd name="connsiteX1" fmla="*/ 0 w 6846874"/>
              <a:gd name="connsiteY1" fmla="*/ 3055285 h 3055286"/>
              <a:gd name="connsiteX2" fmla="*/ 3425190 w 6846874"/>
              <a:gd name="connsiteY2" fmla="*/ 0 h 3055286"/>
              <a:gd name="connsiteX3" fmla="*/ 6846874 w 6846874"/>
              <a:gd name="connsiteY3" fmla="*/ 3055286 h 3055286"/>
              <a:gd name="connsiteX0" fmla="*/ 6846874 w 6846874"/>
              <a:gd name="connsiteY0" fmla="*/ 5422604 h 5422604"/>
              <a:gd name="connsiteX1" fmla="*/ 0 w 6846874"/>
              <a:gd name="connsiteY1" fmla="*/ 5422603 h 5422604"/>
              <a:gd name="connsiteX2" fmla="*/ 6839561 w 6846874"/>
              <a:gd name="connsiteY2" fmla="*/ 0 h 5422604"/>
              <a:gd name="connsiteX3" fmla="*/ 6846874 w 6846874"/>
              <a:gd name="connsiteY3" fmla="*/ 5422604 h 54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6874" h="5422604">
                <a:moveTo>
                  <a:pt x="6846874" y="5422604"/>
                </a:moveTo>
                <a:lnTo>
                  <a:pt x="0" y="5422603"/>
                </a:lnTo>
                <a:lnTo>
                  <a:pt x="6839561" y="0"/>
                </a:lnTo>
                <a:cubicBezTo>
                  <a:pt x="6841999" y="1807535"/>
                  <a:pt x="6844436" y="3615069"/>
                  <a:pt x="6846874" y="5422604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F94A24-8152-43C5-86F3-5CC95D809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0404BBB-8F80-5C88-BA91-E5513D85D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101"/>
            <a:ext cx="4953000" cy="2247899"/>
          </a:xfrm>
        </p:spPr>
        <p:txBody>
          <a:bodyPr anchor="t"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Pjesme su umorne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8B12F22-5937-BDE6-74E2-08EA9C3FE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4093232"/>
            <a:ext cx="2858548" cy="1728728"/>
          </a:xfrm>
        </p:spPr>
        <p:txBody>
          <a:bodyPr anchor="b">
            <a:normAutofit/>
          </a:bodyPr>
          <a:lstStyle/>
          <a:p>
            <a:r>
              <a:rPr lang="hr-HR" sz="3600" dirty="0">
                <a:solidFill>
                  <a:srgbClr val="FFFFFF"/>
                </a:solidFill>
              </a:rPr>
              <a:t>Vesna Parun</a:t>
            </a:r>
          </a:p>
        </p:txBody>
      </p:sp>
    </p:spTree>
    <p:extLst>
      <p:ext uri="{BB962C8B-B14F-4D97-AF65-F5344CB8AC3E}">
        <p14:creationId xmlns:p14="http://schemas.microsoft.com/office/powerpoint/2010/main" val="52595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0" name="Rectangle 7174">
            <a:extLst>
              <a:ext uri="{FF2B5EF4-FFF2-40B4-BE49-F238E27FC236}">
                <a16:creationId xmlns:a16="http://schemas.microsoft.com/office/drawing/2014/main" id="{327AB4C5-0719-4E35-87CD-199EB59E3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Freeform: Shape 7176">
            <a:extLst>
              <a:ext uri="{FF2B5EF4-FFF2-40B4-BE49-F238E27FC236}">
                <a16:creationId xmlns:a16="http://schemas.microsoft.com/office/drawing/2014/main" id="{1BBD5D8D-131E-46C9-8ED3-18B799429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1942" y="0"/>
            <a:ext cx="9100058" cy="6858000"/>
          </a:xfrm>
          <a:custGeom>
            <a:avLst/>
            <a:gdLst>
              <a:gd name="connsiteX0" fmla="*/ 6010592 w 9100058"/>
              <a:gd name="connsiteY0" fmla="*/ 0 h 6858000"/>
              <a:gd name="connsiteX1" fmla="*/ 9100058 w 9100058"/>
              <a:gd name="connsiteY1" fmla="*/ 0 h 6858000"/>
              <a:gd name="connsiteX2" fmla="*/ 9100058 w 9100058"/>
              <a:gd name="connsiteY2" fmla="*/ 6858000 h 6858000"/>
              <a:gd name="connsiteX3" fmla="*/ 0 w 9100058"/>
              <a:gd name="connsiteY3" fmla="*/ 6858000 h 6858000"/>
              <a:gd name="connsiteX4" fmla="*/ 6010589 w 9100058"/>
              <a:gd name="connsiteY4" fmla="*/ 4 h 6858000"/>
              <a:gd name="connsiteX5" fmla="*/ 6010590 w 9100058"/>
              <a:gd name="connsiteY5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0058" h="6858000">
                <a:moveTo>
                  <a:pt x="6010592" y="0"/>
                </a:moveTo>
                <a:lnTo>
                  <a:pt x="9100058" y="0"/>
                </a:lnTo>
                <a:lnTo>
                  <a:pt x="9100058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4BE170F-8742-DE4D-BD88-7D58AB0C1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115" y="4418512"/>
            <a:ext cx="5946841" cy="1502228"/>
          </a:xfrm>
        </p:spPr>
        <p:txBody>
          <a:bodyPr anchor="b">
            <a:normAutofit/>
          </a:bodyPr>
          <a:lstStyle/>
          <a:p>
            <a:pPr algn="r"/>
            <a:r>
              <a:rPr lang="hr-HR" dirty="0"/>
              <a:t>Pjesme su umorne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8F042F-7356-8EA1-B31C-8ACB51B70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1025435"/>
            <a:ext cx="5514975" cy="3801291"/>
          </a:xfrm>
        </p:spPr>
        <p:txBody>
          <a:bodyPr anchor="t">
            <a:normAutofit/>
          </a:bodyPr>
          <a:lstStyle/>
          <a:p>
            <a:r>
              <a:rPr lang="hr-HR" dirty="0">
                <a:hlinkClick r:id="rId2"/>
              </a:rPr>
              <a:t>https://hr.izzi.digital/DOS/52472/52492.html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7170" name="Picture 2" descr="Filozofiranje o ljubavi u grčkom stilu: Platonska ljubav">
            <a:extLst>
              <a:ext uri="{FF2B5EF4-FFF2-40B4-BE49-F238E27FC236}">
                <a16:creationId xmlns:a16="http://schemas.microsoft.com/office/drawing/2014/main" id="{B7FC3919-4545-E1DE-D7FD-7C85F4C11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5758" y="2240639"/>
            <a:ext cx="3886198" cy="2586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F478F504-9E26-4692-A3E2-5363222B8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578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8732B0-C518-65E6-D6AA-D0AB132EA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7175"/>
            <a:ext cx="9905999" cy="564196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hr-HR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Objasni značenje frazema ‘ostati bez riječi’.</a:t>
            </a:r>
          </a:p>
          <a:p>
            <a:pPr>
              <a:lnSpc>
                <a:spcPct val="150000"/>
              </a:lnSpc>
            </a:pPr>
            <a:r>
              <a:rPr lang="hr-HR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doživljavaš mogućnost da su pjesme umorne? Od čega bi se one mogle umoriti?</a:t>
            </a:r>
          </a:p>
          <a:p>
            <a:pPr>
              <a:lnSpc>
                <a:spcPct val="150000"/>
              </a:lnSpc>
            </a:pPr>
            <a:r>
              <a:rPr lang="hr-HR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čega su pjesme umorne?</a:t>
            </a:r>
          </a:p>
          <a:p>
            <a:pPr>
              <a:lnSpc>
                <a:spcPct val="150000"/>
              </a:lnSpc>
            </a:pPr>
            <a:r>
              <a:rPr lang="hr-HR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Objasni usporedbu u tekstu. Od kakvih su to riječi pjesme umorne?</a:t>
            </a:r>
          </a:p>
          <a:p>
            <a:pPr>
              <a:lnSpc>
                <a:spcPct val="150000"/>
              </a:lnSpc>
            </a:pPr>
            <a:r>
              <a:rPr lang="hr-HR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se pjesnički jezik može iscrpiti? Kako se pjesme mogu istrošiti?</a:t>
            </a:r>
          </a:p>
          <a:p>
            <a:pPr>
              <a:lnSpc>
                <a:spcPct val="150000"/>
              </a:lnSpc>
            </a:pPr>
            <a:r>
              <a:rPr lang="hr-HR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Čemu pjesme teže? Što žele i zašto?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8019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84F5C5D-EDDA-1018-D1A2-62DA44502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39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8F16CD0-6252-0523-64BF-09CFBEE0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r>
              <a:rPr lang="hr-HR" dirty="0"/>
              <a:t>Stilska izražajna sredstva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BC9440-5B78-B4DB-664A-6635ED228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332029"/>
            <a:ext cx="5920739" cy="3840171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5"/>
                </a:solidFill>
              </a:rPr>
              <a:t>https://hr.izzi.digital/DOS/52472/52492.html</a:t>
            </a:r>
          </a:p>
        </p:txBody>
      </p:sp>
    </p:spTree>
    <p:extLst>
      <p:ext uri="{BB962C8B-B14F-4D97-AF65-F5344CB8AC3E}">
        <p14:creationId xmlns:p14="http://schemas.microsoft.com/office/powerpoint/2010/main" val="93237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3" name="Rectangle 819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PJESMA DANA - Vesna Parun | Zagreb Pjesma dana | Gradske vijesti |  14.04.2023. | Zagreb | mojzagreb.info | Hrvatska">
            <a:extLst>
              <a:ext uri="{FF2B5EF4-FFF2-40B4-BE49-F238E27FC236}">
                <a16:creationId xmlns:a16="http://schemas.microsoft.com/office/drawing/2014/main" id="{C90D4AA2-417C-C34C-0962-C4D65AE53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74"/>
          <a:stretch/>
        </p:blipFill>
        <p:spPr bwMode="auto"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4" name="Freeform: Shape 8200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45757C9-68D4-4BB8-04B6-E4CC76D7E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78" y="0"/>
            <a:ext cx="7067549" cy="1360898"/>
          </a:xfrm>
        </p:spPr>
        <p:txBody>
          <a:bodyPr>
            <a:normAutofit/>
          </a:bodyPr>
          <a:lstStyle/>
          <a:p>
            <a:r>
              <a:rPr lang="hr-HR" dirty="0"/>
              <a:t>Interpretacija lirske pjesme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054A15-7188-0308-87F9-58F306B55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1544662"/>
            <a:ext cx="7067550" cy="44340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Književni rod: lirika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Književna vrsta: misaono-refleksivna lirska pjesma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Tema: pjesničko nadahnuće (koje nedostaje)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Motivi: pjesme, riječi, more, valovi, jesen, oči, nebo, ljubav…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Pjesničke slike: vizualne: „beskrajno nebo, modro i čisto…”</a:t>
            </a:r>
          </a:p>
        </p:txBody>
      </p:sp>
    </p:spTree>
    <p:extLst>
      <p:ext uri="{BB962C8B-B14F-4D97-AF65-F5344CB8AC3E}">
        <p14:creationId xmlns:p14="http://schemas.microsoft.com/office/powerpoint/2010/main" val="28907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1706F2-6924-3E9D-5F1F-526D4A41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171599"/>
            <a:ext cx="9905999" cy="1360898"/>
          </a:xfrm>
        </p:spPr>
        <p:txBody>
          <a:bodyPr/>
          <a:lstStyle/>
          <a:p>
            <a:r>
              <a:rPr lang="hr-HR" dirty="0"/>
              <a:t>Stilska izražajna sredstva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483437-14DE-FDF2-373C-8AD908B83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93794"/>
            <a:ext cx="9905999" cy="450535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Epiteti: umorne (pjesme), beskrajno, modro, čisto (nebo)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Personifikacija: „Beskrajno nebo puno ljubavi…” „…pjesme su umorne…”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Ponavljanje: „pjesme su umorne od riječi kao more od svojih valova”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Usporedba: „kao more od svojih valova”</a:t>
            </a:r>
          </a:p>
          <a:p>
            <a:pPr>
              <a:lnSpc>
                <a:spcPct val="150000"/>
              </a:lnSpc>
            </a:pPr>
            <a:r>
              <a:rPr lang="hr-HR" sz="2400" dirty="0" err="1"/>
              <a:t>Opkoračenje</a:t>
            </a:r>
            <a:r>
              <a:rPr lang="hr-HR" sz="2400" dirty="0"/>
              <a:t>: „..koje na njih pada / svaku jesen.”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Asonanca: Pjesme su um</a:t>
            </a:r>
            <a:r>
              <a:rPr lang="hr-HR" sz="2400" u="sng" dirty="0"/>
              <a:t>o</a:t>
            </a:r>
            <a:r>
              <a:rPr lang="hr-HR" sz="2400" dirty="0"/>
              <a:t>rne od riječi ka</a:t>
            </a:r>
            <a:r>
              <a:rPr lang="hr-HR" sz="2400" u="sng" dirty="0"/>
              <a:t>o</a:t>
            </a:r>
            <a:r>
              <a:rPr lang="hr-HR" sz="2400" dirty="0"/>
              <a:t> m</a:t>
            </a:r>
            <a:r>
              <a:rPr lang="hr-HR" sz="2400" u="sng" dirty="0"/>
              <a:t>o</a:t>
            </a:r>
            <a:r>
              <a:rPr lang="hr-HR" sz="2400" dirty="0"/>
              <a:t>re </a:t>
            </a:r>
            <a:r>
              <a:rPr lang="hr-HR" sz="2400" u="sng" dirty="0"/>
              <a:t>o</a:t>
            </a:r>
            <a:r>
              <a:rPr lang="hr-HR" sz="2400" dirty="0"/>
              <a:t>d sv</a:t>
            </a:r>
            <a:r>
              <a:rPr lang="hr-HR" sz="2400" u="sng" dirty="0"/>
              <a:t>o</a:t>
            </a:r>
            <a:r>
              <a:rPr lang="hr-HR" sz="2400" dirty="0"/>
              <a:t>jih val</a:t>
            </a:r>
            <a:r>
              <a:rPr lang="hr-HR" sz="2400" u="sng" dirty="0"/>
              <a:t>o</a:t>
            </a:r>
            <a:r>
              <a:rPr lang="hr-HR" sz="2400" dirty="0"/>
              <a:t>va.”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Aliteracija: Pje</a:t>
            </a:r>
            <a:r>
              <a:rPr lang="hr-HR" sz="2400" u="sng" dirty="0"/>
              <a:t>s</a:t>
            </a:r>
            <a:r>
              <a:rPr lang="hr-HR" sz="2400" dirty="0"/>
              <a:t>me </a:t>
            </a:r>
            <a:r>
              <a:rPr lang="hr-HR" sz="2400" u="sng" dirty="0"/>
              <a:t>s</a:t>
            </a:r>
            <a:r>
              <a:rPr lang="hr-HR" sz="2400" dirty="0"/>
              <a:t>u umorne od riječi kao more od </a:t>
            </a:r>
            <a:r>
              <a:rPr lang="hr-HR" sz="2400" u="sng" dirty="0"/>
              <a:t>s</a:t>
            </a:r>
            <a:r>
              <a:rPr lang="hr-HR" sz="2400" dirty="0"/>
              <a:t>vojih valova.”</a:t>
            </a:r>
          </a:p>
        </p:txBody>
      </p:sp>
    </p:spTree>
    <p:extLst>
      <p:ext uri="{BB962C8B-B14F-4D97-AF65-F5344CB8AC3E}">
        <p14:creationId xmlns:p14="http://schemas.microsoft.com/office/powerpoint/2010/main" val="171039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95C017-8CB5-6687-9188-58EE6F2B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020" y="260375"/>
            <a:ext cx="9905999" cy="1360898"/>
          </a:xfrm>
        </p:spPr>
        <p:txBody>
          <a:bodyPr/>
          <a:lstStyle/>
          <a:p>
            <a:r>
              <a:rPr lang="hr-HR" dirty="0"/>
              <a:t>Vanjska kompozicija pjesme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2F8A1B-87FF-1C05-F86A-B475F32DB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021" y="2233833"/>
            <a:ext cx="9905999" cy="356711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Monostrofa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pjesma od 1 strofe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sedmerostih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Stih prema rimi – slobodan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Stih prema broju slogova –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devetnaesterac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deseterac, deveterac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Ritam - usporen</a:t>
            </a:r>
          </a:p>
        </p:txBody>
      </p:sp>
    </p:spTree>
    <p:extLst>
      <p:ext uri="{BB962C8B-B14F-4D97-AF65-F5344CB8AC3E}">
        <p14:creationId xmlns:p14="http://schemas.microsoft.com/office/powerpoint/2010/main" val="4166696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5 Life Lessons from Arthur Schopenhauer. | by Andrew Isaacs ...">
            <a:extLst>
              <a:ext uri="{FF2B5EF4-FFF2-40B4-BE49-F238E27FC236}">
                <a16:creationId xmlns:a16="http://schemas.microsoft.com/office/drawing/2014/main" id="{49F20910-10D3-5103-527F-0A5CDF433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8" r="1" b="8189"/>
          <a:stretch/>
        </p:blipFill>
        <p:spPr bwMode="auto"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Freeform: Shape 9224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84A155F-9D36-13BE-B8A6-9C97E1D63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16" y="685800"/>
            <a:ext cx="5920740" cy="1360898"/>
          </a:xfrm>
        </p:spPr>
        <p:txBody>
          <a:bodyPr>
            <a:normAutofit/>
          </a:bodyPr>
          <a:lstStyle/>
          <a:p>
            <a:r>
              <a:rPr lang="hr-HR" dirty="0"/>
              <a:t>Finale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A2E16C-A639-1603-76BF-A4430D886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2332029"/>
            <a:ext cx="6353175" cy="38401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b="1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"Čovjek pun duha i u potpunoj se samoći izvanredno zabavlja svojim mislima."</a:t>
            </a:r>
          </a:p>
          <a:p>
            <a:r>
              <a:rPr lang="hr-HR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</a:t>
            </a:r>
          </a:p>
          <a:p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Arthur Schopenhauer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2002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Freeform: Shape 10248">
            <a:extLst>
              <a:ext uri="{FF2B5EF4-FFF2-40B4-BE49-F238E27FC236}">
                <a16:creationId xmlns:a16="http://schemas.microsoft.com/office/drawing/2014/main" id="{E10D6CC1-E49B-46F5-B186-3458F335B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83" y="0"/>
            <a:ext cx="6899617" cy="6858000"/>
          </a:xfrm>
          <a:custGeom>
            <a:avLst/>
            <a:gdLst>
              <a:gd name="connsiteX0" fmla="*/ 6010592 w 6899617"/>
              <a:gd name="connsiteY0" fmla="*/ 0 h 6858000"/>
              <a:gd name="connsiteX1" fmla="*/ 6899617 w 6899617"/>
              <a:gd name="connsiteY1" fmla="*/ 0 h 6858000"/>
              <a:gd name="connsiteX2" fmla="*/ 6899617 w 6899617"/>
              <a:gd name="connsiteY2" fmla="*/ 1529274 h 6858000"/>
              <a:gd name="connsiteX3" fmla="*/ 2229334 w 6899617"/>
              <a:gd name="connsiteY3" fmla="*/ 6858000 h 6858000"/>
              <a:gd name="connsiteX4" fmla="*/ 0 w 689961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9617" h="6858000">
                <a:moveTo>
                  <a:pt x="6010592" y="0"/>
                </a:moveTo>
                <a:lnTo>
                  <a:pt x="6899617" y="0"/>
                </a:lnTo>
                <a:lnTo>
                  <a:pt x="6899617" y="1529274"/>
                </a:lnTo>
                <a:lnTo>
                  <a:pt x="222933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7B0717-7AD5-653E-0EF8-A3AC25965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02" y="220831"/>
            <a:ext cx="7048500" cy="5333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Razmisli o citatu koji si upravo pročitao/pročitala? Slažeš li se s njime? Voliš li ti biti sam/sama sa svojim mislima? Je li pjesnicima potrebno da što više vremena provode u osami, razmišljajući o životu i o raznim pojavama, ili je za njih važnije da budu okruženi ljudima i od njih prikupljaju inspiraciju?</a:t>
            </a:r>
          </a:p>
          <a:p>
            <a:pPr>
              <a:lnSpc>
                <a:spcPct val="150000"/>
              </a:lnSpc>
            </a:pPr>
            <a:r>
              <a:rPr lang="hr-H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Napiši pjesmu po uzoru na </a:t>
            </a:r>
            <a:r>
              <a:rPr lang="hr-HR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Pjesme su umorne </a:t>
            </a:r>
            <a:r>
              <a:rPr lang="hr-H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Vesne Parun. Neka tvoja pjesma bude posvećena upravo pjesnicima, njihovu umijeću i bogatstvu riječi. Obrati se pjesnicima i iznesi svoja razmišljanja o njima.</a:t>
            </a:r>
          </a:p>
          <a:p>
            <a:pPr>
              <a:lnSpc>
                <a:spcPct val="110000"/>
              </a:lnSpc>
            </a:pPr>
            <a:endParaRPr lang="hr-HR" sz="1700" dirty="0"/>
          </a:p>
        </p:txBody>
      </p:sp>
      <p:pic>
        <p:nvPicPr>
          <p:cNvPr id="10242" name="Picture 2" descr="Pjesnici iz regije za Bljesak: (Nije) vrijeme za poeziju / Bljesak.info |  BH Internet magazin">
            <a:extLst>
              <a:ext uri="{FF2B5EF4-FFF2-40B4-BE49-F238E27FC236}">
                <a16:creationId xmlns:a16="http://schemas.microsoft.com/office/drawing/2014/main" id="{2B5CC0F4-EEC9-731B-A0A4-0CDBDFCC3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3" r="34019"/>
          <a:stretch/>
        </p:blipFill>
        <p:spPr bwMode="auto">
          <a:xfrm>
            <a:off x="7520247" y="1524000"/>
            <a:ext cx="4671753" cy="5333999"/>
          </a:xfrm>
          <a:custGeom>
            <a:avLst/>
            <a:gdLst/>
            <a:ahLst/>
            <a:cxnLst/>
            <a:rect l="l" t="t" r="r" b="b"/>
            <a:pathLst>
              <a:path w="4650449" h="5306096">
                <a:moveTo>
                  <a:pt x="4650449" y="0"/>
                </a:moveTo>
                <a:lnTo>
                  <a:pt x="4650449" y="5306096"/>
                </a:lnTo>
                <a:lnTo>
                  <a:pt x="0" y="53060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55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BC9FB47-2A9D-378D-E4E8-CFE48FBE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7" y="79900"/>
            <a:ext cx="11008310" cy="134940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hr-H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r-HR" sz="31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Snažna žena koja je do posljednjeg trena bez </a:t>
            </a:r>
            <a:r>
              <a:rPr lang="hr-HR" sz="31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pardona</a:t>
            </a:r>
            <a:r>
              <a:rPr lang="hr-HR" sz="31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bila svoja.”</a:t>
            </a:r>
            <a:br>
              <a:rPr lang="hr-HR" sz="2800" b="1" i="0" dirty="0">
                <a:effectLst/>
                <a:latin typeface="Butler"/>
              </a:rPr>
            </a:br>
            <a:endParaRPr lang="hr-HR" sz="2800" dirty="0"/>
          </a:p>
        </p:txBody>
      </p:sp>
      <p:pic>
        <p:nvPicPr>
          <p:cNvPr id="4" name="Slika 3" descr="Slika na kojoj se prikazuje Ljudsko lice, osoba, portret, odijevanje&#10;&#10;Opis je automatski generiran">
            <a:extLst>
              <a:ext uri="{FF2B5EF4-FFF2-40B4-BE49-F238E27FC236}">
                <a16:creationId xmlns:a16="http://schemas.microsoft.com/office/drawing/2014/main" id="{8F0E5AC4-CD55-8211-496D-B25530A987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64" r="1" b="33872"/>
          <a:stretch/>
        </p:blipFill>
        <p:spPr>
          <a:xfrm>
            <a:off x="9305047" y="1"/>
            <a:ext cx="2894097" cy="2287759"/>
          </a:xfrm>
          <a:custGeom>
            <a:avLst/>
            <a:gdLst/>
            <a:ahLst/>
            <a:cxnLst/>
            <a:rect l="l" t="t" r="r" b="b"/>
            <a:pathLst>
              <a:path w="2894097" h="2287759">
                <a:moveTo>
                  <a:pt x="2005072" y="0"/>
                </a:moveTo>
                <a:lnTo>
                  <a:pt x="2030997" y="0"/>
                </a:lnTo>
                <a:lnTo>
                  <a:pt x="2894097" y="0"/>
                </a:lnTo>
                <a:lnTo>
                  <a:pt x="2894097" y="1529274"/>
                </a:lnTo>
                <a:lnTo>
                  <a:pt x="2894097" y="2287759"/>
                </a:lnTo>
                <a:lnTo>
                  <a:pt x="0" y="2287759"/>
                </a:lnTo>
                <a:close/>
              </a:path>
            </a:pathLst>
          </a:custGeom>
        </p:spPr>
      </p:pic>
      <p:pic>
        <p:nvPicPr>
          <p:cNvPr id="5" name="Slika 4" descr="Slika na kojoj se prikazuje Ljudsko lice, crno-bijelo, portret, osoba&#10;&#10;Opis je automatski generiran">
            <a:extLst>
              <a:ext uri="{FF2B5EF4-FFF2-40B4-BE49-F238E27FC236}">
                <a16:creationId xmlns:a16="http://schemas.microsoft.com/office/drawing/2014/main" id="{F4DCB261-41C8-5D24-C3D7-8968881059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63" r="-2" b="41549"/>
          <a:stretch/>
        </p:blipFill>
        <p:spPr>
          <a:xfrm>
            <a:off x="7302529" y="2284845"/>
            <a:ext cx="4896615" cy="2287759"/>
          </a:xfrm>
          <a:custGeom>
            <a:avLst/>
            <a:gdLst/>
            <a:ahLst/>
            <a:cxnLst/>
            <a:rect l="l" t="t" r="r" b="b"/>
            <a:pathLst>
              <a:path w="4896615" h="2287759">
                <a:moveTo>
                  <a:pt x="2005072" y="0"/>
                </a:moveTo>
                <a:lnTo>
                  <a:pt x="4896615" y="0"/>
                </a:lnTo>
                <a:lnTo>
                  <a:pt x="4896615" y="2287759"/>
                </a:lnTo>
                <a:lnTo>
                  <a:pt x="0" y="2287759"/>
                </a:lnTo>
                <a:close/>
              </a:path>
            </a:pathLst>
          </a:custGeom>
        </p:spPr>
      </p:pic>
      <p:pic>
        <p:nvPicPr>
          <p:cNvPr id="1026" name="Picture 2" descr="Vesna Parun: Snažna žena koja je do posljednjeg trena bez pardona bila svoja">
            <a:extLst>
              <a:ext uri="{FF2B5EF4-FFF2-40B4-BE49-F238E27FC236}">
                <a16:creationId xmlns:a16="http://schemas.microsoft.com/office/drawing/2014/main" id="{2B1C3BE7-7062-7526-060B-C98337CE9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" b="34926"/>
          <a:stretch/>
        </p:blipFill>
        <p:spPr bwMode="auto">
          <a:xfrm>
            <a:off x="5299528" y="4570241"/>
            <a:ext cx="6899617" cy="2287759"/>
          </a:xfrm>
          <a:custGeom>
            <a:avLst/>
            <a:gdLst/>
            <a:ahLst/>
            <a:cxnLst/>
            <a:rect l="l" t="t" r="r" b="b"/>
            <a:pathLst>
              <a:path w="6899617" h="2287759">
                <a:moveTo>
                  <a:pt x="2005073" y="0"/>
                </a:moveTo>
                <a:lnTo>
                  <a:pt x="6899617" y="0"/>
                </a:lnTo>
                <a:lnTo>
                  <a:pt x="6899617" y="2287759"/>
                </a:lnTo>
                <a:lnTo>
                  <a:pt x="2229334" y="2287759"/>
                </a:lnTo>
                <a:lnTo>
                  <a:pt x="25925" y="2287759"/>
                </a:lnTo>
                <a:lnTo>
                  <a:pt x="0" y="22877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3C0FA2-9FA4-0CAF-CE93-FDBE812AA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2015230"/>
            <a:ext cx="7368466" cy="46962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Najveća hrvatska pjesnikinja 20. stoljeća.</a:t>
            </a:r>
          </a:p>
          <a:p>
            <a:pPr>
              <a:lnSpc>
                <a:spcPct val="150000"/>
              </a:lnSpc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Rođena 10.4.1922. na otoku Zlarinu pored Šibenika. </a:t>
            </a:r>
          </a:p>
          <a:p>
            <a:pPr>
              <a:lnSpc>
                <a:spcPct val="150000"/>
              </a:lnSpc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PRVA ZBIRKA: Zore i vihori – 1947. Iza toga izdala je još 11 zbirki.</a:t>
            </a:r>
          </a:p>
          <a:p>
            <a:pPr>
              <a:lnSpc>
                <a:spcPct val="150000"/>
              </a:lnSpc>
            </a:pPr>
            <a:r>
              <a:rPr lang="hr-HR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Djetinjstvo, rodoljublje, duša i ljubav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osnovne su teme njezinog pjesništva. </a:t>
            </a:r>
          </a:p>
        </p:txBody>
      </p:sp>
    </p:spTree>
    <p:extLst>
      <p:ext uri="{BB962C8B-B14F-4D97-AF65-F5344CB8AC3E}">
        <p14:creationId xmlns:p14="http://schemas.microsoft.com/office/powerpoint/2010/main" val="339385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U spomen na Vesnu Parun - Portal za škole">
            <a:extLst>
              <a:ext uri="{FF2B5EF4-FFF2-40B4-BE49-F238E27FC236}">
                <a16:creationId xmlns:a16="http://schemas.microsoft.com/office/drawing/2014/main" id="{3E7351A0-1C4B-660F-FE21-261F1E477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0" r="2025" b="-5"/>
          <a:stretch/>
        </p:blipFill>
        <p:spPr bwMode="auto">
          <a:xfrm>
            <a:off x="9305047" y="1"/>
            <a:ext cx="2894097" cy="2287759"/>
          </a:xfrm>
          <a:custGeom>
            <a:avLst/>
            <a:gdLst/>
            <a:ahLst/>
            <a:cxnLst/>
            <a:rect l="l" t="t" r="r" b="b"/>
            <a:pathLst>
              <a:path w="2894097" h="2287759">
                <a:moveTo>
                  <a:pt x="2005072" y="0"/>
                </a:moveTo>
                <a:lnTo>
                  <a:pt x="2030997" y="0"/>
                </a:lnTo>
                <a:lnTo>
                  <a:pt x="2894097" y="0"/>
                </a:lnTo>
                <a:lnTo>
                  <a:pt x="2894097" y="1529274"/>
                </a:lnTo>
                <a:lnTo>
                  <a:pt x="2894097" y="2287759"/>
                </a:lnTo>
                <a:lnTo>
                  <a:pt x="0" y="22877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B9EA2CC-BD82-3A35-FF41-4619693A91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46" r="-1" b="49094"/>
          <a:stretch/>
        </p:blipFill>
        <p:spPr>
          <a:xfrm>
            <a:off x="7302531" y="2284845"/>
            <a:ext cx="4896615" cy="2287759"/>
          </a:xfrm>
          <a:custGeom>
            <a:avLst/>
            <a:gdLst/>
            <a:ahLst/>
            <a:cxnLst/>
            <a:rect l="l" t="t" r="r" b="b"/>
            <a:pathLst>
              <a:path w="4896615" h="2287759">
                <a:moveTo>
                  <a:pt x="2005072" y="0"/>
                </a:moveTo>
                <a:lnTo>
                  <a:pt x="4896615" y="0"/>
                </a:lnTo>
                <a:lnTo>
                  <a:pt x="4896615" y="2287759"/>
                </a:lnTo>
                <a:lnTo>
                  <a:pt x="0" y="2287759"/>
                </a:lnTo>
                <a:close/>
              </a:path>
            </a:pathLst>
          </a:custGeom>
        </p:spPr>
      </p:pic>
      <p:pic>
        <p:nvPicPr>
          <p:cNvPr id="2050" name="Picture 2" descr="Danas obilježavamo 11. godišnjicu smrti najveće hrvatske pjesnikinje Vesne  Parun - Beli Zagreb Grad">
            <a:extLst>
              <a:ext uri="{FF2B5EF4-FFF2-40B4-BE49-F238E27FC236}">
                <a16:creationId xmlns:a16="http://schemas.microsoft.com/office/drawing/2014/main" id="{382AE62B-8A9A-DA97-D27A-652C1A768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6" r="1" b="24204"/>
          <a:stretch/>
        </p:blipFill>
        <p:spPr bwMode="auto">
          <a:xfrm>
            <a:off x="5299528" y="4570241"/>
            <a:ext cx="6899617" cy="2287759"/>
          </a:xfrm>
          <a:custGeom>
            <a:avLst/>
            <a:gdLst/>
            <a:ahLst/>
            <a:cxnLst/>
            <a:rect l="l" t="t" r="r" b="b"/>
            <a:pathLst>
              <a:path w="6899617" h="2287759">
                <a:moveTo>
                  <a:pt x="2005073" y="0"/>
                </a:moveTo>
                <a:lnTo>
                  <a:pt x="6899617" y="0"/>
                </a:lnTo>
                <a:lnTo>
                  <a:pt x="6899617" y="2287759"/>
                </a:lnTo>
                <a:lnTo>
                  <a:pt x="2229334" y="2287759"/>
                </a:lnTo>
                <a:lnTo>
                  <a:pt x="25925" y="2287759"/>
                </a:lnTo>
                <a:lnTo>
                  <a:pt x="0" y="22877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3870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6B4872F-010E-5A81-7662-D2AE0AA8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90" y="900455"/>
            <a:ext cx="7569803" cy="1360898"/>
          </a:xfrm>
        </p:spPr>
        <p:txBody>
          <a:bodyPr>
            <a:normAutofit/>
          </a:bodyPr>
          <a:lstStyle/>
          <a:p>
            <a:r>
              <a:rPr lang="hr-HR" dirty="0"/>
              <a:t>Tv kalendar – hrvatski KLASIK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D4EB09-233A-F1B7-BE03-F93065A97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91" y="2723602"/>
            <a:ext cx="6838950" cy="1211271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https://www.youtube.com/watch?v=pIGkA3Tq3gs</a:t>
            </a:r>
            <a:endParaRPr lang="hr-HR" dirty="0">
              <a:solidFill>
                <a:schemeClr val="accent5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032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9" name="Rectangle 411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Vesna Parun, 1922-2010. | Akademija Art Zagreb">
            <a:extLst>
              <a:ext uri="{FF2B5EF4-FFF2-40B4-BE49-F238E27FC236}">
                <a16:creationId xmlns:a16="http://schemas.microsoft.com/office/drawing/2014/main" id="{A5B45B7E-FBB8-B6B4-8376-2A6719C80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" r="-2" b="29779"/>
          <a:stretch/>
        </p:blipFill>
        <p:spPr bwMode="auto">
          <a:xfrm>
            <a:off x="7185611" y="-29091"/>
            <a:ext cx="5099317" cy="2288869"/>
          </a:xfrm>
          <a:custGeom>
            <a:avLst/>
            <a:gdLst/>
            <a:ahLst/>
            <a:cxnLst/>
            <a:rect l="l" t="t" r="r" b="b"/>
            <a:pathLst>
              <a:path w="5099317" h="2288869">
                <a:moveTo>
                  <a:pt x="2006045" y="0"/>
                </a:moveTo>
                <a:lnTo>
                  <a:pt x="5099317" y="0"/>
                </a:lnTo>
                <a:lnTo>
                  <a:pt x="5099317" y="1548665"/>
                </a:lnTo>
                <a:lnTo>
                  <a:pt x="4450576" y="2288869"/>
                </a:lnTo>
                <a:lnTo>
                  <a:pt x="0" y="22888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esna Parun bit će sahranjena na Šolti — eZadar.hr">
            <a:extLst>
              <a:ext uri="{FF2B5EF4-FFF2-40B4-BE49-F238E27FC236}">
                <a16:creationId xmlns:a16="http://schemas.microsoft.com/office/drawing/2014/main" id="{880FB46A-7D3D-E9AA-AD2A-342401C5E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9081"/>
          <a:stretch/>
        </p:blipFill>
        <p:spPr bwMode="auto">
          <a:xfrm>
            <a:off x="6096000" y="2230687"/>
            <a:ext cx="6457459" cy="2289825"/>
          </a:xfrm>
          <a:custGeom>
            <a:avLst/>
            <a:gdLst/>
            <a:ahLst/>
            <a:cxnLst/>
            <a:rect l="l" t="t" r="r" b="b"/>
            <a:pathLst>
              <a:path w="6457459" h="2289825">
                <a:moveTo>
                  <a:pt x="2006883" y="0"/>
                </a:moveTo>
                <a:lnTo>
                  <a:pt x="6457459" y="0"/>
                </a:lnTo>
                <a:lnTo>
                  <a:pt x="4450576" y="2289825"/>
                </a:lnTo>
                <a:lnTo>
                  <a:pt x="0" y="228982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oto proljeće Vesne Parun!">
            <a:extLst>
              <a:ext uri="{FF2B5EF4-FFF2-40B4-BE49-F238E27FC236}">
                <a16:creationId xmlns:a16="http://schemas.microsoft.com/office/drawing/2014/main" id="{8903952A-74D4-6BCB-AD46-12A95BD3A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2" r="-1" b="41336"/>
          <a:stretch/>
        </p:blipFill>
        <p:spPr bwMode="auto">
          <a:xfrm>
            <a:off x="5534515" y="4539638"/>
            <a:ext cx="6457460" cy="2289825"/>
          </a:xfrm>
          <a:custGeom>
            <a:avLst/>
            <a:gdLst/>
            <a:ahLst/>
            <a:cxnLst/>
            <a:rect l="l" t="t" r="r" b="b"/>
            <a:pathLst>
              <a:path w="6457460" h="2289825">
                <a:moveTo>
                  <a:pt x="2006884" y="0"/>
                </a:moveTo>
                <a:lnTo>
                  <a:pt x="6457460" y="0"/>
                </a:lnTo>
                <a:lnTo>
                  <a:pt x="4450577" y="2289825"/>
                </a:lnTo>
                <a:lnTo>
                  <a:pt x="0" y="228982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45C6EE-FA1A-8589-813F-E4DC5B7E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76200"/>
            <a:ext cx="6706802" cy="610265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hr-HR" sz="2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Financijski – zdravstveni – ljubavni problemi.</a:t>
            </a:r>
          </a:p>
          <a:p>
            <a:pPr>
              <a:lnSpc>
                <a:spcPct val="150000"/>
              </a:lnSpc>
            </a:pPr>
            <a:r>
              <a:rPr lang="hr-HR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https://www.youtube.com/watch?v=4ti23IRyHUQ</a:t>
            </a:r>
            <a:r>
              <a:rPr lang="hr-HR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(3:08 – 7:40)</a:t>
            </a:r>
          </a:p>
          <a:p>
            <a:pPr>
              <a:lnSpc>
                <a:spcPct val="150000"/>
              </a:lnSpc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zaključujemo iz intervjua s Vesnom?</a:t>
            </a:r>
          </a:p>
          <a:p>
            <a:pPr>
              <a:lnSpc>
                <a:spcPct val="150000"/>
              </a:lnSpc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Ljutnju, rezigniranost, razočaranje, usamljenost, nepravdu, borbenost…</a:t>
            </a:r>
          </a:p>
          <a:p>
            <a:pPr>
              <a:lnSpc>
                <a:spcPct val="150000"/>
              </a:lnSpc>
            </a:pP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2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Čitav život nesretna u ljubavi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 velike ljubavi od kojih sve bijahu brodolomi. </a:t>
            </a:r>
          </a:p>
          <a:p>
            <a:pPr>
              <a:lnSpc>
                <a:spcPct val="150000"/>
              </a:lnSpc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Najviše je pogodio preljub i biva ostavljena zbog druge. </a:t>
            </a:r>
          </a:p>
          <a:p>
            <a:pPr>
              <a:lnSpc>
                <a:spcPct val="150000"/>
              </a:lnSpc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Nastaje </a:t>
            </a:r>
            <a:r>
              <a:rPr lang="hr-HR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 KOJA IMAŠ NEVINIJE RUKE. </a:t>
            </a:r>
          </a:p>
          <a:p>
            <a:pPr>
              <a:lnSpc>
                <a:spcPct val="110000"/>
              </a:lnSpc>
            </a:pPr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380025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F2229E2E-30FA-8AA9-7319-5EF4001F5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3165"/>
            <a:ext cx="9906000" cy="592140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r-HR" b="0" i="0" dirty="0">
                <a:effectLst/>
                <a:latin typeface="Times New Roman" panose="02020603050405020304" pitchFamily="18" charset="0"/>
              </a:rPr>
              <a:t>Ti koja imaš ruke nevinije od mojih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r-HR" b="0" i="0" dirty="0">
                <a:effectLst/>
                <a:latin typeface="Times New Roman" panose="02020603050405020304" pitchFamily="18" charset="0"/>
              </a:rPr>
              <a:t>i koja si mudra kao bezbrižnost.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r-HR" b="0" i="0" dirty="0">
                <a:effectLst/>
                <a:latin typeface="Times New Roman" panose="02020603050405020304" pitchFamily="18" charset="0"/>
              </a:rPr>
              <a:t>Ti koja umiješ s njegova čela čitati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r-HR" b="0" i="0" dirty="0">
                <a:effectLst/>
                <a:latin typeface="Times New Roman" panose="02020603050405020304" pitchFamily="18" charset="0"/>
              </a:rPr>
              <a:t>bolje od mene njegovu samoću,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r-HR" b="0" i="0" dirty="0">
                <a:effectLst/>
                <a:latin typeface="Times New Roman" panose="02020603050405020304" pitchFamily="18" charset="0"/>
              </a:rPr>
              <a:t>i koja otklanjaš spore sjenke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r-HR" b="0" i="0" dirty="0">
                <a:effectLst/>
                <a:latin typeface="Times New Roman" panose="02020603050405020304" pitchFamily="18" charset="0"/>
              </a:rPr>
              <a:t>kolebanja s njegova lica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r-HR" b="0" i="0" dirty="0">
                <a:effectLst/>
                <a:latin typeface="Times New Roman" panose="02020603050405020304" pitchFamily="18" charset="0"/>
              </a:rPr>
              <a:t>kao što proljetni vjetar otklanja</a:t>
            </a:r>
          </a:p>
          <a:p>
            <a:pPr marL="0" indent="0" algn="ctr">
              <a:lnSpc>
                <a:spcPct val="100000"/>
              </a:lnSpc>
              <a:buNone/>
            </a:pPr>
            <a:endParaRPr lang="hr-HR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b="0" i="0" dirty="0">
                <a:effectLst/>
                <a:latin typeface="Times New Roman" panose="02020603050405020304" pitchFamily="18" charset="0"/>
              </a:rPr>
              <a:t>Ako tvoj zagrljaj hrabri srce</a:t>
            </a:r>
          </a:p>
          <a:p>
            <a:pPr marL="0" indent="0" algn="ctr">
              <a:buNone/>
            </a:pPr>
            <a:r>
              <a:rPr lang="hr-HR" b="0" i="0" dirty="0">
                <a:effectLst/>
                <a:latin typeface="Times New Roman" panose="02020603050405020304" pitchFamily="18" charset="0"/>
              </a:rPr>
              <a:t>i tvoja bedra zaustavljaju bol,</a:t>
            </a:r>
          </a:p>
          <a:p>
            <a:pPr marL="0" indent="0" algn="ctr">
              <a:buNone/>
            </a:pPr>
            <a:r>
              <a:rPr lang="hr-HR" b="0" i="0" dirty="0">
                <a:effectLst/>
                <a:latin typeface="Times New Roman" panose="02020603050405020304" pitchFamily="18" charset="0"/>
              </a:rPr>
              <a:t>ako je tvoje ime počinak</a:t>
            </a:r>
          </a:p>
          <a:p>
            <a:pPr marL="0" indent="0" algn="ctr">
              <a:buNone/>
            </a:pPr>
            <a:r>
              <a:rPr lang="hr-HR" b="0" i="0" dirty="0">
                <a:effectLst/>
                <a:latin typeface="Times New Roman" panose="02020603050405020304" pitchFamily="18" charset="0"/>
              </a:rPr>
              <a:t>njegovim mislima, i tvoje grlo</a:t>
            </a:r>
          </a:p>
          <a:p>
            <a:pPr marL="0" indent="0" algn="ctr">
              <a:buNone/>
            </a:pPr>
            <a:r>
              <a:rPr lang="hr-HR" b="0" i="0" dirty="0">
                <a:effectLst/>
                <a:latin typeface="Times New Roman" panose="02020603050405020304" pitchFamily="18" charset="0"/>
              </a:rPr>
              <a:t>hladovina njegovu ležaju,</a:t>
            </a:r>
          </a:p>
          <a:p>
            <a:pPr marL="0" indent="0" algn="ctr">
              <a:buNone/>
            </a:pPr>
            <a:r>
              <a:rPr lang="hr-HR" b="0" i="0" dirty="0">
                <a:effectLst/>
                <a:latin typeface="Times New Roman" panose="02020603050405020304" pitchFamily="18" charset="0"/>
              </a:rPr>
              <a:t>i noć tvojega glasa voćnjak</a:t>
            </a:r>
          </a:p>
          <a:p>
            <a:pPr marL="0" indent="0" algn="ctr">
              <a:buNone/>
            </a:pPr>
            <a:r>
              <a:rPr lang="hr-HR" b="0" i="0" dirty="0">
                <a:effectLst/>
                <a:latin typeface="Times New Roman" panose="02020603050405020304" pitchFamily="18" charset="0"/>
              </a:rPr>
              <a:t>još nedodirnut olujama.</a:t>
            </a:r>
          </a:p>
          <a:p>
            <a:pPr marL="0" indent="0" algn="ctr">
              <a:buNone/>
            </a:pPr>
            <a:r>
              <a:rPr lang="pl-PL" b="0" i="0" dirty="0">
                <a:effectLst/>
                <a:latin typeface="Times New Roman" panose="02020603050405020304" pitchFamily="18" charset="0"/>
              </a:rPr>
              <a:t>Onda ostani pokraj njega</a:t>
            </a:r>
          </a:p>
          <a:p>
            <a:pPr marL="0" indent="0" algn="ctr">
              <a:buNone/>
            </a:pPr>
            <a:r>
              <a:rPr lang="pl-PL" b="0" i="0" dirty="0">
                <a:effectLst/>
                <a:latin typeface="Times New Roman" panose="02020603050405020304" pitchFamily="18" charset="0"/>
              </a:rPr>
              <a:t>i budi pobožnija od sviju</a:t>
            </a:r>
          </a:p>
          <a:p>
            <a:pPr marL="0" indent="0" algn="ctr">
              <a:buNone/>
            </a:pPr>
            <a:endParaRPr lang="hr-HR" b="0" i="0" dirty="0">
              <a:effectLst/>
              <a:latin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hr-HR" b="0" i="0" dirty="0">
              <a:effectLst/>
              <a:latin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5122" name="Picture 2" descr="Vesna Parun">
            <a:extLst>
              <a:ext uri="{FF2B5EF4-FFF2-40B4-BE49-F238E27FC236}">
                <a16:creationId xmlns:a16="http://schemas.microsoft.com/office/drawing/2014/main" id="{5AAC1A15-5AF4-C0CA-89E6-0D796D8A8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147763"/>
            <a:ext cx="2990850" cy="4202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okumentarac o pjesnikinji - tajne Vesne Parun - Večernji.hr">
            <a:extLst>
              <a:ext uri="{FF2B5EF4-FFF2-40B4-BE49-F238E27FC236}">
                <a16:creationId xmlns:a16="http://schemas.microsoft.com/office/drawing/2014/main" id="{844DC59A-313C-F7A9-5A35-AA39F1D5B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62125"/>
            <a:ext cx="4217988" cy="2807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82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A7CAE0E-74EE-283B-BB17-344A7B2AE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04" r="12362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BE8AD21C-0553-98CF-7361-7195F17A6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71451"/>
            <a:ext cx="5840675" cy="60007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jesme obiluju osjećajima, koji se pripisuju „ženskom“ pjesništvu, </a:t>
            </a:r>
            <a:r>
              <a:rPr lang="hr-HR" sz="2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obiluju osjećajima nevjerojatno hrabre žene. </a:t>
            </a:r>
          </a:p>
          <a:p>
            <a:pPr>
              <a:lnSpc>
                <a:spcPct val="150000"/>
              </a:lnSpc>
            </a:pPr>
            <a:endParaRPr lang="hr-HR" sz="2400" b="1" i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Kao i u svim svojim kasnijim zbirkama, nije pisala samo o ljubavi, nego o </a:t>
            </a:r>
            <a:r>
              <a:rPr lang="hr-HR" sz="2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čitavoj lepezi ljudskog života</a:t>
            </a:r>
            <a:r>
              <a:rPr lang="hr-H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sa svim njegovim lijepim i ružnim stranama. Kako je starjela i sazrijevala, tako se u njezinim djelima primjećuje i jasnije poimanje svijeta, </a:t>
            </a:r>
            <a:r>
              <a:rPr lang="hr-HR" sz="2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duhovna sabranost i nevjerojatna snaga</a:t>
            </a:r>
            <a:r>
              <a:rPr lang="hr-H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za koju se često pitamo odakle joj.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3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E10D6CC1-E49B-46F5-B186-3458F335B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83" y="0"/>
            <a:ext cx="6899617" cy="6858000"/>
          </a:xfrm>
          <a:custGeom>
            <a:avLst/>
            <a:gdLst>
              <a:gd name="connsiteX0" fmla="*/ 6010592 w 6899617"/>
              <a:gd name="connsiteY0" fmla="*/ 0 h 6858000"/>
              <a:gd name="connsiteX1" fmla="*/ 6899617 w 6899617"/>
              <a:gd name="connsiteY1" fmla="*/ 0 h 6858000"/>
              <a:gd name="connsiteX2" fmla="*/ 6899617 w 6899617"/>
              <a:gd name="connsiteY2" fmla="*/ 1529274 h 6858000"/>
              <a:gd name="connsiteX3" fmla="*/ 2229334 w 6899617"/>
              <a:gd name="connsiteY3" fmla="*/ 6858000 h 6858000"/>
              <a:gd name="connsiteX4" fmla="*/ 0 w 689961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9617" h="6858000">
                <a:moveTo>
                  <a:pt x="6010592" y="0"/>
                </a:moveTo>
                <a:lnTo>
                  <a:pt x="6899617" y="0"/>
                </a:lnTo>
                <a:lnTo>
                  <a:pt x="6899617" y="1529274"/>
                </a:lnTo>
                <a:lnTo>
                  <a:pt x="222933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862DDD-3082-451E-6ED4-D1E26CCF0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629204"/>
            <a:ext cx="8389397" cy="55995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svog naroda (čitaj, vlade i akademika i Društva hrvatskog jezika) odbačena, ostavljena, zaboravljena. </a:t>
            </a:r>
          </a:p>
          <a:p>
            <a:pPr>
              <a:lnSpc>
                <a:spcPct val="150000"/>
              </a:lnSpc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Vesna je </a:t>
            </a:r>
            <a:r>
              <a:rPr lang="hr-HR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mnogima bila trn u oku </a:t>
            </a:r>
            <a:r>
              <a:rPr lang="hr-H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jer se nije lišila javno iznijeti svoje mišljenje, jer nije željela da je doživljavaju </a:t>
            </a:r>
            <a:r>
              <a:rPr lang="hr-HR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kao ženu kojoj je mjesto u kuhinji i kao manje vrijednu</a:t>
            </a:r>
            <a:r>
              <a:rPr lang="hr-HR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jer je ostala bez muža i jer nikada nije bila majka.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Vesna Parun bila je žena neizmjernog književnog talenta">
            <a:extLst>
              <a:ext uri="{FF2B5EF4-FFF2-40B4-BE49-F238E27FC236}">
                <a16:creationId xmlns:a16="http://schemas.microsoft.com/office/drawing/2014/main" id="{7E1B2C13-BCCA-3A4E-1F33-4BC5CFCDC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r="38908"/>
          <a:stretch/>
        </p:blipFill>
        <p:spPr bwMode="auto">
          <a:xfrm>
            <a:off x="7520247" y="1524000"/>
            <a:ext cx="4671753" cy="5333999"/>
          </a:xfrm>
          <a:custGeom>
            <a:avLst/>
            <a:gdLst/>
            <a:ahLst/>
            <a:cxnLst/>
            <a:rect l="l" t="t" r="r" b="b"/>
            <a:pathLst>
              <a:path w="4650449" h="5306096">
                <a:moveTo>
                  <a:pt x="4650449" y="0"/>
                </a:moveTo>
                <a:lnTo>
                  <a:pt x="4650449" y="5306096"/>
                </a:lnTo>
                <a:lnTo>
                  <a:pt x="0" y="53060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315ECE-5FBD-5C84-2778-BC6EAC453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990974"/>
            <a:ext cx="9905999" cy="19812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b="0" i="0" dirty="0">
                <a:effectLst/>
                <a:latin typeface="Merriweather" panose="00000500000000000000" pitchFamily="2" charset="-18"/>
              </a:rPr>
              <a:t>Godine 2010., tada već teško bolesna, s neizostavnom maramom kojom je prekrivala svoju gušu, vjerovala je da ide u</a:t>
            </a:r>
            <a:r>
              <a:rPr lang="hr-HR" b="1" i="0" dirty="0">
                <a:effectLst/>
                <a:latin typeface="Merriweather" panose="00000500000000000000" pitchFamily="2" charset="-18"/>
              </a:rPr>
              <a:t> Stubičke Toplice </a:t>
            </a:r>
            <a:r>
              <a:rPr lang="hr-HR" b="0" i="0" dirty="0">
                <a:effectLst/>
                <a:latin typeface="Merriweather" panose="00000500000000000000" pitchFamily="2" charset="-18"/>
              </a:rPr>
              <a:t>samo na kraći period, no upravo je na liječenjima dočekala i smrt (88), a vlast se, po tko zna koji put, prepirala oko troškova njezina liječenja.</a:t>
            </a:r>
            <a:endParaRPr lang="hr-HR" dirty="0"/>
          </a:p>
        </p:txBody>
      </p:sp>
      <p:sp>
        <p:nvSpPr>
          <p:cNvPr id="4" name="AutoShape 2" descr="Dan kada je rođena Vesna Parun, prije devedeset devet proljeća">
            <a:extLst>
              <a:ext uri="{FF2B5EF4-FFF2-40B4-BE49-F238E27FC236}">
                <a16:creationId xmlns:a16="http://schemas.microsoft.com/office/drawing/2014/main" id="{77ED779D-5F14-18F2-5481-D5C8D3CD88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E195504-14D4-0D65-4350-061D61B31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147" y="329996"/>
            <a:ext cx="5716905" cy="3573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2630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655B9C-90A6-44CC-27BD-70603D37A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Činjenica!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513F07-0C6B-40AB-D3F3-F8C5DABC3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32026"/>
            <a:ext cx="9905999" cy="1360898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amo 1,8 posto hrvatskih javnih površina imenovano je po ženama, i to gotovo nikada u centru grada.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87202"/>
      </p:ext>
    </p:extLst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AnalogousFromDarkSeedLeftStep">
      <a:dk1>
        <a:srgbClr val="000000"/>
      </a:dk1>
      <a:lt1>
        <a:srgbClr val="FFFFFF"/>
      </a:lt1>
      <a:dk2>
        <a:srgbClr val="1A2C2F"/>
      </a:dk2>
      <a:lt2>
        <a:srgbClr val="F1F3F0"/>
      </a:lt2>
      <a:accent1>
        <a:srgbClr val="AE4DC3"/>
      </a:accent1>
      <a:accent2>
        <a:srgbClr val="6E3FB3"/>
      </a:accent2>
      <a:accent3>
        <a:srgbClr val="4D4EC3"/>
      </a:accent3>
      <a:accent4>
        <a:srgbClr val="3B6DB1"/>
      </a:accent4>
      <a:accent5>
        <a:srgbClr val="4DB1C3"/>
      </a:accent5>
      <a:accent6>
        <a:srgbClr val="3BB193"/>
      </a:accent6>
      <a:hlink>
        <a:srgbClr val="3E93BC"/>
      </a:hlink>
      <a:folHlink>
        <a:srgbClr val="7F7F7F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848</Words>
  <Application>Microsoft Office PowerPoint</Application>
  <PresentationFormat>Široki zaslon</PresentationFormat>
  <Paragraphs>82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Arial</vt:lpstr>
      <vt:lpstr>Butler</vt:lpstr>
      <vt:lpstr>Merriweather</vt:lpstr>
      <vt:lpstr>Times New Roman</vt:lpstr>
      <vt:lpstr>Walbaum Display</vt:lpstr>
      <vt:lpstr>RegattaVTI</vt:lpstr>
      <vt:lpstr>Pjesme su umorne</vt:lpstr>
      <vt:lpstr>„Snažna žena koja je do posljednjeg trena bez pardona bila svoja.” </vt:lpstr>
      <vt:lpstr>Tv kalendar – hrvatski KLASIK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Činjenica!</vt:lpstr>
      <vt:lpstr>Pjesme su umorne</vt:lpstr>
      <vt:lpstr>PowerPoint prezentacija</vt:lpstr>
      <vt:lpstr>Stilska izražajna sredstva</vt:lpstr>
      <vt:lpstr>Interpretacija lirske pjesme</vt:lpstr>
      <vt:lpstr>Stilska izražajna sredstva</vt:lpstr>
      <vt:lpstr>Vanjska kompozicija pjesme</vt:lpstr>
      <vt:lpstr>Finale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Pjesme su umorne</dc:title>
  <dc:creator>Martina</dc:creator>
  <cp:lastModifiedBy>Martina</cp:lastModifiedBy>
  <cp:revision>2</cp:revision>
  <dcterms:created xsi:type="dcterms:W3CDTF">2023-09-22T18:12:23Z</dcterms:created>
  <dcterms:modified xsi:type="dcterms:W3CDTF">2023-09-23T06:07:27Z</dcterms:modified>
</cp:coreProperties>
</file>