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58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D6A56D-3F66-CA1D-1ACD-1C7B55042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21C247F-3FFA-3BBA-2B6E-EB6D26ADB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1B37C99-2FD7-F0E9-45AC-E620F620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B72-31D9-4D94-AC63-F9A05234F8C8}" type="datetimeFigureOut">
              <a:rPr lang="hr-HR" smtClean="0"/>
              <a:t>22.9.2023.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41EE21-F560-D116-58CC-75EF5C00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EC9B6ED-E9B7-C795-0202-243B8EB9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D56B-77DD-4806-BE68-5396ED782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410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4FCE5D-802F-E950-8954-57606FBB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156A99F-0383-03CF-4F89-8E4EC3227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37F4290-6F73-7C0D-799B-8F671F33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B72-31D9-4D94-AC63-F9A05234F8C8}" type="datetimeFigureOut">
              <a:rPr lang="hr-HR" smtClean="0"/>
              <a:t>22.9.2023.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827678-A0AD-6C25-8EBF-CAAE71A7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6F6E8FD-41AE-C8D3-CDC4-DF52DCC9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D56B-77DD-4806-BE68-5396ED782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600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CA0D578-CAFD-23E1-CAE6-0F074F9D3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84A6BF1-B7DD-5BF1-AC2A-38A7FD9FB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9286C94-7859-8438-F7DC-21151852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B72-31D9-4D94-AC63-F9A05234F8C8}" type="datetimeFigureOut">
              <a:rPr lang="hr-HR" smtClean="0"/>
              <a:t>22.9.2023.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0BC2972-D65D-BA99-2D79-235FB13FF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EF7783-5120-BF0A-9B58-257BF8D9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D56B-77DD-4806-BE68-5396ED782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754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9499C1-87AC-728E-E7B7-14E00ECB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C22B06-BCFB-BBFE-82D7-3310B3D14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7774D87-DD9A-3614-9B05-879DD3194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B72-31D9-4D94-AC63-F9A05234F8C8}" type="datetimeFigureOut">
              <a:rPr lang="hr-HR" smtClean="0"/>
              <a:t>22.9.2023.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BF4CFFC-06F2-B61F-7FC1-094F3067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AFD4616-F8C9-08C7-CC72-2AE4192E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D56B-77DD-4806-BE68-5396ED782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612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FB9676-6F71-3C23-5552-F78F39486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5E0A46C-6E6F-6D0D-027D-2E1BC6D27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DC0B16-0CDB-CF43-4147-53FCCBB82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B72-31D9-4D94-AC63-F9A05234F8C8}" type="datetimeFigureOut">
              <a:rPr lang="hr-HR" smtClean="0"/>
              <a:t>22.9.2023.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6CDFB80-B6C8-D300-49DF-8F5BA09B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1E71CAC-1A55-0A1C-2E47-26FF252C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D56B-77DD-4806-BE68-5396ED782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810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7D8C46-1B7B-A222-8680-616E666F1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8D4B54-9EF1-DCD5-0046-A1050832D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9F406CD-8E6C-E7D0-1B42-8C729727D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12AB246-ACE7-FAB0-6D58-21D2D4A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B72-31D9-4D94-AC63-F9A05234F8C8}" type="datetimeFigureOut">
              <a:rPr lang="hr-HR" smtClean="0"/>
              <a:t>22.9.2023.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08EC2E3-0C03-AF3A-F976-EE25824B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DBD4FFD-6282-8A12-FCF9-C378CEB5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D56B-77DD-4806-BE68-5396ED782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576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3F5949-506A-DDD9-2C94-CF8FDE0FF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4E88287-331B-1C09-FF93-A6DE0B6FB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C1C50FB-FE2B-4B40-F85D-49759C80C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ABE9253-4EBC-4434-D14F-03C09361D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CB0BA52-FE37-B034-04DC-ABE375F49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52D164B-971F-0BE7-428D-637A2EBD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B72-31D9-4D94-AC63-F9A05234F8C8}" type="datetimeFigureOut">
              <a:rPr lang="hr-HR" smtClean="0"/>
              <a:t>22.9.2023.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BD7BE14-9212-095A-809F-53014662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EAAA876-9054-A99A-9395-7F0D5A69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D56B-77DD-4806-BE68-5396ED782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336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D0D57F-68BE-ADCA-9214-1A0926BB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537CC8F-4C49-28E6-BA5B-FC4D2F70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B72-31D9-4D94-AC63-F9A05234F8C8}" type="datetimeFigureOut">
              <a:rPr lang="hr-HR" smtClean="0"/>
              <a:t>22.9.2023.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440CA58-3C05-BE40-2DB6-F2A6004F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335F563-2731-E364-9775-D3E7658E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D56B-77DD-4806-BE68-5396ED782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575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DB2F98F-CEEC-24C2-1290-1AB04B10E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B72-31D9-4D94-AC63-F9A05234F8C8}" type="datetimeFigureOut">
              <a:rPr lang="hr-HR" smtClean="0"/>
              <a:t>22.9.2023.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D022AF3-7FE1-6EFA-BD4F-F6FE62289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F4ACA5F-7119-B95B-0091-1BC02988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D56B-77DD-4806-BE68-5396ED782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814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E9E0A1-EEF5-870A-3C7E-DB182F24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439389-4FC6-C036-9148-02583E84C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9EB80B4-1B7E-F5A1-A432-B235B5004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A8C2FF-3473-0615-8C14-0099D152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B72-31D9-4D94-AC63-F9A05234F8C8}" type="datetimeFigureOut">
              <a:rPr lang="hr-HR" smtClean="0"/>
              <a:t>22.9.2023.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88FA65C-2326-A2F9-E2FA-79529360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D816E4F-ED65-1B51-BB66-E0E65A29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D56B-77DD-4806-BE68-5396ED782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816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7DFF62-F636-9453-2E54-6907B90DD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CE335C3-D63F-A2F7-404C-9F6F6128D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DCC161A-BAA8-FD02-3721-DF2D8268E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22A32FB-3401-C835-0FB4-10666FB3C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B72-31D9-4D94-AC63-F9A05234F8C8}" type="datetimeFigureOut">
              <a:rPr lang="hr-HR" smtClean="0"/>
              <a:t>22.9.2023.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E8FC266-E32F-F2EF-1983-B5F34CD9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8103FCE-10B8-B4C5-2BD6-FD9FE3DE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D56B-77DD-4806-BE68-5396ED782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45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DFEB496-316F-35EE-CCF5-3AD569F4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BEB1340-AFDA-6F50-E165-9977123A0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67AC0D7-0919-D264-AC34-4B1A27216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BFB72-31D9-4D94-AC63-F9A05234F8C8}" type="datetimeFigureOut">
              <a:rPr lang="hr-HR" smtClean="0"/>
              <a:t>22.9.2023.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77EDB71-0A30-6D23-56E6-5A6D14079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130F9C7-DCE2-8202-060D-671283893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BD56B-77DD-4806-BE68-5396ED782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708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37584/38065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10B270F3-626C-C7DB-CF8E-41C4B2D9F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B02A2E-2AF9-6108-C2CE-EA2CC624D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hr-HR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Visoka žuta žita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72AA8F6-8EDF-0B85-DA2F-289E7C73A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6256" y="4676873"/>
            <a:ext cx="4023360" cy="1208141"/>
          </a:xfrm>
        </p:spPr>
        <p:txBody>
          <a:bodyPr>
            <a:normAutofit/>
          </a:bodyPr>
          <a:lstStyle/>
          <a:p>
            <a:pPr algn="l"/>
            <a:r>
              <a:rPr lang="hr-H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Dragutin Tadijanović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51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272A72-C468-85C2-088A-F0AC78884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4"/>
          <a:stretch/>
        </p:blipFill>
        <p:spPr>
          <a:xfrm>
            <a:off x="0" y="28934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25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0D366F-455D-4298-97E9-89785ADAE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25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7807ED-9CC6-2BC3-E82C-31000D8F6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086" y="1281787"/>
            <a:ext cx="4458446" cy="437521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400" dirty="0" err="1"/>
              <a:t>Monostrofa</a:t>
            </a:r>
            <a:r>
              <a:rPr lang="hr-HR" sz="2400" dirty="0"/>
              <a:t> – pjesma od 1 strofe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1 </a:t>
            </a:r>
            <a:r>
              <a:rPr lang="hr-HR" sz="2400" dirty="0" err="1"/>
              <a:t>deseterostih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Stih prema rimi – slobodan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Stih prema broju slogova – osmerac, sedmerac, peterac…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Ritam - umjeren na počeku, a usporen prema kraju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38662E4-E7EA-D60C-62D1-45362BB1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28" y="695556"/>
            <a:ext cx="4775162" cy="500275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accent5">
                    <a:lumMod val="75000"/>
                  </a:schemeClr>
                </a:solidFill>
              </a:rPr>
              <a:t>Vanjska kompozicija pjesme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6434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F01A28E-5DA6-5E1F-3D85-BBC600BBB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0" r="1675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4294C34-CE57-D1FF-49A7-945223BC4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501775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Usporedba: Dobriša Cesarić: Slavonija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6BBA3D-5C8A-A0B1-586B-157212182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3775" y="2057400"/>
            <a:ext cx="4845175" cy="4800599"/>
          </a:xfrm>
        </p:spPr>
        <p:txBody>
          <a:bodyPr>
            <a:normAutofit/>
          </a:bodyPr>
          <a:lstStyle/>
          <a:p>
            <a:r>
              <a:rPr lang="hr-H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Stara se Slavonija opet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Otkriva ganutome srcu.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Slušam... U klasju pjeva cvrčak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 dani žetve dohode,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da će skoro smeđi hrčak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Žitu </a:t>
            </a:r>
            <a:r>
              <a:rPr lang="hr-HR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doć</a:t>
            </a:r>
            <a:r>
              <a:rPr lang="hr-H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pohode.</a:t>
            </a: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 stazi, koja poljem vodi, Dalekoj đermi žena hodi, I pjeva za sebe, na putu, Pjesmu široku, otegnutu, </a:t>
            </a:r>
            <a:r>
              <a:rPr lang="hr-HR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hr-H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ova zemlja što je rodi.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2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ld street lamp and city skyline at dusk">
            <a:extLst>
              <a:ext uri="{FF2B5EF4-FFF2-40B4-BE49-F238E27FC236}">
                <a16:creationId xmlns:a16="http://schemas.microsoft.com/office/drawing/2014/main" id="{1D7DD59F-07CB-A450-5AD0-B73ED47CD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A96507E-4263-1CBC-B54E-C9CEF7B8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429" y="224866"/>
            <a:ext cx="4210531" cy="13686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Promotrimo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naslov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EB771C-901B-744D-ECA8-6E723BDC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600" y="2497386"/>
            <a:ext cx="4023360" cy="21216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Možemo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zaključiti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pjesnik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pjevati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95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ragutin Tadijanović - Vesna Zednik Photography">
            <a:extLst>
              <a:ext uri="{FF2B5EF4-FFF2-40B4-BE49-F238E27FC236}">
                <a16:creationId xmlns:a16="http://schemas.microsoft.com/office/drawing/2014/main" id="{F59BF087-E2F0-2A34-491D-FA93F053B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"/>
          <a:stretch/>
        </p:blipFill>
        <p:spPr bwMode="auto">
          <a:xfrm>
            <a:off x="2519309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2A28C9A-BEBD-1633-0C65-2AF018E43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1" y="77911"/>
            <a:ext cx="4565139" cy="73989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chemeClr val="accent2"/>
                </a:solidFill>
              </a:rPr>
              <a:t>O Tadijanoviću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D09CE3-4CC4-10E8-F0E6-C2828D500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990600"/>
            <a:ext cx="5143500" cy="578167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Znan i po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paseudonimu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Margan </a:t>
            </a:r>
            <a:r>
              <a:rPr lang="hr-HR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Tadeon</a:t>
            </a:r>
            <a:r>
              <a:rPr lang="hr-HR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Rođen 1905. u </a:t>
            </a:r>
            <a:r>
              <a:rPr lang="hr-HR" sz="24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Rastušju</a:t>
            </a:r>
            <a:r>
              <a:rPr lang="hr-H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kod Slavonskog Broda.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Diplomirao je povijest književnosti i filozofiju na Filozofskom fakultetu. 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500 pjesama.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Umro je u Zagrebu 2007. godine. </a:t>
            </a:r>
            <a:r>
              <a:rPr lang="hr-HR" sz="2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Najdugovječniji hrvatski pjesnik – 102 godine.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12328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ragutin Tadijanović : Sabrane pjesme">
            <a:extLst>
              <a:ext uri="{FF2B5EF4-FFF2-40B4-BE49-F238E27FC236}">
                <a16:creationId xmlns:a16="http://schemas.microsoft.com/office/drawing/2014/main" id="{4D1BB52C-FF8B-8E22-2703-6C6877141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r="2566"/>
          <a:stretch/>
        </p:blipFill>
        <p:spPr bwMode="auto">
          <a:xfrm>
            <a:off x="0" y="10"/>
            <a:ext cx="4421079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10F33F-B414-E1CD-346B-F754B8D35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3" y="186431"/>
            <a:ext cx="7413366" cy="65073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70 godina pisanja </a:t>
            </a:r>
            <a:r>
              <a:rPr lang="hr-H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ostao je vjeran sebi, tematski nije puno lutao i mijenjao izraz, ali ipak možemo razabrati nekoliko faza u njegovom stvaralaštvu. </a:t>
            </a:r>
          </a:p>
          <a:p>
            <a:pPr>
              <a:lnSpc>
                <a:spcPct val="150000"/>
              </a:lnSpc>
            </a:pPr>
            <a:r>
              <a:rPr lang="hr-H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FAZA: </a:t>
            </a:r>
            <a:r>
              <a:rPr lang="hr-H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ladi pjesnik napustivši zavičaj, seli u Zagreb, ali </a:t>
            </a:r>
            <a:r>
              <a:rPr lang="hr-HR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ostaje povezan s prirodom i djetinjstvom rodnoga </a:t>
            </a:r>
            <a:r>
              <a:rPr lang="hr-HR" b="1" i="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Rastušja</a:t>
            </a:r>
            <a:r>
              <a:rPr lang="hr-HR" b="0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ubitak povezanosti s mjestom kojem pripada, čežnja za izgubljenim mjestom, čežnja za izgubljenim djetinjstvom</a:t>
            </a:r>
          </a:p>
          <a:p>
            <a:pPr>
              <a:lnSpc>
                <a:spcPct val="150000"/>
              </a:lnSpc>
            </a:pPr>
            <a:r>
              <a:rPr lang="hr-H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FAZA: </a:t>
            </a:r>
            <a:r>
              <a:rPr lang="hr-H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traženja novog identiteta. Pažnja s rodnog kraja na urbano-povijesne sadržaje.</a:t>
            </a:r>
          </a:p>
          <a:p>
            <a:endParaRPr lang="hr-HR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79901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0E4592-71F9-E319-E666-76963882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15410"/>
            <a:ext cx="5694100" cy="1225118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r-HR" sz="3200" b="1" dirty="0">
                <a:solidFill>
                  <a:schemeClr val="accent6">
                    <a:lumMod val="75000"/>
                  </a:schemeClr>
                </a:solidFill>
              </a:rPr>
              <a:t>ZLATO – vrijednost – rijetko – skupo – dragocjeno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46398B-28C0-725E-A4DB-154400B5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64" y="1802167"/>
            <a:ext cx="5060271" cy="4780625"/>
          </a:xfrm>
        </p:spPr>
        <p:txBody>
          <a:bodyPr anchor="ctr">
            <a:normAutofit fontScale="47500" lnSpcReduction="20000"/>
          </a:bodyPr>
          <a:lstStyle/>
          <a:p>
            <a:pPr>
              <a:lnSpc>
                <a:spcPct val="160000"/>
              </a:lnSpc>
            </a:pPr>
            <a:r>
              <a:rPr lang="hr-HR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Objasni značenje frazema:</a:t>
            </a:r>
          </a:p>
          <a:p>
            <a:pPr>
              <a:lnSpc>
                <a:spcPct val="160000"/>
              </a:lnSpc>
            </a:pP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bećavati /komu/ zlatna brda i doline</a:t>
            </a:r>
          </a:p>
          <a:p>
            <a:pPr>
              <a:lnSpc>
                <a:spcPct val="160000"/>
              </a:lnSpc>
            </a:pP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Roditi se sa zlatnom žlicom u ustima</a:t>
            </a:r>
          </a:p>
          <a:p>
            <a:pPr>
              <a:lnSpc>
                <a:spcPct val="160000"/>
              </a:lnSpc>
            </a:pPr>
            <a:r>
              <a:rPr lang="pl-PL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Zapisati koga zlatnim slovima</a:t>
            </a:r>
          </a:p>
          <a:p>
            <a:pPr>
              <a:lnSpc>
                <a:spcPct val="160000"/>
              </a:lnSpc>
            </a:pPr>
            <a:r>
              <a:rPr lang="pl-PL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Zlatna koka</a:t>
            </a:r>
          </a:p>
          <a:p>
            <a:pPr>
              <a:lnSpc>
                <a:spcPct val="160000"/>
              </a:lnSpc>
            </a:pP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Zlatna sredina</a:t>
            </a:r>
          </a:p>
          <a:p>
            <a:pPr>
              <a:lnSpc>
                <a:spcPct val="160000"/>
              </a:lnSpc>
            </a:pPr>
            <a:r>
              <a:rPr lang="pl-PL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Platiti što suhim zlatom</a:t>
            </a:r>
          </a:p>
          <a:p>
            <a:pPr>
              <a:lnSpc>
                <a:spcPct val="160000"/>
              </a:lnSpc>
            </a:pP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Zlato od čovjeka</a:t>
            </a:r>
          </a:p>
          <a:p>
            <a:pPr>
              <a:lnSpc>
                <a:spcPct val="160000"/>
              </a:lnSpc>
            </a:pPr>
            <a:r>
              <a:rPr lang="pl-PL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Zlata vrijedan</a:t>
            </a:r>
          </a:p>
          <a:p>
            <a:endParaRPr lang="hr-HR" sz="2400" dirty="0"/>
          </a:p>
        </p:txBody>
      </p:sp>
      <p:pic>
        <p:nvPicPr>
          <p:cNvPr id="5" name="Picture 4" descr="Rice fields on terraced of Mu Cang Chai  YenBai  in Vietnam">
            <a:extLst>
              <a:ext uri="{FF2B5EF4-FFF2-40B4-BE49-F238E27FC236}">
                <a16:creationId xmlns:a16="http://schemas.microsoft.com/office/drawing/2014/main" id="{36A6E47D-D514-E275-7339-D628E0D9EC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52" r="22547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28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4E315BC-9B0A-CD2E-E276-5D7CE12D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Poslušajmo pjesmu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79C40C0-4F7B-0D03-33DD-3D8767550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9" r="16940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EF2CC7-7AA5-0955-0167-09E906400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2690" y="2937924"/>
            <a:ext cx="5564159" cy="2943224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https://hr.izzi.digital/DOS/37584/38065.html</a:t>
            </a:r>
            <a:endParaRPr lang="hr-HR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9B79D32-5D24-21BE-D02C-49E6B0752B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22" r="37948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517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Godišnji odmor u Slavoniji-koja mjesta posjetiti - Gooma">
            <a:extLst>
              <a:ext uri="{FF2B5EF4-FFF2-40B4-BE49-F238E27FC236}">
                <a16:creationId xmlns:a16="http://schemas.microsoft.com/office/drawing/2014/main" id="{766B23DF-6B55-6AAB-A9D8-8E8BF0219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 r="14807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Rectangle 41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C50BE3-78E0-DF5C-78D1-8E84626ED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870" y="106532"/>
            <a:ext cx="5264457" cy="665825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Imenuj dvije boje na koje pomišljaš nakon čitanja pjesme. 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Opiši odnos pjesnika prema rodnom kraju.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Navedi što volite u svom zavičaju.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o pjesnikovim osjećajima otkriva stih „I gle!”?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Protumači usporedbu u zadnja dva stiha. Po čemu su slični srce i sat? Zašto je njegov sat zlatan?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Objasni u kojem je dijelu pjesme ritam brži, a u kojem sporiji.</a:t>
            </a:r>
          </a:p>
        </p:txBody>
      </p:sp>
    </p:spTree>
    <p:extLst>
      <p:ext uri="{BB962C8B-B14F-4D97-AF65-F5344CB8AC3E}">
        <p14:creationId xmlns:p14="http://schemas.microsoft.com/office/powerpoint/2010/main" val="29740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73F108C-F4ED-CB6A-6E2D-96CF943D3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1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A8173E1-4C6E-C8B0-A0FD-37D1B616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474" y="-292100"/>
            <a:ext cx="3822189" cy="1899912"/>
          </a:xfrm>
        </p:spPr>
        <p:txBody>
          <a:bodyPr>
            <a:normAutofit/>
          </a:bodyPr>
          <a:lstStyle/>
          <a:p>
            <a:r>
              <a:rPr lang="hr-HR" sz="4000" b="1" dirty="0"/>
              <a:t>INTERPRETACIJA</a:t>
            </a:r>
            <a:br>
              <a:rPr lang="hr-HR" sz="4000" b="1" dirty="0"/>
            </a:br>
            <a:endParaRPr lang="hr-HR" sz="40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70A2E1-7980-5ECD-7478-97AF39C51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85724"/>
            <a:ext cx="5418429" cy="667702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chemeClr val="accent4">
                    <a:lumMod val="75000"/>
                  </a:schemeClr>
                </a:solidFill>
              </a:rPr>
              <a:t>Književni rod: </a:t>
            </a:r>
            <a:r>
              <a:rPr lang="hr-HR" sz="2400" dirty="0"/>
              <a:t>lirika</a:t>
            </a:r>
          </a:p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chemeClr val="accent4">
                    <a:lumMod val="75000"/>
                  </a:schemeClr>
                </a:solidFill>
              </a:rPr>
              <a:t>Književna vrsta: </a:t>
            </a:r>
            <a:r>
              <a:rPr lang="hr-HR" sz="2400" dirty="0"/>
              <a:t>pejzažna lirska pjesma</a:t>
            </a:r>
          </a:p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chemeClr val="accent4">
                    <a:lumMod val="75000"/>
                  </a:schemeClr>
                </a:solidFill>
              </a:rPr>
              <a:t>Tema: </a:t>
            </a:r>
            <a:r>
              <a:rPr lang="hr-HR" sz="2400" dirty="0"/>
              <a:t>čežnja za ljepotom rodnog kraja</a:t>
            </a:r>
          </a:p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chemeClr val="accent4">
                    <a:lumMod val="75000"/>
                  </a:schemeClr>
                </a:solidFill>
              </a:rPr>
              <a:t>Motivi: </a:t>
            </a:r>
            <a:r>
              <a:rPr lang="hr-HR" sz="2400" dirty="0"/>
              <a:t>zore, jutra, polja, vjetar, klasovi, žito, srce, sat</a:t>
            </a:r>
          </a:p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chemeClr val="accent4">
                    <a:lumMod val="75000"/>
                  </a:schemeClr>
                </a:solidFill>
              </a:rPr>
              <a:t>Pjesničke slike: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accent4">
                    <a:lumMod val="75000"/>
                  </a:schemeClr>
                </a:solidFill>
              </a:rPr>
              <a:t>Vizualne: </a:t>
            </a:r>
            <a:r>
              <a:rPr lang="hr-HR" sz="2400" dirty="0"/>
              <a:t>„kad se u rumene zore ili u jasna jutra…”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accent4">
                    <a:lumMod val="75000"/>
                  </a:schemeClr>
                </a:solidFill>
              </a:rPr>
              <a:t>Auditivne: </a:t>
            </a:r>
            <a:r>
              <a:rPr lang="hr-HR" sz="2400" dirty="0"/>
              <a:t>„moje srce glasno kuca…”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accent4">
                    <a:lumMod val="75000"/>
                  </a:schemeClr>
                </a:solidFill>
              </a:rPr>
              <a:t>Taktilne: </a:t>
            </a:r>
            <a:r>
              <a:rPr lang="hr-HR" sz="2400" dirty="0"/>
              <a:t>„mlad vjetar njiše teške klasove…”</a:t>
            </a:r>
          </a:p>
        </p:txBody>
      </p:sp>
    </p:spTree>
    <p:extLst>
      <p:ext uri="{BB962C8B-B14F-4D97-AF65-F5344CB8AC3E}">
        <p14:creationId xmlns:p14="http://schemas.microsoft.com/office/powerpoint/2010/main" val="170216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8BCCDB-CC96-ECD4-3C21-4964072B4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152401"/>
            <a:ext cx="7658100" cy="658177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chemeClr val="accent2"/>
                </a:solidFill>
              </a:rPr>
              <a:t>Stilska izražajna sredstva:</a:t>
            </a:r>
          </a:p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chemeClr val="accent4">
                    <a:lumMod val="75000"/>
                  </a:schemeClr>
                </a:solidFill>
              </a:rPr>
              <a:t>Epiteti: </a:t>
            </a:r>
            <a:r>
              <a:rPr lang="hr-HR" sz="2400" dirty="0"/>
              <a:t>jasna (jutra), rumene (zore), rosna (polja), visoko, žuto (žito)</a:t>
            </a:r>
          </a:p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chemeClr val="accent4">
                    <a:lumMod val="75000"/>
                  </a:schemeClr>
                </a:solidFill>
              </a:rPr>
              <a:t>Personifikacija: </a:t>
            </a:r>
            <a:r>
              <a:rPr lang="hr-HR" sz="2400" dirty="0"/>
              <a:t>„…rumene zore..”, „mlad vjetar njiše teške klasove…”</a:t>
            </a:r>
          </a:p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chemeClr val="accent4">
                    <a:lumMod val="75000"/>
                  </a:schemeClr>
                </a:solidFill>
              </a:rPr>
              <a:t>Onomatopeja: </a:t>
            </a:r>
            <a:r>
              <a:rPr lang="hr-HR" sz="2400" dirty="0"/>
              <a:t>„…moje srce glasno kuca…”</a:t>
            </a:r>
          </a:p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chemeClr val="accent4">
                    <a:lumMod val="75000"/>
                  </a:schemeClr>
                </a:solidFill>
              </a:rPr>
              <a:t>Usporedba: </a:t>
            </a:r>
            <a:r>
              <a:rPr lang="hr-HR" sz="2400" dirty="0"/>
              <a:t>„…glasno kuca kao zlatan sat.”</a:t>
            </a:r>
          </a:p>
          <a:p>
            <a:pPr>
              <a:lnSpc>
                <a:spcPct val="150000"/>
              </a:lnSpc>
            </a:pPr>
            <a:r>
              <a:rPr lang="hr-HR" sz="2400" b="1" dirty="0" err="1">
                <a:solidFill>
                  <a:schemeClr val="accent4">
                    <a:lumMod val="75000"/>
                  </a:schemeClr>
                </a:solidFill>
              </a:rPr>
              <a:t>Opkoračenje</a:t>
            </a:r>
            <a:r>
              <a:rPr lang="hr-HR" sz="2400" b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hr-HR" sz="2400" dirty="0"/>
              <a:t>„…ili u jasna jutra / prolazim / poljima rosnim…”</a:t>
            </a:r>
          </a:p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chemeClr val="accent4">
                    <a:lumMod val="75000"/>
                  </a:schemeClr>
                </a:solidFill>
              </a:rPr>
              <a:t>Asonanca: </a:t>
            </a:r>
            <a:r>
              <a:rPr lang="hr-HR" sz="2400" dirty="0"/>
              <a:t>„K</a:t>
            </a:r>
            <a:r>
              <a:rPr lang="hr-HR" sz="2400" u="sng" dirty="0"/>
              <a:t>a</a:t>
            </a:r>
            <a:r>
              <a:rPr lang="hr-HR" sz="2400" dirty="0"/>
              <a:t>d</a:t>
            </a:r>
            <a:r>
              <a:rPr lang="hr-HR" sz="2400" u="sng" dirty="0"/>
              <a:t>a</a:t>
            </a:r>
            <a:r>
              <a:rPr lang="hr-HR" sz="2400" dirty="0"/>
              <a:t> </a:t>
            </a:r>
            <a:r>
              <a:rPr lang="hr-HR" sz="2400" u="sng" dirty="0"/>
              <a:t>u</a:t>
            </a:r>
            <a:r>
              <a:rPr lang="hr-HR" sz="2400" dirty="0"/>
              <a:t> r</a:t>
            </a:r>
            <a:r>
              <a:rPr lang="hr-HR" sz="2400" u="sng" dirty="0"/>
              <a:t>u</a:t>
            </a:r>
            <a:r>
              <a:rPr lang="hr-HR" sz="2400" dirty="0"/>
              <a:t>mene zore / ili </a:t>
            </a:r>
            <a:r>
              <a:rPr lang="hr-HR" sz="2400" u="sng" dirty="0"/>
              <a:t>u</a:t>
            </a:r>
            <a:r>
              <a:rPr lang="hr-HR" sz="2400" dirty="0"/>
              <a:t> j</a:t>
            </a:r>
            <a:r>
              <a:rPr lang="hr-HR" sz="2400" u="sng" dirty="0"/>
              <a:t>a</a:t>
            </a:r>
            <a:r>
              <a:rPr lang="hr-HR" sz="2400" dirty="0"/>
              <a:t>sn</a:t>
            </a:r>
            <a:r>
              <a:rPr lang="hr-HR" sz="2400" u="sng" dirty="0"/>
              <a:t>a</a:t>
            </a:r>
            <a:r>
              <a:rPr lang="hr-HR" sz="2400" dirty="0"/>
              <a:t> j</a:t>
            </a:r>
            <a:r>
              <a:rPr lang="hr-HR" sz="2400" u="sng" dirty="0"/>
              <a:t>u</a:t>
            </a:r>
            <a:r>
              <a:rPr lang="hr-HR" sz="2400" dirty="0"/>
              <a:t>tr</a:t>
            </a:r>
            <a:r>
              <a:rPr lang="hr-HR" sz="2400" u="sng" dirty="0"/>
              <a:t>a</a:t>
            </a:r>
            <a:r>
              <a:rPr lang="hr-HR" sz="2400" dirty="0"/>
              <a:t>…”</a:t>
            </a:r>
          </a:p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chemeClr val="accent4">
                    <a:lumMod val="75000"/>
                  </a:schemeClr>
                </a:solidFill>
              </a:rPr>
              <a:t>Aliteracija: </a:t>
            </a:r>
            <a:r>
              <a:rPr lang="hr-HR" sz="2400" dirty="0"/>
              <a:t>„moje </a:t>
            </a:r>
            <a:r>
              <a:rPr lang="hr-HR" sz="2400" u="sng" dirty="0"/>
              <a:t>s</a:t>
            </a:r>
            <a:r>
              <a:rPr lang="hr-HR" sz="2400" dirty="0"/>
              <a:t>rce od rado</a:t>
            </a:r>
            <a:r>
              <a:rPr lang="hr-HR" sz="2400" u="sng" dirty="0"/>
              <a:t>s</a:t>
            </a:r>
            <a:r>
              <a:rPr lang="hr-HR" sz="2400" dirty="0"/>
              <a:t>ti gla</a:t>
            </a:r>
            <a:r>
              <a:rPr lang="hr-HR" sz="2400" u="sng" dirty="0"/>
              <a:t>s</a:t>
            </a:r>
            <a:r>
              <a:rPr lang="hr-HR" sz="2400" dirty="0"/>
              <a:t>no kuca…”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011FA09-DF6C-F6A8-2670-CE3308BF1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1610" b="2"/>
          <a:stretch/>
        </p:blipFill>
        <p:spPr>
          <a:xfrm>
            <a:off x="7989293" y="1904282"/>
            <a:ext cx="3423093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6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547</Words>
  <Application>Microsoft Office PowerPoint</Application>
  <PresentationFormat>Široki zaslon</PresentationFormat>
  <Paragraphs>58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sustava Office</vt:lpstr>
      <vt:lpstr>Visoka žuta žita</vt:lpstr>
      <vt:lpstr>Promotrimo naslov…</vt:lpstr>
      <vt:lpstr>O Tadijanoviću</vt:lpstr>
      <vt:lpstr>PowerPoint prezentacija</vt:lpstr>
      <vt:lpstr>ZLATO – vrijednost – rijetko – skupo – dragocjeno </vt:lpstr>
      <vt:lpstr>Poslušajmo pjesmu</vt:lpstr>
      <vt:lpstr>PowerPoint prezentacija</vt:lpstr>
      <vt:lpstr>INTERPRETACIJA </vt:lpstr>
      <vt:lpstr>PowerPoint prezentacija</vt:lpstr>
      <vt:lpstr>Vanjska kompozicija pjesme</vt:lpstr>
      <vt:lpstr>Usporedba: Dobriša Cesarić: Slavonija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Visoka žuta žita</dc:title>
  <dc:creator>Martina</dc:creator>
  <cp:lastModifiedBy>Martina</cp:lastModifiedBy>
  <cp:revision>2</cp:revision>
  <dcterms:created xsi:type="dcterms:W3CDTF">2023-09-21T17:50:01Z</dcterms:created>
  <dcterms:modified xsi:type="dcterms:W3CDTF">2023-09-22T18:12:09Z</dcterms:modified>
</cp:coreProperties>
</file>