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1FDEF7-0D99-4743-A4DE-E7249F97930D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960A52B-923D-4F48-8720-D0F94665CBE0}">
      <dgm:prSet/>
      <dgm:spPr/>
      <dgm:t>
        <a:bodyPr/>
        <a:lstStyle/>
        <a:p>
          <a:pPr>
            <a:lnSpc>
              <a:spcPct val="150000"/>
            </a:lnSpc>
          </a:pPr>
          <a:r>
            <a:rPr lang="hr-HR" dirty="0"/>
            <a:t>Složena rečenica je ona koja ima više predikata i nastala je spajanjem jedne ili više jednostavnih rečenica. </a:t>
          </a:r>
          <a:endParaRPr lang="en-US" dirty="0"/>
        </a:p>
      </dgm:t>
    </dgm:pt>
    <dgm:pt modelId="{F39FBA96-B50E-4BBE-8476-AB74BEA0D883}" type="parTrans" cxnId="{5562221C-4704-4A0D-9022-136FF44D85BB}">
      <dgm:prSet/>
      <dgm:spPr/>
      <dgm:t>
        <a:bodyPr/>
        <a:lstStyle/>
        <a:p>
          <a:endParaRPr lang="en-US"/>
        </a:p>
      </dgm:t>
    </dgm:pt>
    <dgm:pt modelId="{8060CFE5-5D4D-4502-B4D4-4A2482A5E94E}" type="sibTrans" cxnId="{5562221C-4704-4A0D-9022-136FF44D85BB}">
      <dgm:prSet/>
      <dgm:spPr/>
      <dgm:t>
        <a:bodyPr/>
        <a:lstStyle/>
        <a:p>
          <a:endParaRPr lang="en-US"/>
        </a:p>
      </dgm:t>
    </dgm:pt>
    <dgm:pt modelId="{BA33C082-CD84-4E83-AE0C-A9B813F23297}">
      <dgm:prSet/>
      <dgm:spPr/>
      <dgm:t>
        <a:bodyPr/>
        <a:lstStyle/>
        <a:p>
          <a:pPr>
            <a:lnSpc>
              <a:spcPct val="150000"/>
            </a:lnSpc>
          </a:pPr>
          <a:r>
            <a:rPr lang="hr-HR" dirty="0"/>
            <a:t>Jednostavne rečenice koje tvore složenu nazivamo SUREČENICAMA.</a:t>
          </a:r>
          <a:endParaRPr lang="en-US" dirty="0"/>
        </a:p>
      </dgm:t>
    </dgm:pt>
    <dgm:pt modelId="{C4E62543-B4B6-4499-BC95-5CE2A343E029}" type="parTrans" cxnId="{A8247CA2-0792-4D84-B13B-2945E4C07FC8}">
      <dgm:prSet/>
      <dgm:spPr/>
      <dgm:t>
        <a:bodyPr/>
        <a:lstStyle/>
        <a:p>
          <a:endParaRPr lang="en-US"/>
        </a:p>
      </dgm:t>
    </dgm:pt>
    <dgm:pt modelId="{12C9E147-EB1D-4230-8D04-40D30E39AB90}" type="sibTrans" cxnId="{A8247CA2-0792-4D84-B13B-2945E4C07FC8}">
      <dgm:prSet/>
      <dgm:spPr/>
      <dgm:t>
        <a:bodyPr/>
        <a:lstStyle/>
        <a:p>
          <a:endParaRPr lang="en-US"/>
        </a:p>
      </dgm:t>
    </dgm:pt>
    <dgm:pt modelId="{3570F8B8-9A82-446B-B1C4-CFE3796C2D7C}" type="pres">
      <dgm:prSet presAssocID="{271FDEF7-0D99-4743-A4DE-E7249F97930D}" presName="diagram" presStyleCnt="0">
        <dgm:presLayoutVars>
          <dgm:dir/>
          <dgm:resizeHandles/>
        </dgm:presLayoutVars>
      </dgm:prSet>
      <dgm:spPr/>
    </dgm:pt>
    <dgm:pt modelId="{ACD37937-9CD1-487C-B6E1-3D8266687863}" type="pres">
      <dgm:prSet presAssocID="{8960A52B-923D-4F48-8720-D0F94665CBE0}" presName="firstNode" presStyleLbl="node1" presStyleIdx="0" presStyleCnt="2" custLinFactNeighborX="-4332" custLinFactNeighborY="-41638">
        <dgm:presLayoutVars>
          <dgm:bulletEnabled val="1"/>
        </dgm:presLayoutVars>
      </dgm:prSet>
      <dgm:spPr/>
    </dgm:pt>
    <dgm:pt modelId="{D525FD71-EDE1-4BE0-83D4-721E42621DF4}" type="pres">
      <dgm:prSet presAssocID="{8060CFE5-5D4D-4502-B4D4-4A2482A5E94E}" presName="sibTrans" presStyleLbl="sibTrans2D1" presStyleIdx="0" presStyleCnt="1"/>
      <dgm:spPr/>
    </dgm:pt>
    <dgm:pt modelId="{B5BEE709-4994-434F-9AA0-D874339B56BA}" type="pres">
      <dgm:prSet presAssocID="{BA33C082-CD84-4E83-AE0C-A9B813F23297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5562221C-4704-4A0D-9022-136FF44D85BB}" srcId="{271FDEF7-0D99-4743-A4DE-E7249F97930D}" destId="{8960A52B-923D-4F48-8720-D0F94665CBE0}" srcOrd="0" destOrd="0" parTransId="{F39FBA96-B50E-4BBE-8476-AB74BEA0D883}" sibTransId="{8060CFE5-5D4D-4502-B4D4-4A2482A5E94E}"/>
    <dgm:cxn modelId="{DCEA4021-CF8E-4679-9763-8B297231A3DC}" type="presOf" srcId="{BA33C082-CD84-4E83-AE0C-A9B813F23297}" destId="{B5BEE709-4994-434F-9AA0-D874339B56BA}" srcOrd="0" destOrd="0" presId="urn:microsoft.com/office/officeart/2005/8/layout/bProcess2"/>
    <dgm:cxn modelId="{A8247CA2-0792-4D84-B13B-2945E4C07FC8}" srcId="{271FDEF7-0D99-4743-A4DE-E7249F97930D}" destId="{BA33C082-CD84-4E83-AE0C-A9B813F23297}" srcOrd="1" destOrd="0" parTransId="{C4E62543-B4B6-4499-BC95-5CE2A343E029}" sibTransId="{12C9E147-EB1D-4230-8D04-40D30E39AB90}"/>
    <dgm:cxn modelId="{2E851FBA-9133-47C4-AB08-61230DC0F63E}" type="presOf" srcId="{271FDEF7-0D99-4743-A4DE-E7249F97930D}" destId="{3570F8B8-9A82-446B-B1C4-CFE3796C2D7C}" srcOrd="0" destOrd="0" presId="urn:microsoft.com/office/officeart/2005/8/layout/bProcess2"/>
    <dgm:cxn modelId="{259C38C4-EC00-445F-8B04-0D9F73F3D74B}" type="presOf" srcId="{8960A52B-923D-4F48-8720-D0F94665CBE0}" destId="{ACD37937-9CD1-487C-B6E1-3D8266687863}" srcOrd="0" destOrd="0" presId="urn:microsoft.com/office/officeart/2005/8/layout/bProcess2"/>
    <dgm:cxn modelId="{DE344FD9-170E-4157-96A3-2F5B1341FEB4}" type="presOf" srcId="{8060CFE5-5D4D-4502-B4D4-4A2482A5E94E}" destId="{D525FD71-EDE1-4BE0-83D4-721E42621DF4}" srcOrd="0" destOrd="0" presId="urn:microsoft.com/office/officeart/2005/8/layout/bProcess2"/>
    <dgm:cxn modelId="{0C60B346-D865-403A-9337-578191B714DB}" type="presParOf" srcId="{3570F8B8-9A82-446B-B1C4-CFE3796C2D7C}" destId="{ACD37937-9CD1-487C-B6E1-3D8266687863}" srcOrd="0" destOrd="0" presId="urn:microsoft.com/office/officeart/2005/8/layout/bProcess2"/>
    <dgm:cxn modelId="{ADA57A31-494F-4E1A-BEF0-8C6408C198B3}" type="presParOf" srcId="{3570F8B8-9A82-446B-B1C4-CFE3796C2D7C}" destId="{D525FD71-EDE1-4BE0-83D4-721E42621DF4}" srcOrd="1" destOrd="0" presId="urn:microsoft.com/office/officeart/2005/8/layout/bProcess2"/>
    <dgm:cxn modelId="{C9F32997-FE99-4CCB-A510-9CA066065700}" type="presParOf" srcId="{3570F8B8-9A82-446B-B1C4-CFE3796C2D7C}" destId="{B5BEE709-4994-434F-9AA0-D874339B56BA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37937-9CD1-487C-B6E1-3D8266687863}">
      <dsp:nvSpPr>
        <dsp:cNvPr id="0" name=""/>
        <dsp:cNvSpPr/>
      </dsp:nvSpPr>
      <dsp:spPr>
        <a:xfrm>
          <a:off x="0" y="0"/>
          <a:ext cx="4732417" cy="4732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Složena rečenica je ona koja ima više predikata i nastala je spajanjem jedne ili više jednostavnih rečenica. </a:t>
          </a:r>
          <a:endParaRPr lang="en-US" sz="2700" kern="1200" dirty="0"/>
        </a:p>
      </dsp:txBody>
      <dsp:txXfrm>
        <a:off x="693046" y="693046"/>
        <a:ext cx="3346325" cy="3346325"/>
      </dsp:txXfrm>
    </dsp:sp>
    <dsp:sp modelId="{D525FD71-EDE1-4BE0-83D4-721E42621DF4}">
      <dsp:nvSpPr>
        <dsp:cNvPr id="0" name=""/>
        <dsp:cNvSpPr/>
      </dsp:nvSpPr>
      <dsp:spPr>
        <a:xfrm rot="5831708">
          <a:off x="5124145" y="2176568"/>
          <a:ext cx="1656346" cy="128472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EE709-4994-434F-9AA0-D874339B56BA}">
      <dsp:nvSpPr>
        <dsp:cNvPr id="0" name=""/>
        <dsp:cNvSpPr/>
      </dsp:nvSpPr>
      <dsp:spPr>
        <a:xfrm>
          <a:off x="7100071" y="896334"/>
          <a:ext cx="4732417" cy="4732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Jednostavne rečenice koje tvore složenu nazivamo SUREČENICAMA.</a:t>
          </a:r>
          <a:endParaRPr lang="en-US" sz="2700" kern="1200" dirty="0"/>
        </a:p>
      </dsp:txBody>
      <dsp:txXfrm>
        <a:off x="7793117" y="1589380"/>
        <a:ext cx="3346325" cy="3346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F0CD4D-8BF9-4522-BCDE-C19F8E2BE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62DA8F2-5107-4A9A-A8A9-5C3F7315D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CD93C04-0366-46F7-8D2D-61EB7CD2D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31A8-67F1-4C57-8490-62212B4C570E}" type="datetimeFigureOut">
              <a:rPr lang="hr-HR" smtClean="0"/>
              <a:t>14.10.2023.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7F585DC-CF67-4E2F-A292-0812815C0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537E43F-777B-49AB-9716-5B35EBE78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92F2-2307-47AE-B155-AE4DDB279E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020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CFB1CD-BF7D-4ADF-AE2E-BAA0EE0E9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34D470D-8B41-47B5-B1E0-E67FFF2AF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0AA04BD-F7B4-4E8A-9658-EE838059C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31A8-67F1-4C57-8490-62212B4C570E}" type="datetimeFigureOut">
              <a:rPr lang="hr-HR" smtClean="0"/>
              <a:t>14.10.2023.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883E3A9-A872-4E24-A5D0-702AC5CCA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D5C53E0-F29D-4D91-8787-15CB9AC1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92F2-2307-47AE-B155-AE4DDB279E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500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1785E0C-512D-4FFF-968B-4A24E25CAC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94BD280-E271-4769-843E-50F536865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059C73C-DE0E-4AC5-8477-6802AD3B3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31A8-67F1-4C57-8490-62212B4C570E}" type="datetimeFigureOut">
              <a:rPr lang="hr-HR" smtClean="0"/>
              <a:t>14.10.2023.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5540C14-644C-439F-85E4-2212C7EA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B0BFD3B-AEFE-470E-B891-217B60A4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92F2-2307-47AE-B155-AE4DDB279E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226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8FE1A5-A82F-443F-9653-8405BFE17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CFAC63A-FBA7-40EC-9355-33BD67D42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9765489-51E7-41A5-AE79-4245CC21E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31A8-67F1-4C57-8490-62212B4C570E}" type="datetimeFigureOut">
              <a:rPr lang="hr-HR" smtClean="0"/>
              <a:t>14.10.2023.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1EB3D21-8EFA-4AA5-897A-171DFFE9E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9EA689B-5EFD-4389-92AD-349FD08C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92F2-2307-47AE-B155-AE4DDB279E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200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BD10BC-F883-40BF-B433-9325A3488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13ED1F0-B74C-4E0E-8199-5D4D02F1E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A7D3545-AF13-4313-9D31-C26E09F92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31A8-67F1-4C57-8490-62212B4C570E}" type="datetimeFigureOut">
              <a:rPr lang="hr-HR" smtClean="0"/>
              <a:t>14.10.2023.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A41A6C2-1401-42DF-93F0-2837E0BE7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4E22A72-E354-456A-AB14-FBF118A7B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92F2-2307-47AE-B155-AE4DDB279E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30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9F7EF4-1BC6-4CF5-93FA-38C6F4B15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6270C5-B4D6-4770-AF80-6E46A075E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EDD65BF-69B3-42EE-8347-0F7F3BF5F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BF021C6-50A3-4F3E-90D5-A399565D6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31A8-67F1-4C57-8490-62212B4C570E}" type="datetimeFigureOut">
              <a:rPr lang="hr-HR" smtClean="0"/>
              <a:t>14.10.2023.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93FF22B-572E-4FCB-B770-A46FD10F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DDF67BC-21E6-4204-8A7A-8DC64A9E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92F2-2307-47AE-B155-AE4DDB279E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70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F1A4DC-3461-417D-AF5A-8675813D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C0AC293-3923-40CA-8A1C-D079F6AB5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95BA84C-9F09-4AC4-B8A4-F00BDC34E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0FB094E-565F-4DA3-89B1-53EC9CD5C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D18535B-034C-431A-A62E-EC2054927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25ED98E-474F-4887-9DA6-70EF0179E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31A8-67F1-4C57-8490-62212B4C570E}" type="datetimeFigureOut">
              <a:rPr lang="hr-HR" smtClean="0"/>
              <a:t>14.10.2023.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833D8FA-E76F-4617-826B-F767C823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EC1CF9C-B4E4-48BD-A6DE-7521AAB2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92F2-2307-47AE-B155-AE4DDB279E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649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B76A16-7338-4B12-B372-02BE645BB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910929D-EE19-4460-9191-80D986D95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31A8-67F1-4C57-8490-62212B4C570E}" type="datetimeFigureOut">
              <a:rPr lang="hr-HR" smtClean="0"/>
              <a:t>14.10.2023.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6CA15D5-807F-4ED7-9C07-DA11F1115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C428CA8-4C90-49C8-A113-08786CC0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92F2-2307-47AE-B155-AE4DDB279E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40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04BCE4A-E3BC-4D30-B61C-507264508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31A8-67F1-4C57-8490-62212B4C570E}" type="datetimeFigureOut">
              <a:rPr lang="hr-HR" smtClean="0"/>
              <a:t>14.10.2023.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6F0AB8C-1A52-49C5-A6DC-D2135920F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6DDD5F9-D434-4F30-9BDF-D0EC802E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92F2-2307-47AE-B155-AE4DDB279E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12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25C1C0-9E96-47B3-B26A-4CDC382F5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BEA51B-DAF5-44E6-9864-230AB96B9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B2F4B4C-D14B-4C21-B2EE-897B76D3E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BAD5360-DA20-4AB4-B908-A7BB30F3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31A8-67F1-4C57-8490-62212B4C570E}" type="datetimeFigureOut">
              <a:rPr lang="hr-HR" smtClean="0"/>
              <a:t>14.10.2023.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3C6633-A482-436A-9497-4FCF76CDC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ABCBDB6-A1E7-4A64-8A60-CE1B55E41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92F2-2307-47AE-B155-AE4DDB279E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43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6835DE-F90B-4CAE-A896-60C862DB2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74EE177-479D-4ADB-94B8-AEC2776F8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42CA859-2D97-46DF-A561-F2DF98A96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792A4C2-17CB-4D8A-B853-1FF5A201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31A8-67F1-4C57-8490-62212B4C570E}" type="datetimeFigureOut">
              <a:rPr lang="hr-HR" smtClean="0"/>
              <a:t>14.10.2023.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FC7D782-1E2E-4E3D-BBFD-8455A30D4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409D392-E4A9-4208-B7E3-55169F6F0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92F2-2307-47AE-B155-AE4DDB279E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986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BEB372B-170B-45A4-906E-C9DE2DCB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49E96FB-D2AF-4615-860C-0625D5C0B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EDFD762-D9C7-4E26-9E2B-851698A51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131A8-67F1-4C57-8490-62212B4C570E}" type="datetimeFigureOut">
              <a:rPr lang="hr-HR" smtClean="0"/>
              <a:t>14.10.2023.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18FF301-FDDD-4FB2-BB53-6E41AE4C4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9FEC821-7A55-4893-B342-9473CC415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092F2-2307-47AE-B155-AE4DDB279EA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939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hr.izzi.digital/DOS/52474/63175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tekst, drveni, tesarski metar, zatvoreno&#10;&#10;Opis je automatski generiran">
            <a:extLst>
              <a:ext uri="{FF2B5EF4-FFF2-40B4-BE49-F238E27FC236}">
                <a16:creationId xmlns:a16="http://schemas.microsoft.com/office/drawing/2014/main" id="{4BB9EB73-04AC-4637-8A0E-44CE809E75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2" b="976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B542AB1-8B1F-4231-9932-22CB22FE3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325" y="1180096"/>
            <a:ext cx="9144000" cy="790746"/>
          </a:xfrm>
        </p:spPr>
        <p:txBody>
          <a:bodyPr>
            <a:normAutofit fontScale="90000"/>
          </a:bodyPr>
          <a:lstStyle/>
          <a:p>
            <a:r>
              <a:rPr lang="hr-HR" sz="5400" dirty="0">
                <a:solidFill>
                  <a:srgbClr val="FFFFFF"/>
                </a:solidFill>
                <a:latin typeface="Agency FB" panose="020B0503020202020204" pitchFamily="34" charset="0"/>
              </a:rPr>
              <a:t>Vrste rečenica</a:t>
            </a:r>
          </a:p>
        </p:txBody>
      </p:sp>
    </p:spTree>
    <p:extLst>
      <p:ext uri="{BB962C8B-B14F-4D97-AF65-F5344CB8AC3E}">
        <p14:creationId xmlns:p14="http://schemas.microsoft.com/office/powerpoint/2010/main" val="1952371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5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46A7DC3-BE44-46B4-A4C6-DE3F59C74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7" y="958935"/>
            <a:ext cx="9842316" cy="452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46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0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C008311-6D35-47C2-B45E-3C5EDD5D1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515" y="133350"/>
            <a:ext cx="7164493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r-HR" dirty="0">
                <a:latin typeface="+mj-lt"/>
              </a:rPr>
              <a:t>SLOŽENA REČENICA</a:t>
            </a:r>
          </a:p>
        </p:txBody>
      </p:sp>
      <p:pic>
        <p:nvPicPr>
          <p:cNvPr id="1026" name="Picture 2" descr="Načinske rečenice - Hrvatska školska gramatika">
            <a:extLst>
              <a:ext uri="{FF2B5EF4-FFF2-40B4-BE49-F238E27FC236}">
                <a16:creationId xmlns:a16="http://schemas.microsoft.com/office/drawing/2014/main" id="{A984FA10-D6A8-42A9-975A-00812A1B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" y="1620867"/>
            <a:ext cx="3425957" cy="361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30A510-CCA8-43F8-8CAC-CF044182C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686757"/>
            <a:ext cx="7161017" cy="503789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Koliko je predikata u rečenicama?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Došao sam na igralište, a tebe nema.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Došao sam, nema</a:t>
            </a:r>
          </a:p>
          <a:p>
            <a:pPr>
              <a:lnSpc>
                <a:spcPct val="150000"/>
              </a:lnSpc>
            </a:pP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Pričekat ću te ako možeš doći brzo.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Pričekat ću, možeš doći</a:t>
            </a:r>
          </a:p>
          <a:p>
            <a:pPr>
              <a:lnSpc>
                <a:spcPct val="150000"/>
              </a:lnSpc>
            </a:pP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Pišem zadaću, čitam lektiru i slušam radio.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Pišem, čitam, slušam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938448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5B657C-AB94-41F2-A8D4-DB248DE8A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CB606E6-7274-4E2B-8C16-074DB15FD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44" y="241698"/>
            <a:ext cx="9784707" cy="610899"/>
          </a:xfrm>
        </p:spPr>
        <p:txBody>
          <a:bodyPr anchor="t">
            <a:normAutofit/>
          </a:bodyPr>
          <a:lstStyle/>
          <a:p>
            <a:r>
              <a:rPr lang="hr-HR" sz="3100" dirty="0">
                <a:solidFill>
                  <a:schemeClr val="bg1"/>
                </a:solidFill>
              </a:rPr>
              <a:t>Od kojih se rečenica sastoje navedene rečenice?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5391A89-11FB-4F88-B762-E6CF844BA8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r="10595" b="-3"/>
          <a:stretch/>
        </p:blipFill>
        <p:spPr>
          <a:xfrm>
            <a:off x="1336308" y="1814172"/>
            <a:ext cx="3991090" cy="3991090"/>
          </a:xfrm>
          <a:prstGeom prst="rect">
            <a:avLst/>
          </a:prstGeom>
        </p:spPr>
      </p:pic>
      <p:grpSp>
        <p:nvGrpSpPr>
          <p:cNvPr id="12" name="Graphic 38">
            <a:extLst>
              <a:ext uri="{FF2B5EF4-FFF2-40B4-BE49-F238E27FC236}">
                <a16:creationId xmlns:a16="http://schemas.microsoft.com/office/drawing/2014/main" id="{81BD5961-0F42-4962-9733-6F5C6D1DD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6583" y="25334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77DBFCE-421C-448D-BDEC-87B2A63E6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8354B52-C962-453E-A165-83A1CDA97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C739CE4-57E8-45FA-87CA-47A634CF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42" y="1243755"/>
            <a:ext cx="6056641" cy="53598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>
                <a:solidFill>
                  <a:schemeClr val="bg1"/>
                </a:solidFill>
              </a:rPr>
              <a:t>Došao sam na igralište, a tebe nema. 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rgbClr val="92D050"/>
                </a:solidFill>
              </a:rPr>
              <a:t>Došao sam na igralište.  Tebe nema.</a:t>
            </a:r>
          </a:p>
          <a:p>
            <a:pPr>
              <a:lnSpc>
                <a:spcPct val="150000"/>
              </a:lnSpc>
            </a:pPr>
            <a:endParaRPr lang="hr-HR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bg1"/>
                </a:solidFill>
              </a:rPr>
              <a:t>Pričekat ću te ako možeš doći brzo.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rgbClr val="92D050"/>
                </a:solidFill>
              </a:rPr>
              <a:t>Pričekat ću te.   Možeš doći brzo.</a:t>
            </a:r>
          </a:p>
          <a:p>
            <a:pPr>
              <a:lnSpc>
                <a:spcPct val="150000"/>
              </a:lnSpc>
            </a:pPr>
            <a:endParaRPr lang="hr-HR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bg1"/>
                </a:solidFill>
              </a:rPr>
              <a:t>Pišem zadaću, čitam lektiru i slušam radio.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rgbClr val="92D050"/>
                </a:solidFill>
              </a:rPr>
              <a:t>Pišem zadaću.  Čitam lektiru.  Slušam radio.</a:t>
            </a:r>
          </a:p>
          <a:p>
            <a:endParaRPr lang="hr-HR" sz="2400" dirty="0">
              <a:solidFill>
                <a:schemeClr val="bg1"/>
              </a:solidFill>
            </a:endParaRPr>
          </a:p>
          <a:p>
            <a:endParaRPr lang="hr-HR" sz="2400" dirty="0">
              <a:solidFill>
                <a:schemeClr val="bg1"/>
              </a:solidFill>
            </a:endParaRPr>
          </a:p>
          <a:p>
            <a:endParaRPr lang="hr-HR" sz="2400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DDA534-C87C-457B-A8D4-2E01B549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05795" y="5289458"/>
            <a:ext cx="1640978" cy="1568550"/>
            <a:chOff x="3121343" y="4864099"/>
            <a:chExt cx="2085971" cy="1993901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6B2D6A-AC91-48DF-9D3B-66A73340F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11EA9A-4CE3-4945-AD28-762CE8C57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5F72145-93EF-4DDF-AFE8-E3E9B492E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F8EAB71-8BF5-4FA0-B2AF-3FB855D38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78A2ED-E49A-45B2-BBB7-61ECAD27E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1D7E95C-F230-428B-8BBA-A1B0A4B8B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670EDF-AA75-4F70-86B5-3F82565978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A334E92-AEF2-4AD3-9363-D3A0100ED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8450097-D3EF-481E-BEE0-805CA19BF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30E6FEF-A4DC-4CC4-85FC-51AF883F5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A595BD-2D2F-4953-907B-9B017A21F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2CB18FC-DB17-4CCA-8099-BFA281A85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D5A6AFA-6A85-4179-BCA6-0E021DD05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633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Rezervirano mjesto sadržaja 2">
            <a:extLst>
              <a:ext uri="{FF2B5EF4-FFF2-40B4-BE49-F238E27FC236}">
                <a16:creationId xmlns:a16="http://schemas.microsoft.com/office/drawing/2014/main" id="{1A8EB1D9-7340-4DB7-B2CC-F81D6FA1D2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760541"/>
              </p:ext>
            </p:extLst>
          </p:nvPr>
        </p:nvGraphicFramePr>
        <p:xfrm>
          <a:off x="213064" y="79899"/>
          <a:ext cx="11833934" cy="6525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Drvene kockice - perle za nizanje">
            <a:extLst>
              <a:ext uri="{FF2B5EF4-FFF2-40B4-BE49-F238E27FC236}">
                <a16:creationId xmlns:a16="http://schemas.microsoft.com/office/drawing/2014/main" id="{4F7D7BF2-0F28-48B8-A769-82874E8EA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629" y="1908699"/>
            <a:ext cx="3488358" cy="26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47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5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3D11133-D39E-49EF-9ED4-A778E9F1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2339" y="281770"/>
            <a:ext cx="9359673" cy="53569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algn="ctr"/>
            <a:r>
              <a:rPr lang="hr-HR" sz="2800" dirty="0">
                <a:solidFill>
                  <a:schemeClr val="bg1"/>
                </a:solidFill>
              </a:rPr>
              <a:t>KAKO NASTAJU SLOŽENE REČENICE – VRSTE SKLAPANJA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AE1924-D99F-4BEF-99F8-D9A57941D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50" y="1287262"/>
            <a:ext cx="6628184" cy="53802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000" b="1" dirty="0">
                <a:solidFill>
                  <a:schemeClr val="accent2">
                    <a:lumMod val="75000"/>
                  </a:schemeClr>
                </a:solidFill>
              </a:rPr>
              <a:t>1. POVEZIVANJE </a:t>
            </a:r>
            <a:r>
              <a:rPr lang="hr-HR" sz="2000" dirty="0">
                <a:solidFill>
                  <a:schemeClr val="bg1"/>
                </a:solidFill>
              </a:rPr>
              <a:t>– vrši se pomoću </a:t>
            </a:r>
            <a:r>
              <a:rPr lang="hr-HR" sz="2000" b="1" dirty="0">
                <a:solidFill>
                  <a:schemeClr val="accent2">
                    <a:lumMod val="75000"/>
                  </a:schemeClr>
                </a:solidFill>
              </a:rPr>
              <a:t>veznika i vezničkih riječi.</a:t>
            </a:r>
          </a:p>
          <a:p>
            <a:pPr>
              <a:lnSpc>
                <a:spcPct val="150000"/>
              </a:lnSpc>
            </a:pPr>
            <a:endParaRPr lang="hr-HR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2000" dirty="0">
                <a:solidFill>
                  <a:schemeClr val="bg1"/>
                </a:solidFill>
              </a:rPr>
              <a:t>Izgovorio je nekoliko riječi. Sjeo je za računalo.</a:t>
            </a:r>
          </a:p>
          <a:p>
            <a:pPr>
              <a:lnSpc>
                <a:spcPct val="150000"/>
              </a:lnSpc>
            </a:pPr>
            <a:r>
              <a:rPr lang="hr-HR" sz="2000" dirty="0">
                <a:solidFill>
                  <a:schemeClr val="bg1"/>
                </a:solidFill>
              </a:rPr>
              <a:t>Izgovorio je nekoliko rečenica</a:t>
            </a:r>
            <a:r>
              <a:rPr lang="hr-HR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i </a:t>
            </a:r>
            <a:r>
              <a:rPr lang="hr-HR" sz="2000" dirty="0">
                <a:solidFill>
                  <a:schemeClr val="bg1"/>
                </a:solidFill>
              </a:rPr>
              <a:t>sjeo za računalo.</a:t>
            </a:r>
          </a:p>
          <a:p>
            <a:pPr>
              <a:lnSpc>
                <a:spcPct val="150000"/>
              </a:lnSpc>
            </a:pPr>
            <a:endParaRPr lang="hr-HR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2000" dirty="0">
                <a:solidFill>
                  <a:schemeClr val="bg1"/>
                </a:solidFill>
              </a:rPr>
              <a:t>Veznička riječ služi za povezivanje, ali ne pripada nijednoj </a:t>
            </a:r>
            <a:r>
              <a:rPr lang="hr-HR" sz="2000" dirty="0" err="1">
                <a:solidFill>
                  <a:schemeClr val="bg1"/>
                </a:solidFill>
              </a:rPr>
              <a:t>surečenici</a:t>
            </a:r>
            <a:r>
              <a:rPr lang="hr-HR" sz="2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hr-HR" sz="2000" dirty="0">
                <a:solidFill>
                  <a:schemeClr val="bg1"/>
                </a:solidFill>
              </a:rPr>
              <a:t>Rečenice nastale povezivanjem zovu se </a:t>
            </a:r>
            <a:r>
              <a:rPr lang="hr-HR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VEZNIČKE REČENICE.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074" name="Picture 2" descr="Vezivanje cvora TRIK OBJASNJENJE - YouTube">
            <a:extLst>
              <a:ext uri="{FF2B5EF4-FFF2-40B4-BE49-F238E27FC236}">
                <a16:creationId xmlns:a16="http://schemas.microsoft.com/office/drawing/2014/main" id="{D76BDB36-533D-40AA-A84C-1DBA8819A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 r="13970" b="-1"/>
          <a:stretch/>
        </p:blipFill>
        <p:spPr bwMode="auto">
          <a:xfrm>
            <a:off x="7045435" y="1034593"/>
            <a:ext cx="4952471" cy="4952471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1659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966EF5-49A0-4C0A-9A60-D785FB480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732" y="1882066"/>
            <a:ext cx="10515600" cy="478067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r-H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2. NIZANJE- </a:t>
            </a:r>
            <a:r>
              <a:rPr lang="hr-HR" dirty="0" err="1"/>
              <a:t>surečenice</a:t>
            </a:r>
            <a:r>
              <a:rPr lang="hr-HR" dirty="0"/>
              <a:t> se sklapaju bez veznika (</a:t>
            </a:r>
            <a:r>
              <a:rPr lang="hr-HR" dirty="0" err="1"/>
              <a:t>nevezničke</a:t>
            </a:r>
            <a:r>
              <a:rPr lang="hr-HR" dirty="0"/>
              <a:t> rečenice), odvajaju se samo zarezima.</a:t>
            </a:r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Šalio se. Igrao se. Uživao je u svakom trenutku.</a:t>
            </a:r>
          </a:p>
          <a:p>
            <a:pPr>
              <a:lnSpc>
                <a:spcPct val="150000"/>
              </a:lnSpc>
            </a:pPr>
            <a:r>
              <a:rPr lang="hr-HR" dirty="0"/>
              <a:t>Šalio se, igrao, uživao u svakom trenutku. </a:t>
            </a:r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Rečenice nastale nizanjem zovemo </a:t>
            </a:r>
            <a:r>
              <a:rPr lang="hr-H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REČENIČNI NIZ.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CA4C941-7CD4-4244-82D7-BBC02C4BB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94" y="0"/>
            <a:ext cx="10963275" cy="175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38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lika 4" descr="Slika na kojoj se prikazuje isječak crteža, vektorska grafika&#10;&#10;Opis je automatski generiran">
            <a:extLst>
              <a:ext uri="{FF2B5EF4-FFF2-40B4-BE49-F238E27FC236}">
                <a16:creationId xmlns:a16="http://schemas.microsoft.com/office/drawing/2014/main" id="{EE82CD47-5230-448F-B700-8BB0090C6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3" r="27967"/>
          <a:stretch/>
        </p:blipFill>
        <p:spPr>
          <a:xfrm>
            <a:off x="145527" y="1159495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ED9BEAF-9153-45DF-B0D7-1484B50EB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19" y="1283021"/>
            <a:ext cx="6900354" cy="43323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3. UVRŠTAVANJE- </a:t>
            </a:r>
            <a:r>
              <a:rPr lang="hr-HR" dirty="0">
                <a:solidFill>
                  <a:schemeClr val="bg1"/>
                </a:solidFill>
              </a:rPr>
              <a:t>postupak kada jednu jednostavnu rečenicu uvrstimo/uklopimo u drugu. 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bg1"/>
                </a:solidFill>
              </a:rPr>
              <a:t>Znao je.  Pisao je pismo.  Više je neće vidjeti. 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bg1"/>
                </a:solidFill>
              </a:rPr>
              <a:t>Znao je, dok je pisao, da je više neće vidjeti. </a:t>
            </a:r>
          </a:p>
        </p:txBody>
      </p:sp>
      <p:grpSp>
        <p:nvGrpSpPr>
          <p:cNvPr id="16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86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623D0B1-A4FE-49AA-86C4-6F6484CD2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407" y="779963"/>
            <a:ext cx="7467185" cy="5298074"/>
          </a:xfrm>
        </p:spPr>
      </p:pic>
    </p:spTree>
    <p:extLst>
      <p:ext uri="{BB962C8B-B14F-4D97-AF65-F5344CB8AC3E}">
        <p14:creationId xmlns:p14="http://schemas.microsoft.com/office/powerpoint/2010/main" val="122256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na otvorenom&#10;&#10;Opis je automatski generiran">
            <a:extLst>
              <a:ext uri="{FF2B5EF4-FFF2-40B4-BE49-F238E27FC236}">
                <a16:creationId xmlns:a16="http://schemas.microsoft.com/office/drawing/2014/main" id="{B27E5C38-9A30-4F9E-BF00-8FC396A110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6" b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6F360C1-042A-4590-9322-F46002818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704396" cy="1124712"/>
          </a:xfrm>
        </p:spPr>
        <p:txBody>
          <a:bodyPr anchor="b">
            <a:normAutofit/>
          </a:bodyPr>
          <a:lstStyle/>
          <a:p>
            <a:r>
              <a:rPr lang="hr-HR" sz="2400" dirty="0"/>
              <a:t>VRSTE SLOŽENIH REČENICA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A55E28-2910-4591-8E8C-C39071C34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188" y="3064368"/>
            <a:ext cx="5446485" cy="191600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hr-HR" sz="2400" dirty="0"/>
              <a:t> </a:t>
            </a:r>
            <a:r>
              <a:rPr lang="hr-HR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1. NEZAVISNO SLOŽENE REČENICE</a:t>
            </a:r>
          </a:p>
          <a:p>
            <a:pPr>
              <a:lnSpc>
                <a:spcPct val="200000"/>
              </a:lnSpc>
            </a:pPr>
            <a:r>
              <a:rPr lang="hr-HR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2. ZAVISNOSLOŽENE REČENICE</a:t>
            </a:r>
          </a:p>
        </p:txBody>
      </p:sp>
    </p:spTree>
    <p:extLst>
      <p:ext uri="{BB962C8B-B14F-4D97-AF65-F5344CB8AC3E}">
        <p14:creationId xmlns:p14="http://schemas.microsoft.com/office/powerpoint/2010/main" val="3832606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82FF2E-4B0A-4E19-8165-D57FEE1F9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8" y="145473"/>
            <a:ext cx="11842812" cy="6598227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/>
              <a:t>Mogu li </a:t>
            </a:r>
            <a:r>
              <a:rPr lang="hr-HR" dirty="0" err="1"/>
              <a:t>surečenice</a:t>
            </a:r>
            <a:r>
              <a:rPr lang="hr-HR" dirty="0"/>
              <a:t> stajati samostalno?</a:t>
            </a:r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Izgovorio je nekoliko riječi pa je sjeo za stol.</a:t>
            </a:r>
          </a:p>
          <a:p>
            <a:pPr>
              <a:lnSpc>
                <a:spcPct val="150000"/>
              </a:lnSpc>
            </a:pPr>
            <a:r>
              <a:rPr lang="hr-HR" dirty="0"/>
              <a:t>Izgovorio je nekoliko riječi.   Sjeo je za stol.</a:t>
            </a:r>
          </a:p>
          <a:p>
            <a:pPr>
              <a:lnSpc>
                <a:spcPct val="150000"/>
              </a:lnSpc>
            </a:pPr>
            <a:r>
              <a:rPr lang="hr-HR" dirty="0"/>
              <a:t>Pozdravili smo se i otišli smo kućama.</a:t>
            </a:r>
          </a:p>
          <a:p>
            <a:pPr>
              <a:lnSpc>
                <a:spcPct val="150000"/>
              </a:lnSpc>
            </a:pPr>
            <a:r>
              <a:rPr lang="hr-HR" dirty="0"/>
              <a:t>Pozdravili smo se.   Otišli smo kućama.</a:t>
            </a:r>
          </a:p>
          <a:p>
            <a:pPr>
              <a:lnSpc>
                <a:spcPct val="150000"/>
              </a:lnSpc>
            </a:pPr>
            <a:r>
              <a:rPr lang="hr-HR" dirty="0"/>
              <a:t> </a:t>
            </a:r>
          </a:p>
          <a:p>
            <a:pPr>
              <a:lnSpc>
                <a:spcPct val="150000"/>
              </a:lnSpc>
            </a:pPr>
            <a:r>
              <a:rPr lang="hr-HR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NEZAVISNOSLOŽENE REČENICE- složene rečenice u kojima jednostavne rečenice pri odvajanju mogu stajati samostalno i ne gube svoj cjeloviti smisao. Međusobno su neovisne.</a:t>
            </a:r>
          </a:p>
          <a:p>
            <a:pPr>
              <a:lnSpc>
                <a:spcPct val="150000"/>
              </a:lnSpc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2079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48AD80-5358-4272-8640-D546E51FA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6254496" cy="882650"/>
          </a:xfrm>
        </p:spPr>
        <p:txBody>
          <a:bodyPr>
            <a:normAutofit/>
          </a:bodyPr>
          <a:lstStyle/>
          <a:p>
            <a:r>
              <a:rPr lang="hr-HR" dirty="0"/>
              <a:t>Prema priopćajnoj svrsi: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29D9466-647E-48E6-A0A9-6D053E4A0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69" y="1868195"/>
            <a:ext cx="6254496" cy="425767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b="1" dirty="0">
                <a:latin typeface="+mj-lt"/>
              </a:rPr>
              <a:t>1. Izjavna</a:t>
            </a:r>
          </a:p>
          <a:p>
            <a:r>
              <a:rPr lang="hr-HR" dirty="0">
                <a:latin typeface="+mj-lt"/>
              </a:rPr>
              <a:t>Volim gledati horor filmove.</a:t>
            </a:r>
          </a:p>
          <a:p>
            <a:endParaRPr lang="hr-HR" dirty="0">
              <a:latin typeface="+mj-lt"/>
            </a:endParaRPr>
          </a:p>
          <a:p>
            <a:r>
              <a:rPr lang="hr-HR" b="1" dirty="0">
                <a:latin typeface="+mj-lt"/>
              </a:rPr>
              <a:t>2. Upitna</a:t>
            </a:r>
          </a:p>
          <a:p>
            <a:r>
              <a:rPr lang="hr-HR" dirty="0">
                <a:latin typeface="+mj-lt"/>
              </a:rPr>
              <a:t>Kakve ti filmove voliš gledati?</a:t>
            </a:r>
          </a:p>
          <a:p>
            <a:endParaRPr lang="hr-HR" dirty="0">
              <a:latin typeface="+mj-lt"/>
            </a:endParaRPr>
          </a:p>
          <a:p>
            <a:r>
              <a:rPr lang="hr-HR" b="1" dirty="0">
                <a:latin typeface="+mj-lt"/>
              </a:rPr>
              <a:t>3. Usklična</a:t>
            </a:r>
          </a:p>
          <a:p>
            <a:r>
              <a:rPr lang="hr-HR" dirty="0">
                <a:latin typeface="+mj-lt"/>
              </a:rPr>
              <a:t>Ugasi televiziju!</a:t>
            </a:r>
          </a:p>
        </p:txBody>
      </p:sp>
      <p:pic>
        <p:nvPicPr>
          <p:cNvPr id="5" name="Slika 4" descr="Slika na kojoj se prikazuje tekst, osoba, staro&#10;&#10;Opis je automatski generiran">
            <a:extLst>
              <a:ext uri="{FF2B5EF4-FFF2-40B4-BE49-F238E27FC236}">
                <a16:creationId xmlns:a16="http://schemas.microsoft.com/office/drawing/2014/main" id="{E17711E4-E2EC-462C-995A-5989743832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3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60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4B8F72-15A6-41E0-AD88-24DD80CE6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" y="171449"/>
            <a:ext cx="7048500" cy="64674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Mogu li </a:t>
            </a:r>
            <a:r>
              <a:rPr lang="hr-HR" sz="2400" dirty="0" err="1"/>
              <a:t>surečenice</a:t>
            </a:r>
            <a:r>
              <a:rPr lang="hr-HR" sz="2400" dirty="0"/>
              <a:t> stajati samostalno?</a:t>
            </a:r>
          </a:p>
          <a:p>
            <a:pPr>
              <a:lnSpc>
                <a:spcPct val="150000"/>
              </a:lnSpc>
            </a:pP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Smješkao se dok je pisao.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Smješkao se.  Dok je pisao.</a:t>
            </a:r>
          </a:p>
          <a:p>
            <a:pPr>
              <a:lnSpc>
                <a:spcPct val="150000"/>
              </a:lnSpc>
            </a:pP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Jučer su mu se poklonili kao da je pravi kralj.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Jučer su mu se poklonili.  Kao da je pravi kralj.</a:t>
            </a:r>
          </a:p>
          <a:p>
            <a:pPr>
              <a:lnSpc>
                <a:spcPct val="150000"/>
              </a:lnSpc>
            </a:pP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ZAVISNOSLOŽENE REČENICE – one u kojima </a:t>
            </a:r>
            <a:r>
              <a:rPr lang="hr-HR" sz="24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surečenice</a:t>
            </a:r>
            <a:r>
              <a:rPr lang="hr-HR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zavise jedna o drugoj te se ne mogu odvojiti, a da pri tome ne izgube smisao. </a:t>
            </a:r>
          </a:p>
          <a:p>
            <a:endParaRPr lang="hr-HR" sz="2400" dirty="0"/>
          </a:p>
        </p:txBody>
      </p:sp>
      <p:pic>
        <p:nvPicPr>
          <p:cNvPr id="5" name="Slika 4" descr="Slika na kojoj se prikazuje zid, osoba, crveno, popločano&#10;&#10;Opis je automatski generiran">
            <a:extLst>
              <a:ext uri="{FF2B5EF4-FFF2-40B4-BE49-F238E27FC236}">
                <a16:creationId xmlns:a16="http://schemas.microsoft.com/office/drawing/2014/main" id="{8C82C759-DFE6-481E-BCDE-2922AB8A8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r="154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31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7A1261A-8812-4E8F-B150-9851BE4C1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19" y="643467"/>
            <a:ext cx="860396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1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AADF1C1-6F6D-4B2E-8972-61E6E77D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hr-HR" sz="3800">
                <a:solidFill>
                  <a:schemeClr val="bg1"/>
                </a:solidFill>
              </a:rPr>
              <a:t>Radna bilježnica str. 63. – 73.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E3BCA06C-DE24-425F-93DA-330FA6F1A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endParaRPr lang="hr-HR" sz="2000" dirty="0">
              <a:solidFill>
                <a:schemeClr val="bg1"/>
              </a:solidFill>
              <a:hlinkClick r:id="rId2"/>
            </a:endParaRPr>
          </a:p>
          <a:p>
            <a:endParaRPr lang="hr-HR" sz="2000" dirty="0">
              <a:solidFill>
                <a:schemeClr val="bg1"/>
              </a:solidFill>
              <a:hlinkClick r:id="rId2"/>
            </a:endParaRPr>
          </a:p>
          <a:p>
            <a:endParaRPr lang="hr-HR" sz="2000" dirty="0">
              <a:solidFill>
                <a:schemeClr val="bg1"/>
              </a:solidFill>
              <a:hlinkClick r:id="rId2"/>
            </a:endParaRPr>
          </a:p>
          <a:p>
            <a:endParaRPr lang="hr-HR" sz="2000" dirty="0">
              <a:solidFill>
                <a:schemeClr val="bg1"/>
              </a:solidFill>
              <a:hlinkClick r:id="rId2"/>
            </a:endParaRPr>
          </a:p>
          <a:p>
            <a:r>
              <a:rPr lang="en-US" sz="2000" dirty="0">
                <a:solidFill>
                  <a:schemeClr val="bg1"/>
                </a:solidFill>
                <a:hlinkClick r:id="rId2"/>
              </a:rPr>
              <a:t>https://hr.izzi.digital/DOS/52474/63175.html</a:t>
            </a:r>
            <a:endParaRPr lang="hr-HR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OSMICA | Profil Klett">
            <a:extLst>
              <a:ext uri="{FF2B5EF4-FFF2-40B4-BE49-F238E27FC236}">
                <a16:creationId xmlns:a16="http://schemas.microsoft.com/office/drawing/2014/main" id="{99E3DF78-8D90-46C9-84B4-090BBE638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0"/>
          <a:stretch/>
        </p:blipFill>
        <p:spPr bwMode="auto">
          <a:xfrm>
            <a:off x="6525453" y="10"/>
            <a:ext cx="56665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16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CF5609-AA45-4E47-9A4C-C96C69595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116549"/>
            <a:ext cx="6172200" cy="1828800"/>
          </a:xfrm>
        </p:spPr>
        <p:txBody>
          <a:bodyPr>
            <a:normAutofit/>
          </a:bodyPr>
          <a:lstStyle/>
          <a:p>
            <a:r>
              <a:rPr lang="hr-HR" dirty="0"/>
              <a:t>Prema sadržaju koji izriču:</a:t>
            </a:r>
          </a:p>
        </p:txBody>
      </p:sp>
      <p:pic>
        <p:nvPicPr>
          <p:cNvPr id="5" name="Slika 4" descr="Slika na kojoj se prikazuje tekst, kraljica&#10;&#10;Opis je automatski generiran">
            <a:extLst>
              <a:ext uri="{FF2B5EF4-FFF2-40B4-BE49-F238E27FC236}">
                <a16:creationId xmlns:a16="http://schemas.microsoft.com/office/drawing/2014/main" id="{3DB5B436-A5FB-4C5D-B61A-3DE6284EC0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8" r="4834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C75AC5F-FE5A-4F46-B4D7-6BCB2E8ED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b="1" dirty="0">
                <a:latin typeface="+mj-lt"/>
              </a:rPr>
              <a:t>1. Jesne (potvrdne)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+mj-lt"/>
              </a:rPr>
              <a:t>Imam novi kaput.</a:t>
            </a:r>
          </a:p>
          <a:p>
            <a:pPr>
              <a:lnSpc>
                <a:spcPct val="150000"/>
              </a:lnSpc>
            </a:pPr>
            <a:endParaRPr lang="hr-HR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hr-HR" b="1" dirty="0">
                <a:latin typeface="+mj-lt"/>
              </a:rPr>
              <a:t>2. Niječne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+mj-lt"/>
              </a:rPr>
              <a:t>Nemam novi kaput.</a:t>
            </a:r>
          </a:p>
        </p:txBody>
      </p:sp>
    </p:spTree>
    <p:extLst>
      <p:ext uri="{BB962C8B-B14F-4D97-AF65-F5344CB8AC3E}">
        <p14:creationId xmlns:p14="http://schemas.microsoft.com/office/powerpoint/2010/main" val="4268104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vektorska grafika&#10;&#10;Opis je automatski generiran">
            <a:extLst>
              <a:ext uri="{FF2B5EF4-FFF2-40B4-BE49-F238E27FC236}">
                <a16:creationId xmlns:a16="http://schemas.microsoft.com/office/drawing/2014/main" id="{2AAC9A56-1E05-44F6-931C-DA2DCF7C7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38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54C9E7E-F042-4C27-9D43-5F3036E38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010368"/>
            <a:ext cx="3438144" cy="1124712"/>
          </a:xfrm>
        </p:spPr>
        <p:txBody>
          <a:bodyPr anchor="b">
            <a:normAutofit/>
          </a:bodyPr>
          <a:lstStyle/>
          <a:p>
            <a:r>
              <a:rPr lang="hr-HR" sz="2800" dirty="0"/>
              <a:t>Ponovimo pretvorbu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FF46EB0-2AA2-4C43-AA05-47EE4E2D9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443481"/>
            <a:ext cx="5629656" cy="4243070"/>
          </a:xfrm>
        </p:spPr>
        <p:txBody>
          <a:bodyPr anchor="t">
            <a:noAutofit/>
          </a:bodyPr>
          <a:lstStyle/>
          <a:p>
            <a:r>
              <a:rPr lang="hr-HR" sz="2400" dirty="0"/>
              <a:t>Iz izjavne rečenice:</a:t>
            </a:r>
          </a:p>
          <a:p>
            <a:r>
              <a:rPr lang="hr-HR" sz="2400" dirty="0"/>
              <a:t>Imam novi kaput.</a:t>
            </a:r>
          </a:p>
          <a:p>
            <a:endParaRPr lang="hr-HR" sz="2400" dirty="0"/>
          </a:p>
          <a:p>
            <a:r>
              <a:rPr lang="hr-HR" sz="2400" dirty="0"/>
              <a:t>U upitnu rečenicu:</a:t>
            </a:r>
          </a:p>
          <a:p>
            <a:r>
              <a:rPr lang="hr-HR" sz="2400" dirty="0"/>
              <a:t>Imam li novi kaput? </a:t>
            </a:r>
          </a:p>
          <a:p>
            <a:endParaRPr lang="hr-HR" sz="2400" dirty="0"/>
          </a:p>
          <a:p>
            <a:r>
              <a:rPr lang="hr-HR" sz="2400" dirty="0"/>
              <a:t>Uvijek koristimo česticu LI za postavljenje pitanja. </a:t>
            </a:r>
          </a:p>
          <a:p>
            <a:r>
              <a:rPr lang="hr-HR" sz="2400" dirty="0">
                <a:solidFill>
                  <a:srgbClr val="FF0000"/>
                </a:solidFill>
              </a:rPr>
              <a:t>DA LI (NIKADA)</a:t>
            </a:r>
          </a:p>
          <a:p>
            <a:r>
              <a:rPr lang="hr-HR" sz="2400" dirty="0">
                <a:solidFill>
                  <a:srgbClr val="FF0000"/>
                </a:solidFill>
              </a:rPr>
              <a:t>JE LI (PONEKAD)</a:t>
            </a:r>
          </a:p>
        </p:txBody>
      </p:sp>
    </p:spTree>
    <p:extLst>
      <p:ext uri="{BB962C8B-B14F-4D97-AF65-F5344CB8AC3E}">
        <p14:creationId xmlns:p14="http://schemas.microsoft.com/office/powerpoint/2010/main" val="2647638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8CC17B4-85CD-44E9-8B9E-77B70E17E7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" r="4937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061B1E2-6F39-459F-8879-FF881E81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1" y="267470"/>
            <a:ext cx="5973173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r-HR" dirty="0">
                <a:latin typeface="+mj-lt"/>
                <a:cs typeface="Alef" panose="00000500000000000000" pitchFamily="2" charset="-79"/>
              </a:rPr>
              <a:t>REČENICE PO SASTAVU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6E5736D-19E3-4401-BAA1-3B834167E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4779382" cy="4154361"/>
          </a:xfrm>
        </p:spPr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  <a:p>
            <a:r>
              <a:rPr lang="hr-HR" dirty="0">
                <a:solidFill>
                  <a:srgbClr val="92D050"/>
                </a:solidFill>
                <a:latin typeface="+mj-lt"/>
              </a:rPr>
              <a:t>1. JEDNOSTAVNE REČENICE</a:t>
            </a:r>
          </a:p>
          <a:p>
            <a:endParaRPr lang="hr-HR" dirty="0">
              <a:solidFill>
                <a:srgbClr val="92D050"/>
              </a:solidFill>
              <a:latin typeface="+mj-lt"/>
            </a:endParaRPr>
          </a:p>
          <a:p>
            <a:r>
              <a:rPr lang="hr-HR" dirty="0">
                <a:solidFill>
                  <a:srgbClr val="92D050"/>
                </a:solidFill>
                <a:latin typeface="+mj-lt"/>
              </a:rPr>
              <a:t>2. SLOŽENE REČENICE</a:t>
            </a:r>
          </a:p>
        </p:txBody>
      </p:sp>
    </p:spTree>
    <p:extLst>
      <p:ext uri="{BB962C8B-B14F-4D97-AF65-F5344CB8AC3E}">
        <p14:creationId xmlns:p14="http://schemas.microsoft.com/office/powerpoint/2010/main" val="1595816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C2A75D-905C-4DF6-A88D-84171458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2840" y="212724"/>
            <a:ext cx="6172200" cy="682626"/>
          </a:xfrm>
        </p:spPr>
        <p:txBody>
          <a:bodyPr>
            <a:normAutofit fontScale="90000"/>
          </a:bodyPr>
          <a:lstStyle/>
          <a:p>
            <a:r>
              <a:rPr lang="hr-HR" dirty="0"/>
              <a:t>JEDNOSTAVNE REČENICE</a:t>
            </a:r>
          </a:p>
        </p:txBody>
      </p:sp>
      <p:pic>
        <p:nvPicPr>
          <p:cNvPr id="7" name="Slika 6" descr="Slika na kojoj se prikazuje sisavac&#10;&#10;Opis je automatski generiran">
            <a:extLst>
              <a:ext uri="{FF2B5EF4-FFF2-40B4-BE49-F238E27FC236}">
                <a16:creationId xmlns:a16="http://schemas.microsoft.com/office/drawing/2014/main" id="{F307752F-3B9C-4777-BF86-4E87FB150F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10124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2BCE2A-ABF9-4465-86B9-08EBD7197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664" y="1304924"/>
            <a:ext cx="6617235" cy="510475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dirty="0">
                <a:latin typeface="+mj-lt"/>
              </a:rPr>
              <a:t>Koliko predikata brojimo u rečenicama?</a:t>
            </a:r>
          </a:p>
          <a:p>
            <a:endParaRPr lang="hr-HR" dirty="0">
              <a:latin typeface="+mj-lt"/>
            </a:endParaRPr>
          </a:p>
          <a:p>
            <a:r>
              <a:rPr lang="hr-HR" dirty="0">
                <a:latin typeface="+mj-lt"/>
              </a:rPr>
              <a:t>Napisao je suvišan komentar.</a:t>
            </a:r>
          </a:p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Napisao je</a:t>
            </a:r>
          </a:p>
          <a:p>
            <a:endParaRPr lang="hr-HR" dirty="0">
              <a:latin typeface="+mj-lt"/>
            </a:endParaRPr>
          </a:p>
          <a:p>
            <a:r>
              <a:rPr lang="hr-HR" dirty="0">
                <a:latin typeface="+mj-lt"/>
              </a:rPr>
              <a:t>Jučer su mu čestitali rođendan.</a:t>
            </a:r>
          </a:p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Su mu čestitali</a:t>
            </a:r>
          </a:p>
          <a:p>
            <a:endParaRPr lang="hr-HR" dirty="0">
              <a:latin typeface="+mj-lt"/>
            </a:endParaRPr>
          </a:p>
          <a:p>
            <a:r>
              <a:rPr lang="hr-HR" dirty="0">
                <a:latin typeface="+mj-lt"/>
              </a:rPr>
              <a:t>Samo </a:t>
            </a:r>
            <a:r>
              <a:rPr lang="hr-HR" dirty="0" err="1">
                <a:latin typeface="+mj-lt"/>
              </a:rPr>
              <a:t>Gizmo</a:t>
            </a:r>
            <a:r>
              <a:rPr lang="hr-HR" dirty="0">
                <a:latin typeface="+mj-lt"/>
              </a:rPr>
              <a:t> zna istinu.</a:t>
            </a:r>
          </a:p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Zna</a:t>
            </a:r>
          </a:p>
          <a:p>
            <a:endParaRPr lang="hr-HR" sz="1900" dirty="0"/>
          </a:p>
        </p:txBody>
      </p:sp>
    </p:spTree>
    <p:extLst>
      <p:ext uri="{BB962C8B-B14F-4D97-AF65-F5344CB8AC3E}">
        <p14:creationId xmlns:p14="http://schemas.microsoft.com/office/powerpoint/2010/main" val="4127231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na zatvorenom, računalo&#10;&#10;Opis je automatski generiran">
            <a:extLst>
              <a:ext uri="{FF2B5EF4-FFF2-40B4-BE49-F238E27FC236}">
                <a16:creationId xmlns:a16="http://schemas.microsoft.com/office/drawing/2014/main" id="{4C489AFC-CA0D-489A-8C8A-D65691A53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3A32A0-9FFE-4F59-9D49-C184D3E18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3552"/>
            <a:ext cx="10515600" cy="56908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Rečenicu koja ima samo JEDAN PREDIKAT nazivamo JEDNOSTAVNA REČENICA.</a:t>
            </a:r>
          </a:p>
          <a:p>
            <a:pPr>
              <a:lnSpc>
                <a:spcPct val="150000"/>
              </a:lnSpc>
            </a:pPr>
            <a:endParaRPr lang="hr-HR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rgbClr val="FFFFFF"/>
                </a:solidFill>
                <a:latin typeface="+mj-lt"/>
              </a:rPr>
              <a:t>Koliko rečenica ima subjekata?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rgbClr val="FFFFFF"/>
                </a:solidFill>
                <a:latin typeface="+mj-lt"/>
              </a:rPr>
              <a:t>Maja, Andrea i Zubi idu u kino.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Maja, Andrea, Zubi- 3 subjekta, 3 vršitelja radnje.</a:t>
            </a:r>
          </a:p>
          <a:p>
            <a:pPr>
              <a:lnSpc>
                <a:spcPct val="150000"/>
              </a:lnSpc>
            </a:pPr>
            <a:endParaRPr lang="hr-HR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rgbClr val="FFFFFF"/>
                </a:solidFill>
                <a:latin typeface="+mj-lt"/>
              </a:rPr>
              <a:t>Jednostavna rečenica može imati </a:t>
            </a:r>
            <a:r>
              <a:rPr lang="hr-HR" u="sng" dirty="0">
                <a:solidFill>
                  <a:srgbClr val="FFFFFF"/>
                </a:solidFill>
                <a:latin typeface="+mj-lt"/>
              </a:rPr>
              <a:t>više drugih rečeničnih dijelova</a:t>
            </a:r>
            <a:r>
              <a:rPr lang="hr-HR" dirty="0">
                <a:solidFill>
                  <a:srgbClr val="FFFFFF"/>
                </a:solidFill>
                <a:latin typeface="+mj-lt"/>
              </a:rPr>
              <a:t> (subjekata, objekata, priložnih oznaka, atributa, apozicija)</a:t>
            </a:r>
          </a:p>
          <a:p>
            <a:endParaRPr lang="hr-HR" dirty="0">
              <a:solidFill>
                <a:srgbClr val="FFFFFF"/>
              </a:solidFill>
            </a:endParaRPr>
          </a:p>
          <a:p>
            <a:endParaRPr lang="hr-HR" dirty="0">
              <a:solidFill>
                <a:srgbClr val="FFFFFF"/>
              </a:solidFill>
            </a:endParaRPr>
          </a:p>
          <a:p>
            <a:endParaRPr lang="hr-H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96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638C7D-9088-41A9-88A0-7357157BC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31180" y="1109243"/>
            <a:ext cx="4842710" cy="4842710"/>
            <a:chOff x="1881974" y="1174396"/>
            <a:chExt cx="5290997" cy="52909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714B173-1D32-4BBC-A685-1F5D257AB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F82DD1-2343-4F41-B6A7-A6489A713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270" y="1095407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E2C7943-FEA9-4653-B88F-458929EE8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984" y="118270"/>
            <a:ext cx="6136379" cy="78777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chemeClr val="bg1"/>
                </a:solidFill>
              </a:rPr>
              <a:t>Kakva može biti jednostavna rečenica?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219210-B16A-47B6-9AA8-207DAFF37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5" name="Slika 4">
            <a:extLst>
              <a:ext uri="{FF2B5EF4-FFF2-40B4-BE49-F238E27FC236}">
                <a16:creationId xmlns:a16="http://schemas.microsoft.com/office/drawing/2014/main" id="{2A8CA587-86F3-4EE4-A7B8-390130B6F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52" y="1890248"/>
            <a:ext cx="6185260" cy="3383088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1B3272-CE9B-4EA8-8D23-1D3D0219A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784" y="1095407"/>
            <a:ext cx="5241639" cy="5545090"/>
          </a:xfrm>
        </p:spPr>
        <p:txBody>
          <a:bodyPr>
            <a:normAutofit/>
          </a:bodyPr>
          <a:lstStyle/>
          <a:p>
            <a:r>
              <a:rPr lang="hr-HR" sz="2400" dirty="0" err="1">
                <a:solidFill>
                  <a:schemeClr val="bg1"/>
                </a:solidFill>
              </a:rPr>
              <a:t>Gizmo</a:t>
            </a:r>
            <a:r>
              <a:rPr lang="hr-HR" sz="2400" dirty="0">
                <a:solidFill>
                  <a:schemeClr val="bg1"/>
                </a:solidFill>
              </a:rPr>
              <a:t> piše.</a:t>
            </a:r>
          </a:p>
          <a:p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            P</a:t>
            </a:r>
          </a:p>
          <a:p>
            <a:endParaRPr lang="hr-HR" sz="2400" dirty="0">
              <a:solidFill>
                <a:schemeClr val="bg1"/>
              </a:solidFill>
            </a:endParaRPr>
          </a:p>
          <a:p>
            <a:r>
              <a:rPr lang="hr-HR" sz="2400" dirty="0" err="1">
                <a:solidFill>
                  <a:schemeClr val="bg1"/>
                </a:solidFill>
              </a:rPr>
              <a:t>Gizmo</a:t>
            </a:r>
            <a:r>
              <a:rPr lang="hr-HR" sz="2400" dirty="0">
                <a:solidFill>
                  <a:schemeClr val="bg1"/>
                </a:solidFill>
              </a:rPr>
              <a:t> svaki dan piše komentare.</a:t>
            </a:r>
          </a:p>
          <a:p>
            <a:r>
              <a:rPr lang="hr-H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S            POV          P       O(i)</a:t>
            </a:r>
          </a:p>
          <a:p>
            <a:endParaRPr lang="hr-HR" sz="2400" dirty="0">
              <a:solidFill>
                <a:schemeClr val="bg1"/>
              </a:solidFill>
            </a:endParaRPr>
          </a:p>
          <a:p>
            <a:r>
              <a:rPr lang="hr-HR" sz="2400" dirty="0">
                <a:solidFill>
                  <a:schemeClr val="bg1"/>
                </a:solidFill>
              </a:rPr>
              <a:t>Jednostavna rečenica može biti:</a:t>
            </a:r>
          </a:p>
          <a:p>
            <a:endParaRPr lang="hr-HR" sz="2400" dirty="0">
              <a:solidFill>
                <a:schemeClr val="bg1"/>
              </a:solidFill>
            </a:endParaRPr>
          </a:p>
          <a:p>
            <a:r>
              <a:rPr lang="hr-HR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1. NEPROŠIRENA </a:t>
            </a:r>
            <a:r>
              <a:rPr lang="hr-H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– sastoji se samo od subjekta i predikata</a:t>
            </a:r>
          </a:p>
          <a:p>
            <a:r>
              <a:rPr lang="hr-HR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2. PROŠIRENA </a:t>
            </a:r>
            <a:r>
              <a:rPr lang="hr-H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– osim S i P ima i dopune</a:t>
            </a:r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205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kišobran, na otvorenom, osoba, djevojčica&#10;&#10;Opis je automatski generiran">
            <a:extLst>
              <a:ext uri="{FF2B5EF4-FFF2-40B4-BE49-F238E27FC236}">
                <a16:creationId xmlns:a16="http://schemas.microsoft.com/office/drawing/2014/main" id="{EA4D87E0-569B-4EEA-953C-DFBC6967BF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" t="7400" r="19098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B44257C-8A9C-4DBB-A3A4-2A8BEF736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333374"/>
            <a:ext cx="3438144" cy="352296"/>
          </a:xfrm>
        </p:spPr>
        <p:txBody>
          <a:bodyPr anchor="b">
            <a:normAutofit fontScale="90000"/>
          </a:bodyPr>
          <a:lstStyle/>
          <a:p>
            <a:r>
              <a:rPr lang="hr-HR" sz="2800" dirty="0"/>
              <a:t>Prisjetimo se…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0A1885-DDE5-4BD1-B98A-9F5856BC6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1197866"/>
            <a:ext cx="6220206" cy="5326760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hr-HR" sz="2000" dirty="0"/>
              <a:t>Dobar dan.  Laku noć.   Novi tip. </a:t>
            </a:r>
          </a:p>
          <a:p>
            <a:pPr>
              <a:lnSpc>
                <a:spcPct val="150000"/>
              </a:lnSpc>
            </a:pPr>
            <a:r>
              <a:rPr lang="hr-HR" sz="2000" dirty="0">
                <a:solidFill>
                  <a:schemeClr val="accent2">
                    <a:lumMod val="75000"/>
                  </a:schemeClr>
                </a:solidFill>
              </a:rPr>
              <a:t>NEOGLAGOLJENA REČENICA</a:t>
            </a:r>
          </a:p>
          <a:p>
            <a:pPr>
              <a:lnSpc>
                <a:spcPct val="150000"/>
              </a:lnSpc>
            </a:pPr>
            <a:endParaRPr lang="hr-HR" sz="2000" dirty="0"/>
          </a:p>
          <a:p>
            <a:pPr>
              <a:lnSpc>
                <a:spcPct val="150000"/>
              </a:lnSpc>
            </a:pPr>
            <a:r>
              <a:rPr lang="hr-HR" sz="2000" dirty="0"/>
              <a:t>Na društvenoj mreži je zabavno.  Govori se o praznicima.  Kiši.</a:t>
            </a:r>
          </a:p>
          <a:p>
            <a:pPr>
              <a:lnSpc>
                <a:spcPct val="150000"/>
              </a:lnSpc>
            </a:pPr>
            <a:r>
              <a:rPr lang="hr-HR" sz="2000" dirty="0">
                <a:solidFill>
                  <a:schemeClr val="accent2">
                    <a:lumMod val="75000"/>
                  </a:schemeClr>
                </a:solidFill>
              </a:rPr>
              <a:t>BESUBJEKTNA REČENICA</a:t>
            </a:r>
          </a:p>
          <a:p>
            <a:pPr>
              <a:lnSpc>
                <a:spcPct val="150000"/>
              </a:lnSpc>
            </a:pPr>
            <a:endParaRPr lang="hr-HR" sz="2000" dirty="0"/>
          </a:p>
          <a:p>
            <a:pPr>
              <a:lnSpc>
                <a:spcPct val="150000"/>
              </a:lnSpc>
            </a:pPr>
            <a:r>
              <a:rPr lang="hr-HR" sz="2000" dirty="0"/>
              <a:t>Imam nekoliko naljepnica.</a:t>
            </a:r>
          </a:p>
          <a:p>
            <a:pPr>
              <a:lnSpc>
                <a:spcPct val="150000"/>
              </a:lnSpc>
            </a:pPr>
            <a:r>
              <a:rPr lang="hr-HR" sz="2000" dirty="0">
                <a:solidFill>
                  <a:schemeClr val="accent2">
                    <a:lumMod val="75000"/>
                  </a:schemeClr>
                </a:solidFill>
              </a:rPr>
              <a:t>Rečenica s neizrečenim (skrivenim) subjektom.</a:t>
            </a:r>
          </a:p>
        </p:txBody>
      </p:sp>
    </p:spTree>
    <p:extLst>
      <p:ext uri="{BB962C8B-B14F-4D97-AF65-F5344CB8AC3E}">
        <p14:creationId xmlns:p14="http://schemas.microsoft.com/office/powerpoint/2010/main" val="84965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724</Words>
  <Application>Microsoft Office PowerPoint</Application>
  <PresentationFormat>Široki zaslon</PresentationFormat>
  <Paragraphs>136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7" baseType="lpstr">
      <vt:lpstr>Agency FB</vt:lpstr>
      <vt:lpstr>Arial</vt:lpstr>
      <vt:lpstr>Calibri</vt:lpstr>
      <vt:lpstr>Calibri Light</vt:lpstr>
      <vt:lpstr>Tema sustava Office</vt:lpstr>
      <vt:lpstr>Vrste rečenica</vt:lpstr>
      <vt:lpstr>Prema priopćajnoj svrsi:</vt:lpstr>
      <vt:lpstr>Prema sadržaju koji izriču:</vt:lpstr>
      <vt:lpstr>Ponovimo pretvorbu</vt:lpstr>
      <vt:lpstr>REČENICE PO SASTAVU</vt:lpstr>
      <vt:lpstr>JEDNOSTAVNE REČENICE</vt:lpstr>
      <vt:lpstr>PowerPoint prezentacija</vt:lpstr>
      <vt:lpstr>Kakva može biti jednostavna rečenica?</vt:lpstr>
      <vt:lpstr>Prisjetimo se…</vt:lpstr>
      <vt:lpstr>PowerPoint prezentacija</vt:lpstr>
      <vt:lpstr>SLOŽENA REČENICA</vt:lpstr>
      <vt:lpstr>Od kojih se rečenica sastoje navedene rečenice?</vt:lpstr>
      <vt:lpstr>PowerPoint prezentacija</vt:lpstr>
      <vt:lpstr>KAKO NASTAJU SLOŽENE REČENICE – VRSTE SKLAPANJA</vt:lpstr>
      <vt:lpstr>PowerPoint prezentacija</vt:lpstr>
      <vt:lpstr>PowerPoint prezentacija</vt:lpstr>
      <vt:lpstr>PowerPoint prezentacija</vt:lpstr>
      <vt:lpstr>VRSTE SLOŽENIH REČENICA</vt:lpstr>
      <vt:lpstr>PowerPoint prezentacija</vt:lpstr>
      <vt:lpstr>PowerPoint prezentacija</vt:lpstr>
      <vt:lpstr>PowerPoint prezentacija</vt:lpstr>
      <vt:lpstr>Radna bilježnica str. 63. – 73.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Vrste rečenica</dc:title>
  <dc:creator>Gosti</dc:creator>
  <cp:lastModifiedBy>Martina</cp:lastModifiedBy>
  <cp:revision>2</cp:revision>
  <dcterms:created xsi:type="dcterms:W3CDTF">2021-11-05T08:25:26Z</dcterms:created>
  <dcterms:modified xsi:type="dcterms:W3CDTF">2023-10-14T13:50:11Z</dcterms:modified>
</cp:coreProperties>
</file>