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4" r:id="rId10"/>
    <p:sldId id="266" r:id="rId11"/>
    <p:sldId id="262" r:id="rId12"/>
    <p:sldId id="268" r:id="rId13"/>
    <p:sldId id="269" r:id="rId14"/>
    <p:sldId id="270" r:id="rId15"/>
    <p:sldId id="271" r:id="rId16"/>
    <p:sldId id="267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A6E29-0169-4E7E-9275-F6B813DAC6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18D9F6-604A-462E-8A63-02E7E12D85F0}">
      <dgm:prSet/>
      <dgm:spPr/>
      <dgm:t>
        <a:bodyPr/>
        <a:lstStyle/>
        <a:p>
          <a:r>
            <a:rPr lang="hr-HR" b="1" i="0" dirty="0"/>
            <a:t>■  čakavsko narječje</a:t>
          </a:r>
          <a:endParaRPr lang="en-US" dirty="0"/>
        </a:p>
      </dgm:t>
    </dgm:pt>
    <dgm:pt modelId="{036C7E67-EE0F-4A92-9E9A-BEE70920622C}" type="parTrans" cxnId="{9D24DC1E-2604-4869-A993-489F8C544CAB}">
      <dgm:prSet/>
      <dgm:spPr/>
      <dgm:t>
        <a:bodyPr/>
        <a:lstStyle/>
        <a:p>
          <a:endParaRPr lang="en-US"/>
        </a:p>
      </dgm:t>
    </dgm:pt>
    <dgm:pt modelId="{11CB0203-A2F6-478D-85D8-89156CDD375B}" type="sibTrans" cxnId="{9D24DC1E-2604-4869-A993-489F8C544CAB}">
      <dgm:prSet/>
      <dgm:spPr/>
      <dgm:t>
        <a:bodyPr/>
        <a:lstStyle/>
        <a:p>
          <a:endParaRPr lang="en-US"/>
        </a:p>
      </dgm:t>
    </dgm:pt>
    <dgm:pt modelId="{84441BFE-BFB6-473E-BEE7-942A0E1FF1F8}">
      <dgm:prSet/>
      <dgm:spPr/>
      <dgm:t>
        <a:bodyPr/>
        <a:lstStyle/>
        <a:p>
          <a:r>
            <a:rPr lang="hr-HR" b="1" i="0"/>
            <a:t>■  kajkavsko narječje</a:t>
          </a:r>
          <a:endParaRPr lang="en-US"/>
        </a:p>
      </dgm:t>
    </dgm:pt>
    <dgm:pt modelId="{4478B5CA-7761-451E-9CC6-711AB72452BB}" type="parTrans" cxnId="{9398B62D-233C-47F2-A938-82EDC650E60C}">
      <dgm:prSet/>
      <dgm:spPr/>
      <dgm:t>
        <a:bodyPr/>
        <a:lstStyle/>
        <a:p>
          <a:endParaRPr lang="en-US"/>
        </a:p>
      </dgm:t>
    </dgm:pt>
    <dgm:pt modelId="{FB9DE1DE-6A9F-4A2E-8782-E8A7EB385E0F}" type="sibTrans" cxnId="{9398B62D-233C-47F2-A938-82EDC650E60C}">
      <dgm:prSet/>
      <dgm:spPr/>
      <dgm:t>
        <a:bodyPr/>
        <a:lstStyle/>
        <a:p>
          <a:endParaRPr lang="en-US"/>
        </a:p>
      </dgm:t>
    </dgm:pt>
    <dgm:pt modelId="{6553FDED-9520-4E50-8957-16493B26116F}">
      <dgm:prSet/>
      <dgm:spPr/>
      <dgm:t>
        <a:bodyPr/>
        <a:lstStyle/>
        <a:p>
          <a:r>
            <a:rPr lang="hr-HR" b="1" i="0"/>
            <a:t>■  štokavsko narječje.</a:t>
          </a:r>
          <a:endParaRPr lang="en-US"/>
        </a:p>
      </dgm:t>
    </dgm:pt>
    <dgm:pt modelId="{E93BE482-E01D-4933-B098-89CA5358E8D9}" type="parTrans" cxnId="{7A383C5E-793F-475F-8D66-DC5749FC9FA1}">
      <dgm:prSet/>
      <dgm:spPr/>
      <dgm:t>
        <a:bodyPr/>
        <a:lstStyle/>
        <a:p>
          <a:endParaRPr lang="en-US"/>
        </a:p>
      </dgm:t>
    </dgm:pt>
    <dgm:pt modelId="{F66470F0-DA85-4125-B7B6-9E586D9D3EAC}" type="sibTrans" cxnId="{7A383C5E-793F-475F-8D66-DC5749FC9FA1}">
      <dgm:prSet/>
      <dgm:spPr/>
      <dgm:t>
        <a:bodyPr/>
        <a:lstStyle/>
        <a:p>
          <a:endParaRPr lang="en-US"/>
        </a:p>
      </dgm:t>
    </dgm:pt>
    <dgm:pt modelId="{D3C7ED7B-D59F-44F5-8EE4-60C93772078B}" type="pres">
      <dgm:prSet presAssocID="{43FA6E29-0169-4E7E-9275-F6B813DAC608}" presName="linear" presStyleCnt="0">
        <dgm:presLayoutVars>
          <dgm:animLvl val="lvl"/>
          <dgm:resizeHandles val="exact"/>
        </dgm:presLayoutVars>
      </dgm:prSet>
      <dgm:spPr/>
    </dgm:pt>
    <dgm:pt modelId="{173E6BC5-A6CB-4627-A6E5-E8401EB87FB8}" type="pres">
      <dgm:prSet presAssocID="{A718D9F6-604A-462E-8A63-02E7E12D85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A24E35-AB51-4300-BDB2-7A80F0CAB34A}" type="pres">
      <dgm:prSet presAssocID="{11CB0203-A2F6-478D-85D8-89156CDD375B}" presName="spacer" presStyleCnt="0"/>
      <dgm:spPr/>
    </dgm:pt>
    <dgm:pt modelId="{F7DAD605-F9C3-48B0-A4FD-E3C49358080A}" type="pres">
      <dgm:prSet presAssocID="{84441BFE-BFB6-473E-BEE7-942A0E1FF1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3515B7-C52D-4722-BAEE-F4F8B4C85739}" type="pres">
      <dgm:prSet presAssocID="{FB9DE1DE-6A9F-4A2E-8782-E8A7EB385E0F}" presName="spacer" presStyleCnt="0"/>
      <dgm:spPr/>
    </dgm:pt>
    <dgm:pt modelId="{6D79E8B6-CC70-4E0C-9C40-3CF95E319711}" type="pres">
      <dgm:prSet presAssocID="{6553FDED-9520-4E50-8957-16493B2611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24DC1E-2604-4869-A993-489F8C544CAB}" srcId="{43FA6E29-0169-4E7E-9275-F6B813DAC608}" destId="{A718D9F6-604A-462E-8A63-02E7E12D85F0}" srcOrd="0" destOrd="0" parTransId="{036C7E67-EE0F-4A92-9E9A-BEE70920622C}" sibTransId="{11CB0203-A2F6-478D-85D8-89156CDD375B}"/>
    <dgm:cxn modelId="{9398B62D-233C-47F2-A938-82EDC650E60C}" srcId="{43FA6E29-0169-4E7E-9275-F6B813DAC608}" destId="{84441BFE-BFB6-473E-BEE7-942A0E1FF1F8}" srcOrd="1" destOrd="0" parTransId="{4478B5CA-7761-451E-9CC6-711AB72452BB}" sibTransId="{FB9DE1DE-6A9F-4A2E-8782-E8A7EB385E0F}"/>
    <dgm:cxn modelId="{7A383C5E-793F-475F-8D66-DC5749FC9FA1}" srcId="{43FA6E29-0169-4E7E-9275-F6B813DAC608}" destId="{6553FDED-9520-4E50-8957-16493B26116F}" srcOrd="2" destOrd="0" parTransId="{E93BE482-E01D-4933-B098-89CA5358E8D9}" sibTransId="{F66470F0-DA85-4125-B7B6-9E586D9D3EAC}"/>
    <dgm:cxn modelId="{C572D471-A1AC-49F8-A0E5-CC8ABECC39E3}" type="presOf" srcId="{84441BFE-BFB6-473E-BEE7-942A0E1FF1F8}" destId="{F7DAD605-F9C3-48B0-A4FD-E3C49358080A}" srcOrd="0" destOrd="0" presId="urn:microsoft.com/office/officeart/2005/8/layout/vList2"/>
    <dgm:cxn modelId="{3E3BD48D-461E-4B3B-92AB-9AEEC9CF2C7F}" type="presOf" srcId="{A718D9F6-604A-462E-8A63-02E7E12D85F0}" destId="{173E6BC5-A6CB-4627-A6E5-E8401EB87FB8}" srcOrd="0" destOrd="0" presId="urn:microsoft.com/office/officeart/2005/8/layout/vList2"/>
    <dgm:cxn modelId="{2C75BCAA-3124-49EC-994B-4F395EE5EE9B}" type="presOf" srcId="{43FA6E29-0169-4E7E-9275-F6B813DAC608}" destId="{D3C7ED7B-D59F-44F5-8EE4-60C93772078B}" srcOrd="0" destOrd="0" presId="urn:microsoft.com/office/officeart/2005/8/layout/vList2"/>
    <dgm:cxn modelId="{FD826AF6-C30C-4A53-BD15-2298382F5DF5}" type="presOf" srcId="{6553FDED-9520-4E50-8957-16493B26116F}" destId="{6D79E8B6-CC70-4E0C-9C40-3CF95E319711}" srcOrd="0" destOrd="0" presId="urn:microsoft.com/office/officeart/2005/8/layout/vList2"/>
    <dgm:cxn modelId="{26483D84-EF00-4B09-8BED-A12F4182B02E}" type="presParOf" srcId="{D3C7ED7B-D59F-44F5-8EE4-60C93772078B}" destId="{173E6BC5-A6CB-4627-A6E5-E8401EB87FB8}" srcOrd="0" destOrd="0" presId="urn:microsoft.com/office/officeart/2005/8/layout/vList2"/>
    <dgm:cxn modelId="{9A618770-267A-4183-BFD8-ED015FA4509D}" type="presParOf" srcId="{D3C7ED7B-D59F-44F5-8EE4-60C93772078B}" destId="{7FA24E35-AB51-4300-BDB2-7A80F0CAB34A}" srcOrd="1" destOrd="0" presId="urn:microsoft.com/office/officeart/2005/8/layout/vList2"/>
    <dgm:cxn modelId="{BEBD2668-080C-407C-A1E6-61C9AF81909B}" type="presParOf" srcId="{D3C7ED7B-D59F-44F5-8EE4-60C93772078B}" destId="{F7DAD605-F9C3-48B0-A4FD-E3C49358080A}" srcOrd="2" destOrd="0" presId="urn:microsoft.com/office/officeart/2005/8/layout/vList2"/>
    <dgm:cxn modelId="{ED37E00C-8686-4FD2-B755-0A4E4BF2EAA0}" type="presParOf" srcId="{D3C7ED7B-D59F-44F5-8EE4-60C93772078B}" destId="{F13515B7-C52D-4722-BAEE-F4F8B4C85739}" srcOrd="3" destOrd="0" presId="urn:microsoft.com/office/officeart/2005/8/layout/vList2"/>
    <dgm:cxn modelId="{8AB0B61D-2639-41E1-9970-D615F421C41B}" type="presParOf" srcId="{D3C7ED7B-D59F-44F5-8EE4-60C93772078B}" destId="{6D79E8B6-CC70-4E0C-9C40-3CF95E3197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E6BC5-A6CB-4627-A6E5-E8401EB87FB8}">
      <dsp:nvSpPr>
        <dsp:cNvPr id="0" name=""/>
        <dsp:cNvSpPr/>
      </dsp:nvSpPr>
      <dsp:spPr>
        <a:xfrm>
          <a:off x="0" y="33890"/>
          <a:ext cx="9527275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b="1" i="0" kern="1200" dirty="0"/>
            <a:t>■  čakavsko narječje</a:t>
          </a:r>
          <a:endParaRPr lang="en-US" sz="4500" kern="1200" dirty="0"/>
        </a:p>
      </dsp:txBody>
      <dsp:txXfrm>
        <a:off x="53973" y="87863"/>
        <a:ext cx="9419329" cy="997704"/>
      </dsp:txXfrm>
    </dsp:sp>
    <dsp:sp modelId="{F7DAD605-F9C3-48B0-A4FD-E3C49358080A}">
      <dsp:nvSpPr>
        <dsp:cNvPr id="0" name=""/>
        <dsp:cNvSpPr/>
      </dsp:nvSpPr>
      <dsp:spPr>
        <a:xfrm>
          <a:off x="0" y="1269140"/>
          <a:ext cx="9527275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b="1" i="0" kern="1200"/>
            <a:t>■  kajkavsko narječje</a:t>
          </a:r>
          <a:endParaRPr lang="en-US" sz="4500" kern="1200"/>
        </a:p>
      </dsp:txBody>
      <dsp:txXfrm>
        <a:off x="53973" y="1323113"/>
        <a:ext cx="9419329" cy="997704"/>
      </dsp:txXfrm>
    </dsp:sp>
    <dsp:sp modelId="{6D79E8B6-CC70-4E0C-9C40-3CF95E319711}">
      <dsp:nvSpPr>
        <dsp:cNvPr id="0" name=""/>
        <dsp:cNvSpPr/>
      </dsp:nvSpPr>
      <dsp:spPr>
        <a:xfrm>
          <a:off x="0" y="2504390"/>
          <a:ext cx="9527275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b="1" i="0" kern="1200"/>
            <a:t>■  štokavsko narječje.</a:t>
          </a:r>
          <a:endParaRPr lang="en-US" sz="4500" kern="1200"/>
        </a:p>
      </dsp:txBody>
      <dsp:txXfrm>
        <a:off x="53973" y="2558363"/>
        <a:ext cx="9419329" cy="99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ED740-0C80-489A-AA0F-35C0CA60AB3D}" type="datetimeFigureOut">
              <a:rPr lang="hr-HR" smtClean="0"/>
              <a:t>15.10.2023.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9A1F9-59A9-490A-AF81-0B7A64BA96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09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B5D1-A6E8-4813-9564-8A80F69B70B6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3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7C61-ACFA-4193-A009-51E1E65BC701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55EB-E804-4666-A3B8-058177812B46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4EC3-3F89-4349-877D-CB68F1E2FB5C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88E7-75C0-4435-A2A1-F98338FE2C92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69B-10C8-4A84-9685-60E21D205B7D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38BB-37A6-4769-9946-14CEB84A2FFC}" type="datetime1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3DDF-9C48-427B-9B95-58C36B5D207F}" type="datetime1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0D15-BFDB-4808-B867-7B8B1C6A7931}" type="datetime1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784-03C8-485D-9779-B466E3E80185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9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425-5899-47F0-85B3-4C8679320B34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B8B8563-CF2C-403A-9E8E-F61EDF671387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OŠ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hr.izzi.digital/DOS/37578/39298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ub7g3osa20" TargetMode="External"/><Relationship Id="rId2" Type="http://schemas.openxmlformats.org/officeDocument/2006/relationships/hyperlink" Target="https://learningapps.org/watch?v=powhfm1yk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hr.izzi.digital/DOS/37578/39298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425008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U51YWLgMqM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Slika na kojoj se prikazuje ružičasta, cvijet, Jorgovan, Magenta&#10;&#10;Opis je automatski generiran">
            <a:extLst>
              <a:ext uri="{FF2B5EF4-FFF2-40B4-BE49-F238E27FC236}">
                <a16:creationId xmlns:a16="http://schemas.microsoft.com/office/drawing/2014/main" id="{C99D5675-20F1-C4E3-57ED-9C99FEAD6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6" b="2514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DA230B38-5D01-4343-9209-8B2DDAACD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" y="-9823"/>
            <a:ext cx="12188952" cy="170897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1F8FD28F-2D67-45A9-BB95-396877333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869140"/>
            <a:ext cx="12188952" cy="298748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896DE1-EF42-1476-3649-33B4831C2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944" y="1752605"/>
            <a:ext cx="8373711" cy="3819190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5400" dirty="0">
                <a:solidFill>
                  <a:srgbClr val="FFFFFF"/>
                </a:solidFill>
                <a:latin typeface="+mn-lt"/>
                <a:cs typeface="Aldhabi" panose="01000000000000000000" pitchFamily="2" charset="-78"/>
              </a:rPr>
              <a:t>Narječja i govori hrvatskog jezika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9308FD-6EC3-732A-448B-E61E689CC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945" y="585696"/>
            <a:ext cx="9269486" cy="633503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HRVATSKI JEZIK</a:t>
            </a:r>
          </a:p>
        </p:txBody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F12FB9A8-E482-4339-A730-6C024982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1380213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B13E98-F133-7B61-7B8A-F5660E42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8AEE13-996B-F161-1C10-8B88833C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187158C0-308D-AA3C-EB3B-F904572F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E3C7F13-6CC9-DB89-CC2B-53F83ACF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125E11C-38A4-9453-1EB5-8EE246EC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4" y="127027"/>
            <a:ext cx="6973888" cy="660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0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8223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28" name="Straight Connector 8227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0" name="Straight Connector 8229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2" name="Straight Connector 8231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34" name="Rectangle 8233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6" name="Rectangle 8235">
            <a:extLst>
              <a:ext uri="{FF2B5EF4-FFF2-40B4-BE49-F238E27FC236}">
                <a16:creationId xmlns:a16="http://schemas.microsoft.com/office/drawing/2014/main" id="{B2B3B5E1-901E-49C0-9F76-B48432DE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957A18-34C7-AB57-8268-F52B2696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97" y="4622604"/>
            <a:ext cx="6209211" cy="172075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br>
              <a:rPr lang="hr-HR" sz="2400" dirty="0">
                <a:solidFill>
                  <a:schemeClr val="accent3"/>
                </a:solidFill>
                <a:latin typeface="+mn-lt"/>
              </a:rPr>
            </a:br>
            <a:br>
              <a:rPr lang="hr-HR" sz="2400" dirty="0">
                <a:solidFill>
                  <a:schemeClr val="accent3"/>
                </a:solidFill>
                <a:latin typeface="+mn-lt"/>
              </a:rPr>
            </a:br>
            <a:br>
              <a:rPr lang="hr-HR" sz="2400" dirty="0">
                <a:solidFill>
                  <a:schemeClr val="accent3"/>
                </a:solidFill>
                <a:latin typeface="+mn-lt"/>
              </a:rPr>
            </a:br>
            <a:br>
              <a:rPr lang="hr-HR" sz="2400" dirty="0">
                <a:solidFill>
                  <a:schemeClr val="accent3"/>
                </a:solidFill>
                <a:latin typeface="+mn-lt"/>
              </a:rPr>
            </a:br>
            <a:br>
              <a:rPr lang="hr-HR" sz="2400" dirty="0">
                <a:solidFill>
                  <a:schemeClr val="accent3"/>
                </a:solidFill>
                <a:latin typeface="+mn-lt"/>
              </a:rPr>
            </a:br>
            <a:r>
              <a:rPr lang="en-US" sz="2400" dirty="0" err="1">
                <a:solidFill>
                  <a:schemeClr val="accent3"/>
                </a:solidFill>
                <a:latin typeface="+mn-lt"/>
              </a:rPr>
              <a:t>Udžbenik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str. 110 – </a:t>
            </a:r>
            <a:r>
              <a:rPr lang="en-US" sz="2400" dirty="0" err="1">
                <a:solidFill>
                  <a:schemeClr val="accent3"/>
                </a:solidFill>
                <a:latin typeface="+mn-lt"/>
              </a:rPr>
              <a:t>prepoznaj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+mn-lt"/>
              </a:rPr>
              <a:t>narječje</a:t>
            </a:r>
            <a:r>
              <a:rPr lang="hr-HR" sz="24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hr-HR" sz="2400" dirty="0">
                <a:solidFill>
                  <a:schemeClr val="accent3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https://hr.izzi.digital/DOS/37578/39298.html</a:t>
            </a:r>
            <a:br>
              <a:rPr lang="hr-HR" sz="2400" dirty="0">
                <a:solidFill>
                  <a:schemeClr val="accent3"/>
                </a:solidFill>
                <a:latin typeface="+mn-lt"/>
              </a:rPr>
            </a:br>
            <a:endParaRPr lang="en-US" sz="2400" dirty="0">
              <a:solidFill>
                <a:schemeClr val="accent3"/>
              </a:solidFill>
              <a:latin typeface="+mn-lt"/>
            </a:endParaRPr>
          </a:p>
        </p:txBody>
      </p:sp>
      <p:sp useBgFill="1">
        <p:nvSpPr>
          <p:cNvPr id="8238" name="Rectangle 8237">
            <a:extLst>
              <a:ext uri="{FF2B5EF4-FFF2-40B4-BE49-F238E27FC236}">
                <a16:creationId xmlns:a16="http://schemas.microsoft.com/office/drawing/2014/main" id="{B409583D-70F7-466A-AD0F-7DDCEEB9B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26" y="334928"/>
            <a:ext cx="10390072" cy="4143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ow to have better conversations with friends, family — or anyone |  University of California">
            <a:extLst>
              <a:ext uri="{FF2B5EF4-FFF2-40B4-BE49-F238E27FC236}">
                <a16:creationId xmlns:a16="http://schemas.microsoft.com/office/drawing/2014/main" id="{036D66D7-2380-0947-3396-52B2A31AC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390365" y="641446"/>
            <a:ext cx="6275785" cy="3530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8A67322-D515-59FC-94D7-CB216745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8EE7745-2F74-E168-06E3-AD3D6D71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240" name="Rectangle 8239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666" y="334928"/>
            <a:ext cx="1146258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42" name="Straight Connector 8241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4" name="Straight Connector 8243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1666" y="4495800"/>
            <a:ext cx="103849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6" name="Straight Connector 8245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6047437"/>
            <a:ext cx="346953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8" name="Straight Connector 8247">
            <a:extLst>
              <a:ext uri="{FF2B5EF4-FFF2-40B4-BE49-F238E27FC236}">
                <a16:creationId xmlns:a16="http://schemas.microsoft.com/office/drawing/2014/main" id="{0215D2F7-CC29-40CD-9AC4-5D39731F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4478078"/>
            <a:ext cx="0" cy="20528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7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5" name="Straight Connector 10254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257" name="Rectangle 10256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5DB74EA8-7034-4C30-9C00-B9548577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Uskoro počinje Goranski cukrac – festival književnosti na dijalektu i  književnom jeziku za djecu - Radio Gorski kotar">
            <a:extLst>
              <a:ext uri="{FF2B5EF4-FFF2-40B4-BE49-F238E27FC236}">
                <a16:creationId xmlns:a16="http://schemas.microsoft.com/office/drawing/2014/main" id="{32BEE73E-350D-9CAB-5BE6-8B14D3FBD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8" b="20582"/>
          <a:stretch/>
        </p:blipFill>
        <p:spPr bwMode="auto">
          <a:xfrm>
            <a:off x="1" y="10"/>
            <a:ext cx="1219199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1" name="Rectangle 10260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12D652-C20B-434A-92AF-BDDBD251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670870"/>
            <a:ext cx="3595976" cy="18681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FFFF"/>
                </a:solidFill>
                <a:latin typeface="+mn-lt"/>
              </a:rPr>
              <a:t>Dijalektna</a:t>
            </a:r>
            <a:r>
              <a:rPr lang="en-US" sz="3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+mn-lt"/>
              </a:rPr>
              <a:t>književnost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7F28B6-D5D1-1CCA-B2FC-CA58D015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03" y="4602662"/>
            <a:ext cx="3347947" cy="13009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FFFF"/>
                </a:solidFill>
              </a:rPr>
              <a:t>Književnost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koja</a:t>
            </a:r>
            <a:r>
              <a:rPr lang="en-US" sz="2400" dirty="0">
                <a:solidFill>
                  <a:srgbClr val="FFFFFF"/>
                </a:solidFill>
              </a:rPr>
              <a:t> je </a:t>
            </a:r>
            <a:r>
              <a:rPr lang="en-US" sz="2400" dirty="0" err="1">
                <a:solidFill>
                  <a:srgbClr val="FFFFFF"/>
                </a:solidFill>
              </a:rPr>
              <a:t>pisana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dijalektu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0263" name="Straight Connector 10262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5" name="Straight Connector 10264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7" name="Straight Connector 10266">
            <a:extLst>
              <a:ext uri="{FF2B5EF4-FFF2-40B4-BE49-F238E27FC236}">
                <a16:creationId xmlns:a16="http://schemas.microsoft.com/office/drawing/2014/main" id="{3F65C608-2429-428E-BDC9-29C15CF30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277100" y="345831"/>
            <a:ext cx="0" cy="5693702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57B4E09-DEF2-5D0E-8644-896DDB8B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3B5CB90-5D77-C55D-A4E2-76F528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DD2E98-F85F-4C9F-B090-4DF4DA71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19FA3B-6977-47DB-8048-B342BD3B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824" y="274145"/>
            <a:ext cx="10351830" cy="5770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1EA1BD-EE99-7506-5114-1EF8C316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7" y="703686"/>
            <a:ext cx="9225820" cy="94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accent3"/>
                </a:solidFill>
                <a:latin typeface="+mn-lt"/>
              </a:rPr>
              <a:t>Baština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- </a:t>
            </a:r>
            <a:r>
              <a:rPr lang="en-US" sz="3600" dirty="0" err="1">
                <a:solidFill>
                  <a:schemeClr val="accent3"/>
                </a:solidFill>
                <a:latin typeface="+mn-lt"/>
              </a:rPr>
              <a:t>ostavština</a:t>
            </a:r>
            <a:endParaRPr lang="en-US" sz="36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7" name="Rezervirano mjesto sadržaja 6" descr="Slika na kojoj se prikazuje tekst, snimka zaslona&#10;&#10;Opis je automatski generiran">
            <a:extLst>
              <a:ext uri="{FF2B5EF4-FFF2-40B4-BE49-F238E27FC236}">
                <a16:creationId xmlns:a16="http://schemas.microsoft.com/office/drawing/2014/main" id="{B2D9D996-E6AF-AD1F-5CF1-55F6F9483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6" y="1718985"/>
            <a:ext cx="9297986" cy="43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48CE0AA-366B-B867-31B4-B7585B39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697116E-DE51-E35A-206C-30C7CA25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260498"/>
            <a:ext cx="11456511" cy="62625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260498"/>
            <a:ext cx="0" cy="6262576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6047437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07B81A-3898-46B4-BFC6-9787CAF2E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6394" y="6047437"/>
            <a:ext cx="0" cy="475637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E08158-F697-E57A-A8B2-36AEF948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Provjeri svoje znanje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B91047-BF9F-760A-F42C-C9E24AC7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3"/>
            <a:ext cx="3385992" cy="335222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https://learningapps.org/watch?v=powhfm1yk20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https://learningapps.org/watch?v=pub7g3osa20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https://hr.izzi.digital/DOS/37578/39298.html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3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126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7888DA28-F37A-1A37-EE1F-414586A82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" b="2"/>
          <a:stretch/>
        </p:blipFill>
        <p:spPr bwMode="auto">
          <a:xfrm>
            <a:off x="4688736" y="1905000"/>
            <a:ext cx="6054352" cy="4142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5D36F1D-E3A8-2725-33C9-DBF9DD14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9615EBA-7C08-D57E-5BEE-CB1963E8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9" name="Straight Connector 11278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Straight Connector 11280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4A3B66-A11E-C275-8CD8-083C2228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4818488"/>
            <a:ext cx="5377526" cy="1026499"/>
          </a:xfrm>
        </p:spPr>
        <p:txBody>
          <a:bodyPr anchor="b">
            <a:normAutofit/>
          </a:bodyPr>
          <a:lstStyle/>
          <a:p>
            <a:r>
              <a:rPr lang="hr-HR" dirty="0">
                <a:solidFill>
                  <a:schemeClr val="accent2"/>
                </a:solidFill>
                <a:latin typeface="+mn-lt"/>
              </a:rPr>
              <a:t>Znaš li…</a:t>
            </a:r>
          </a:p>
        </p:txBody>
      </p:sp>
      <p:pic>
        <p:nvPicPr>
          <p:cNvPr id="12290" name="Picture 2" descr="Dobro došli u Bednju, nujlijepši kemauček svieto! – 7Plus">
            <a:extLst>
              <a:ext uri="{FF2B5EF4-FFF2-40B4-BE49-F238E27FC236}">
                <a16:creationId xmlns:a16="http://schemas.microsoft.com/office/drawing/2014/main" id="{75F7D05A-6B28-5C7D-C7A5-A14772ECC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11132" b="-2"/>
          <a:stretch/>
        </p:blipFill>
        <p:spPr bwMode="auto">
          <a:xfrm>
            <a:off x="367744" y="334926"/>
            <a:ext cx="6072704" cy="41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CE7BCE-D0AE-D33F-772A-ECB20AA2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02" y="428624"/>
            <a:ext cx="4163793" cy="5416361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chemeClr val="accent2"/>
                </a:solidFill>
              </a:rPr>
              <a:t>BEDNJANSKI GOVOR </a:t>
            </a:r>
            <a:r>
              <a:rPr lang="hr-HR" sz="2800" dirty="0">
                <a:solidFill>
                  <a:schemeClr val="accent2"/>
                </a:solidFill>
              </a:rPr>
              <a:t>(kajkavsko narječje) - </a:t>
            </a:r>
            <a:r>
              <a:rPr lang="hr-HR" sz="2800" b="0" i="0" dirty="0">
                <a:solidFill>
                  <a:schemeClr val="accent2"/>
                </a:solidFill>
                <a:effectLst/>
              </a:rPr>
              <a:t>govor pod zaštitom UNESCO-a kao kulturna nematerijalna baština.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accent2"/>
                </a:solidFill>
              </a:rPr>
              <a:t>Poslušajmo!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https://vimeo.com/164250082</a:t>
            </a:r>
            <a:endParaRPr lang="hr-HR" sz="2800" dirty="0">
              <a:solidFill>
                <a:schemeClr val="accent2"/>
              </a:solidFill>
            </a:endParaRP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0CA6B30-E32C-E2D9-45F3-E87E7C09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3B7759D-1E44-3B89-0D96-E52FEFC5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5" name="Straight Connector 12304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7" name="Straight Connector 12306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495800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Kultura kao ono što se podrazumeva | ASA">
            <a:extLst>
              <a:ext uri="{FF2B5EF4-FFF2-40B4-BE49-F238E27FC236}">
                <a16:creationId xmlns:a16="http://schemas.microsoft.com/office/drawing/2014/main" id="{8411ACF4-FF69-A644-0992-DE7348AEB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173"/>
          <a:stretch/>
        </p:blipFill>
        <p:spPr bwMode="auto">
          <a:xfrm>
            <a:off x="20" y="10"/>
            <a:ext cx="5225120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02D971-AA54-5AA8-392C-667B5B55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610" y="2356347"/>
            <a:ext cx="4847203" cy="3396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b="0" i="1" dirty="0">
                <a:effectLst/>
                <a:latin typeface="IBM Plex Sans" panose="020B0503050203000203" pitchFamily="34" charset="0"/>
              </a:rPr>
              <a:t>„Čuvati svoje jezično i rječničko bogatstvo znak je kulture, a ne čuvati ga znak je gubitka kulture.”</a:t>
            </a:r>
            <a:endParaRPr lang="hr-HR" sz="28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F6A0169-27D8-83F8-F243-1816E9F2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7D9669E-58D1-4A7A-148B-23E90B58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31" name="Straight Connector 9230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A05AB-99B7-8C93-1D8A-FBC97372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+mn-lt"/>
              </a:rPr>
              <a:t>Radna bilježnica – str. 94</a:t>
            </a:r>
            <a:endParaRPr lang="hr-HR" dirty="0">
              <a:latin typeface="+mn-lt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7F96F47-8A54-92C2-DDD5-1EC59BB4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E29AA8A-EBD5-89F3-5F84-78F8A82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Jutarnji list - State Department: Bošnjački, hrvatski i srpski - dijalekti  su jednog jezika">
            <a:extLst>
              <a:ext uri="{FF2B5EF4-FFF2-40B4-BE49-F238E27FC236}">
                <a16:creationId xmlns:a16="http://schemas.microsoft.com/office/drawing/2014/main" id="{1617B9DB-EC81-3814-89BD-55F1BAE58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26" y="1238250"/>
            <a:ext cx="7990971" cy="49162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4FFEF5-DC78-1883-52FD-39D11351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anchor="ctr">
            <a:normAutofit/>
          </a:bodyPr>
          <a:lstStyle/>
          <a:p>
            <a:r>
              <a:rPr lang="hr-HR">
                <a:latin typeface="+mn-lt"/>
              </a:rPr>
              <a:t>HRVATSKI JEZIK</a:t>
            </a:r>
          </a:p>
        </p:txBody>
      </p:sp>
      <p:pic>
        <p:nvPicPr>
          <p:cNvPr id="2050" name="Picture 2" descr="Hrvatski jezik">
            <a:extLst>
              <a:ext uri="{FF2B5EF4-FFF2-40B4-BE49-F238E27FC236}">
                <a16:creationId xmlns:a16="http://schemas.microsoft.com/office/drawing/2014/main" id="{CFD88B44-F938-A981-5A39-D2AFEE8E7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80"/>
          <a:stretch/>
        </p:blipFill>
        <p:spPr bwMode="auto">
          <a:xfrm>
            <a:off x="20" y="10"/>
            <a:ext cx="5225120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65C627-DE13-ADCA-D3FF-5A9B4E6E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53" y="2086671"/>
            <a:ext cx="4979741" cy="380750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b="0" i="0" dirty="0">
                <a:solidFill>
                  <a:schemeClr val="tx2"/>
                </a:solidFill>
                <a:effectLst/>
                <a:latin typeface="Rubik"/>
              </a:rPr>
              <a:t>HRVATSKI JEZIK podrazumijeva sve hrvatske govore (idiome) kojima su, govorom i pismom, komunicirali svi govornici hrvatskoga jezika. 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latin typeface="Rubik"/>
              </a:rPr>
              <a:t>HRVATSKI JEZIK = STANDARDNI JEZIK + SVI IDIOMI </a:t>
            </a:r>
            <a:r>
              <a:rPr lang="hr-HR" sz="2400" dirty="0">
                <a:latin typeface="Rubik"/>
              </a:rPr>
              <a:t>(dijalekti, mjesni, zavičajni govori)</a:t>
            </a:r>
            <a:endParaRPr lang="hr-HR" sz="24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A8665CC-43E9-68D0-3343-FC99AE2A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856EE48-E750-7C9C-4F23-1B98B890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2">
            <a:extLst>
              <a:ext uri="{FF2B5EF4-FFF2-40B4-BE49-F238E27FC236}">
                <a16:creationId xmlns:a16="http://schemas.microsoft.com/office/drawing/2014/main" id="{C15A10B0-4A5A-4CAE-8969-E0681066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34">
            <a:extLst>
              <a:ext uri="{FF2B5EF4-FFF2-40B4-BE49-F238E27FC236}">
                <a16:creationId xmlns:a16="http://schemas.microsoft.com/office/drawing/2014/main" id="{EBD1E7E7-A3BF-4AB2-AFBA-5B84E5C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36">
            <a:extLst>
              <a:ext uri="{FF2B5EF4-FFF2-40B4-BE49-F238E27FC236}">
                <a16:creationId xmlns:a16="http://schemas.microsoft.com/office/drawing/2014/main" id="{313615B0-49A5-4AAD-832E-80829E39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8101" y="334928"/>
            <a:ext cx="7976156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29B868-2025-C942-C9C2-4B159970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355" y="633511"/>
            <a:ext cx="6188352" cy="1033922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+mn-lt"/>
              </a:rPr>
              <a:t>Standardni jezik</a:t>
            </a:r>
          </a:p>
        </p:txBody>
      </p:sp>
      <p:pic>
        <p:nvPicPr>
          <p:cNvPr id="1028" name="Picture 4" descr="Hrvatska gramatika">
            <a:extLst>
              <a:ext uri="{FF2B5EF4-FFF2-40B4-BE49-F238E27FC236}">
                <a16:creationId xmlns:a16="http://schemas.microsoft.com/office/drawing/2014/main" id="{270F3F1D-773E-262F-1225-FDBF657B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-4" b="22810"/>
          <a:stretch/>
        </p:blipFill>
        <p:spPr bwMode="auto">
          <a:xfrm>
            <a:off x="20" y="2"/>
            <a:ext cx="337097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1" name="Straight Connector 1038">
            <a:extLst>
              <a:ext uri="{FF2B5EF4-FFF2-40B4-BE49-F238E27FC236}">
                <a16:creationId xmlns:a16="http://schemas.microsoft.com/office/drawing/2014/main" id="{38EC7B57-1316-4A4C-9795-4C01C5908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101" y="1905000"/>
            <a:ext cx="690059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E4B24529-E582-5692-0061-34FA7AB8F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0" r="-3" b="25038"/>
          <a:stretch/>
        </p:blipFill>
        <p:spPr>
          <a:xfrm>
            <a:off x="20" y="3428999"/>
            <a:ext cx="3370977" cy="3429000"/>
          </a:xfrm>
          <a:prstGeom prst="rect">
            <a:avLst/>
          </a:pr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E657DFA-CABE-35DD-50ED-651AC2D2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0" y="1966015"/>
            <a:ext cx="6732345" cy="40814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tx2"/>
                </a:solidFill>
              </a:rPr>
              <a:t>Opće sredstvo sporazumijevanja.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tx2"/>
                </a:solidFill>
              </a:rPr>
              <a:t>Normiran – propisan pravilima. (rječnik, pravopis, gramatika)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tx2"/>
                </a:solidFill>
              </a:rPr>
              <a:t>Funkcionalan u svim komunikacijskim situacijama.</a:t>
            </a:r>
          </a:p>
          <a:p>
            <a:pPr>
              <a:lnSpc>
                <a:spcPct val="150000"/>
              </a:lnSpc>
            </a:pPr>
            <a:r>
              <a:rPr lang="hr-HR" sz="2400" b="0" i="0" dirty="0">
                <a:solidFill>
                  <a:schemeClr val="tx2"/>
                </a:solidFill>
                <a:effectLst/>
              </a:rPr>
              <a:t>Ne postoje izvorni govornici standardnoga jezika, odnosno njegova pravila (norme) svi počinjemo učiti u školi.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8747A96-5EBB-90C2-FE5D-03F54B35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cxnSp>
        <p:nvCxnSpPr>
          <p:cNvPr id="1062" name="Straight Connector 1040">
            <a:extLst>
              <a:ext uri="{FF2B5EF4-FFF2-40B4-BE49-F238E27FC236}">
                <a16:creationId xmlns:a16="http://schemas.microsoft.com/office/drawing/2014/main" id="{5A3CF62C-29BB-4C16-AEDF-8274C80E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101" y="6047437"/>
            <a:ext cx="690059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42">
            <a:extLst>
              <a:ext uri="{FF2B5EF4-FFF2-40B4-BE49-F238E27FC236}">
                <a16:creationId xmlns:a16="http://schemas.microsoft.com/office/drawing/2014/main" id="{82B090C0-B188-4276-9F50-29C187C5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5B1056C-4E94-C2B2-D679-09F713CB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0F7FFF-A28D-644D-73FB-F836B00C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4" y="545914"/>
            <a:ext cx="10120541" cy="12419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Bogatstvo hrvatskog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5635FD-7304-1396-A368-F0F99CB9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3"/>
            <a:ext cx="3385992" cy="3352223"/>
          </a:xfrm>
        </p:spPr>
        <p:txBody>
          <a:bodyPr>
            <a:normAutofit/>
          </a:bodyPr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https://www.youtube.com/watch?v=U51YWLgMqMQ</a:t>
            </a:r>
            <a:endParaRPr lang="hr-HR" dirty="0"/>
          </a:p>
          <a:p>
            <a:endParaRPr lang="hr-HR" dirty="0"/>
          </a:p>
        </p:txBody>
      </p:sp>
      <p:pic>
        <p:nvPicPr>
          <p:cNvPr id="3074" name="Picture 2" descr="4 tips for talking to people you disagree with |">
            <a:extLst>
              <a:ext uri="{FF2B5EF4-FFF2-40B4-BE49-F238E27FC236}">
                <a16:creationId xmlns:a16="http://schemas.microsoft.com/office/drawing/2014/main" id="{6DDEA695-6FAE-AE24-0718-83661E902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6079" b="-1"/>
          <a:stretch/>
        </p:blipFill>
        <p:spPr bwMode="auto">
          <a:xfrm>
            <a:off x="4688736" y="1905000"/>
            <a:ext cx="6054352" cy="4142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B0B71F-4B39-DA46-85CF-563F856F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0E8E523-5CC4-F262-0750-211D6CB8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AE8637-FBAC-F1C8-B83B-641A6B63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1639"/>
            <a:ext cx="9527275" cy="1326219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hr-HR" sz="3100" dirty="0">
                <a:solidFill>
                  <a:srgbClr val="000000"/>
                </a:solidFill>
                <a:latin typeface="Amasis MT Pro" panose="02040504050005020304" pitchFamily="18" charset="-18"/>
              </a:rPr>
            </a:br>
            <a:r>
              <a:rPr lang="hr-HR" sz="3100" dirty="0">
                <a:solidFill>
                  <a:srgbClr val="000000"/>
                </a:solidFill>
                <a:latin typeface="Amasis MT Pro" panose="02040504050005020304" pitchFamily="18" charset="-18"/>
              </a:rPr>
              <a:t>Uz standardni jezik, hrvatski jezik obuhvaća tri narječja koja se prema upitnoj zamjenici nazivaju:</a:t>
            </a:r>
            <a:br>
              <a:rPr lang="hr-HR" dirty="0">
                <a:solidFill>
                  <a:srgbClr val="000000"/>
                </a:solidFill>
                <a:latin typeface="Amasis MT Pro" panose="02040504050005020304" pitchFamily="18" charset="-18"/>
              </a:rPr>
            </a:br>
            <a:endParaRPr lang="hr-HR" dirty="0"/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C29CE6E7-2CCA-0336-E559-4D08F1F28D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2108595"/>
          <a:ext cx="9527275" cy="364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A4B1D1-FD73-BEC5-DE52-49D59F64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OŠ </a:t>
            </a:r>
            <a:r>
              <a:rPr lang="en-US" dirty="0" err="1"/>
              <a:t>Žrnovnica</a:t>
            </a:r>
            <a:r>
              <a:rPr lang="en-US" dirty="0"/>
              <a:t>, Martina </a:t>
            </a:r>
            <a:r>
              <a:rPr lang="en-US" dirty="0" err="1"/>
              <a:t>Lovrić</a:t>
            </a:r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5E6A1A9-F1D9-4B70-A9DD-CA69DF97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39CEA9-1497-F081-3CD4-B846C15E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Rasprostranjenost: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54ECBE-0389-74CD-1DC3-9C25D750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1" y="2300103"/>
            <a:ext cx="3982372" cy="3352223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Čaklavsko</a:t>
            </a:r>
            <a:r>
              <a:rPr lang="hr-H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narječje 12 %</a:t>
            </a:r>
          </a:p>
          <a:p>
            <a:pPr>
              <a:lnSpc>
                <a:spcPct val="200000"/>
              </a:lnSpc>
            </a:pPr>
            <a:r>
              <a:rPr lang="hr-H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Kajkavsko narječje 31%</a:t>
            </a:r>
          </a:p>
          <a:p>
            <a:pPr>
              <a:lnSpc>
                <a:spcPct val="200000"/>
              </a:lnSpc>
            </a:pPr>
            <a:r>
              <a:rPr lang="hr-HR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Štokavsko narječje 57 %</a:t>
            </a:r>
          </a:p>
        </p:txBody>
      </p:sp>
      <p:pic>
        <p:nvPicPr>
          <p:cNvPr id="6146" name="Picture 2" descr="How to talk to someone you are worried about - Beyond Blue">
            <a:extLst>
              <a:ext uri="{FF2B5EF4-FFF2-40B4-BE49-F238E27FC236}">
                <a16:creationId xmlns:a16="http://schemas.microsoft.com/office/drawing/2014/main" id="{688BE9C6-BC7F-DE97-4428-044333F9B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r="1" b="13759"/>
          <a:stretch/>
        </p:blipFill>
        <p:spPr bwMode="auto">
          <a:xfrm>
            <a:off x="4688736" y="1905000"/>
            <a:ext cx="6054352" cy="4142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E98251E-2744-350C-CE4E-A949A0F4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6D4A80E-2E6D-673C-B8B9-7003A2DC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Straight Connector 6160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Straight Connector 616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1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7FF84C27-89F1-DDA5-07E6-78BF8176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3E8402C-076C-E084-9FBB-7270C2B9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 descr="Hrvatska narječja">
            <a:extLst>
              <a:ext uri="{FF2B5EF4-FFF2-40B4-BE49-F238E27FC236}">
                <a16:creationId xmlns:a16="http://schemas.microsoft.com/office/drawing/2014/main" id="{5A1B9621-48B2-02F7-FFDA-BBBA5A83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45" y="308759"/>
            <a:ext cx="6711517" cy="6118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5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0874" y="0"/>
            <a:ext cx="6121125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15D03F-9F00-0442-AA2E-25F88E3A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46" y="644892"/>
            <a:ext cx="4065970" cy="1501541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400" dirty="0">
                <a:latin typeface="+mn-lt"/>
              </a:rPr>
              <a:t>Unutar narječja postoje različiti govori: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C7FBE57-87C1-5B3A-0768-7F4B83C8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5" y="784057"/>
            <a:ext cx="5343430" cy="534343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7827F1-6EA8-DE33-D182-E2B3AADA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044" y="2772079"/>
            <a:ext cx="3559429" cy="298044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</a:rPr>
              <a:t>Ikavski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</a:rPr>
              <a:t>Ekavski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</a:rPr>
              <a:t>(i)jekavski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</a:rPr>
              <a:t>Ikavsko-ekavski</a:t>
            </a:r>
          </a:p>
          <a:p>
            <a:endParaRPr lang="hr-H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DC107DB-F429-5041-72AC-BCE2F7E2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65C2A0B-1E36-A92D-2737-08E5B3C9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8900" y="334928"/>
            <a:ext cx="5385355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2400300"/>
            <a:ext cx="43097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6047437"/>
            <a:ext cx="43097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81AE94-F5A3-AE8A-1307-D1AE7C0D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9576"/>
            <a:ext cx="9527275" cy="552450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3"/>
                </a:solidFill>
                <a:latin typeface="+mn-lt"/>
              </a:rPr>
              <a:t>Tablica hrvatskih narječja i dijalekata</a:t>
            </a:r>
          </a:p>
        </p:txBody>
      </p:sp>
      <p:pic>
        <p:nvPicPr>
          <p:cNvPr id="7" name="Rezervirano mjesto sadržaja 6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EB9BF6D0-2D77-2288-23F6-A60478800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" y="1238250"/>
            <a:ext cx="10885808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B5D5586-FFF6-FE4B-D18E-6FCF1B54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 Žrnovnica, Martina Lovrić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C88A8D9-FE9C-C720-7CB4-BDB09DA1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70760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RegularSeedLeftStep">
      <a:dk1>
        <a:srgbClr val="000000"/>
      </a:dk1>
      <a:lt1>
        <a:srgbClr val="FFFFFF"/>
      </a:lt1>
      <a:dk2>
        <a:srgbClr val="1D2733"/>
      </a:dk2>
      <a:lt2>
        <a:srgbClr val="E2E4E8"/>
      </a:lt2>
      <a:accent1>
        <a:srgbClr val="C3954D"/>
      </a:accent1>
      <a:accent2>
        <a:srgbClr val="B1523B"/>
      </a:accent2>
      <a:accent3>
        <a:srgbClr val="C34D67"/>
      </a:accent3>
      <a:accent4>
        <a:srgbClr val="B13B86"/>
      </a:accent4>
      <a:accent5>
        <a:srgbClr val="BD4DC3"/>
      </a:accent5>
      <a:accent6>
        <a:srgbClr val="7A3BB1"/>
      </a:accent6>
      <a:hlink>
        <a:srgbClr val="3F71BF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398</Words>
  <Application>Microsoft Office PowerPoint</Application>
  <PresentationFormat>Široki zaslon</PresentationFormat>
  <Paragraphs>75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Amasis MT Pro</vt:lpstr>
      <vt:lpstr>Arial</vt:lpstr>
      <vt:lpstr>Calibri</vt:lpstr>
      <vt:lpstr>Elephant</vt:lpstr>
      <vt:lpstr>IBM Plex Sans</vt:lpstr>
      <vt:lpstr>Rubik</vt:lpstr>
      <vt:lpstr>Univers Condensed</vt:lpstr>
      <vt:lpstr>MemoVTI</vt:lpstr>
      <vt:lpstr>Narječja i govori hrvatskog jezika</vt:lpstr>
      <vt:lpstr>HRVATSKI JEZIK</vt:lpstr>
      <vt:lpstr>Standardni jezik</vt:lpstr>
      <vt:lpstr>Bogatstvo hrvatskog jezika</vt:lpstr>
      <vt:lpstr> Uz standardni jezik, hrvatski jezik obuhvaća tri narječja koja se prema upitnoj zamjenici nazivaju: </vt:lpstr>
      <vt:lpstr>Rasprostranjenost:</vt:lpstr>
      <vt:lpstr>PowerPoint prezentacija</vt:lpstr>
      <vt:lpstr>Unutar narječja postoje različiti govori:</vt:lpstr>
      <vt:lpstr>Tablica hrvatskih narječja i dijalekata</vt:lpstr>
      <vt:lpstr>PowerPoint prezentacija</vt:lpstr>
      <vt:lpstr>     Udžbenik str. 110 – prepoznaj narječje https://hr.izzi.digital/DOS/37578/39298.html </vt:lpstr>
      <vt:lpstr>Dijalektna književnost</vt:lpstr>
      <vt:lpstr>Baština - ostavština</vt:lpstr>
      <vt:lpstr>Provjeri svoje znanje</vt:lpstr>
      <vt:lpstr>Znaš li…</vt:lpstr>
      <vt:lpstr>PowerPoint prezentacija</vt:lpstr>
      <vt:lpstr>Radna bilježnica – str. 94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Narječja i govori hrvatskog jezika</dc:title>
  <dc:creator>Martina</dc:creator>
  <cp:lastModifiedBy>Martina</cp:lastModifiedBy>
  <cp:revision>3</cp:revision>
  <dcterms:created xsi:type="dcterms:W3CDTF">2023-10-15T09:54:23Z</dcterms:created>
  <dcterms:modified xsi:type="dcterms:W3CDTF">2023-10-15T11:03:30Z</dcterms:modified>
</cp:coreProperties>
</file>