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AC48-7224-4244-9257-5AF6E1DEA71B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2214-BBF4-45C5-B47B-E31C1B60EFEA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8AC48-7224-4244-9257-5AF6E1DEA71B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62214-BBF4-45C5-B47B-E31C1B60EFEA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hyperlink" Target="https://wordwall.net/hr/resource/626240/hrvatski-jezik/naglasci" TargetMode="Externa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hyperlink" Target="https://www.youtube.com/watch?v=7G_cIkcBAjU" TargetMode="External"/><Relationship Id="rId2" Type="http://schemas.openxmlformats.org/officeDocument/2006/relationships/hyperlink" Target="https://www.youtube.com/watch?v=atlrFVvGn04" TargetMode="Externa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NAGLASNI SUSTAV HRVATSKOG JEZIKA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B5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  <a:latin typeface="+mj-lt"/>
              </a:rPr>
              <a:t>REČENIČNI NAGLASAK</a:t>
            </a:r>
            <a:endParaRPr lang="hr-HR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DD856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crtež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0" y="2667954"/>
            <a:ext cx="3002428" cy="3635293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DD856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crtež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70" y="2999008"/>
            <a:ext cx="3067358" cy="2973184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FFFFFF"/>
                </a:solidFill>
              </a:rPr>
              <a:t>Pojačan izgovor one riječi koja nam je najvažnija za razumijevanje poruke.</a:t>
            </a:r>
            <a:endParaRPr lang="hr-HR" sz="2400" dirty="0">
              <a:solidFill>
                <a:srgbClr val="FFFFFF"/>
              </a:solidFill>
            </a:endParaRPr>
          </a:p>
          <a:p>
            <a:endParaRPr lang="hr-H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crtež, sat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 r="1" b="17546"/>
          <a:stretch>
            <a:fillRect/>
          </a:stretch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Slika 6" descr="Slika na kojoj se prikazuje svijetlo, zvijezda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818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3400" dirty="0"/>
              <a:t>REČENIČNA INTONACIJA</a:t>
            </a:r>
            <a:endParaRPr lang="hr-HR" sz="3400" dirty="0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8016" y="2512611"/>
            <a:ext cx="5758434" cy="41366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r-HR" sz="2600" dirty="0"/>
              <a:t>Kretanje visine tona od početka do završetka rečenice radi točnog razumijevanja poruke.</a:t>
            </a:r>
            <a:endParaRPr lang="hr-HR" sz="2600" dirty="0"/>
          </a:p>
          <a:p>
            <a:pPr>
              <a:lnSpc>
                <a:spcPct val="150000"/>
              </a:lnSpc>
            </a:pPr>
            <a:endParaRPr lang="hr-HR" sz="2600" dirty="0"/>
          </a:p>
          <a:p>
            <a:pPr>
              <a:lnSpc>
                <a:spcPct val="150000"/>
              </a:lnSpc>
            </a:pPr>
            <a:r>
              <a:rPr lang="hr-HR" sz="2600" dirty="0"/>
              <a:t>Volim te!        Volim te?</a:t>
            </a:r>
            <a:endParaRPr lang="hr-HR" sz="2600" dirty="0"/>
          </a:p>
          <a:p>
            <a:pPr>
              <a:lnSpc>
                <a:spcPct val="150000"/>
              </a:lnSpc>
            </a:pPr>
            <a:endParaRPr lang="hr-HR" sz="2600" dirty="0"/>
          </a:p>
          <a:p>
            <a:pPr>
              <a:lnSpc>
                <a:spcPct val="150000"/>
              </a:lnSpc>
            </a:pPr>
            <a:r>
              <a:rPr lang="hr-HR" sz="2600" dirty="0"/>
              <a:t>Može biti </a:t>
            </a:r>
            <a:r>
              <a:rPr lang="hr-HR" sz="2600" dirty="0">
                <a:solidFill>
                  <a:srgbClr val="C00000"/>
                </a:solidFill>
              </a:rPr>
              <a:t>UZLAZNA I SILAZNA.</a:t>
            </a:r>
            <a:endParaRPr lang="hr-HR" sz="26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600" dirty="0"/>
              <a:t>Uzlaznu imaju upitne rečenice, a silaznu najčešće usklične i izjavne rečenice.</a:t>
            </a:r>
            <a:endParaRPr lang="hr-HR" sz="2600" dirty="0"/>
          </a:p>
          <a:p>
            <a:endParaRPr lang="hr-HR" sz="2000" dirty="0"/>
          </a:p>
          <a:p>
            <a:endParaRPr lang="hr-H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/>
            <p:cNvSpPr/>
            <p:nvPr/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45"/>
            <p:cNvSpPr/>
            <p:nvPr/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46"/>
            <p:cNvSpPr/>
            <p:nvPr/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47"/>
            <p:cNvSpPr/>
            <p:nvPr/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PONOVIMO- osnovno o naglascima</a:t>
            </a:r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endParaRPr lang="hr-HR" sz="2400">
              <a:hlinkClick r:id="rId1"/>
            </a:endParaRPr>
          </a:p>
          <a:p>
            <a:r>
              <a:rPr lang="hr-HR" sz="2400">
                <a:hlinkClick r:id="rId1"/>
              </a:rPr>
              <a:t>https://wordwall.net/hr/resource/626240/hrvatski-jezik/naglasci</a:t>
            </a:r>
            <a:endParaRPr lang="hr-HR" sz="2400"/>
          </a:p>
          <a:p>
            <a:endParaRPr lang="hr-HR" sz="2400"/>
          </a:p>
        </p:txBody>
      </p:sp>
      <p:pic>
        <p:nvPicPr>
          <p:cNvPr id="5" name="Slika 4" descr="Slika na kojoj se prikazuje košulja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"/>
          <a:stretch>
            <a:fillRect/>
          </a:stretch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5155" y="294968"/>
            <a:ext cx="3986155" cy="1906024"/>
          </a:xfrm>
        </p:spPr>
        <p:txBody>
          <a:bodyPr anchor="b">
            <a:normAutofit/>
          </a:bodyPr>
          <a:lstStyle/>
          <a:p>
            <a:r>
              <a:rPr lang="hr-HR" sz="3100" dirty="0"/>
              <a:t>Poslušajmo i zabilježimo nepravilno izgovorene riječi voditelja dvaju kvizova.</a:t>
            </a:r>
            <a:endParaRPr lang="hr-HR" sz="3100" dirty="0"/>
          </a:p>
        </p:txBody>
      </p:sp>
      <p:pic>
        <p:nvPicPr>
          <p:cNvPr id="7" name="Slika 6" descr="Slika na kojoj se prikazuje osoba, muškarac, držanje, odijelo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597"/>
          <a:stretch>
            <a:fillRect/>
          </a:stretch>
        </p:blipFill>
        <p:spPr>
          <a:xfrm>
            <a:off x="5186554" y="163646"/>
            <a:ext cx="6806703" cy="2623097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5154" y="2786743"/>
            <a:ext cx="3986155" cy="2588458"/>
          </a:xfrm>
        </p:spPr>
        <p:txBody>
          <a:bodyPr>
            <a:normAutofit/>
          </a:bodyPr>
          <a:lstStyle/>
          <a:p>
            <a:pPr marL="475615">
              <a:spcAft>
                <a:spcPts val="800"/>
              </a:spcAft>
            </a:pPr>
            <a:endParaRPr lang="hr-H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5615">
              <a:spcAft>
                <a:spcPts val="800"/>
              </a:spcAft>
            </a:pPr>
            <a:r>
              <a:rPr lang="hr-H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 sreće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1400" u="sng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https://www.youtube.com/watch?v=atlrFVvGn04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(9:44 do 14:30 min) 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7015" indent="0">
              <a:spcAft>
                <a:spcPts val="800"/>
              </a:spcAft>
              <a:buNone/>
            </a:pP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5615">
              <a:spcAft>
                <a:spcPts val="800"/>
              </a:spcAft>
            </a:pPr>
            <a:r>
              <a:rPr lang="hr-H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Potjera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1400" u="sng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https://www.youtube.com/watch?v=7G_cIkcBAjU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(45:52 do 46:50 min)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/>
          </a:p>
        </p:txBody>
      </p:sp>
      <p:pic>
        <p:nvPicPr>
          <p:cNvPr id="5" name="Slika 4" descr="Slika na kojoj se prikazuje vlak, praćenje, narančasto, crtež&#10;&#10;Opis je automatski generira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1289"/>
          <a:stretch>
            <a:fillRect/>
          </a:stretch>
        </p:blipFill>
        <p:spPr>
          <a:xfrm>
            <a:off x="5186554" y="2956875"/>
            <a:ext cx="6806703" cy="33526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 descr="Slika na kojoj se prikazuje crtež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22994" b="3"/>
          <a:stretch>
            <a:fillRect/>
          </a:stretch>
        </p:blipFill>
        <p:spPr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Arc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27048" y="407987"/>
            <a:ext cx="5721484" cy="604202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Da bismo mogli čuti naglasak riječ moramo izgovoriti.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Izgovaranjem moramo pronaći koji je slog u riječi naglašen tj. Na kojem mjestu se nalazi naglasak, a zatim mu određujemo duljinu i ton.</a:t>
            </a:r>
            <a:endParaRPr lang="hr-HR" sz="2400" dirty="0"/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Pokušajmo u sljedećim riječima odrediti na koje mjesto dolazi naglasak:</a:t>
            </a:r>
            <a:endParaRPr lang="hr-HR" sz="2400" dirty="0"/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Bor, manipulirati, učenje, miš, zamahnuti, raditi, posuda, društvo</a:t>
            </a:r>
            <a:endParaRPr lang="hr-H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1449" y="119062"/>
            <a:ext cx="5758945" cy="66198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hr-HR" sz="3800" b="1" dirty="0">
                <a:solidFill>
                  <a:schemeClr val="accent2"/>
                </a:solidFill>
              </a:rPr>
              <a:t>Naglasak-</a:t>
            </a:r>
            <a:r>
              <a:rPr lang="hr-HR" sz="3800" dirty="0"/>
              <a:t> isticanje jednoga sloga u riječi.</a:t>
            </a:r>
            <a:endParaRPr lang="hr-HR" sz="3800" dirty="0"/>
          </a:p>
          <a:p>
            <a:pPr>
              <a:lnSpc>
                <a:spcPct val="150000"/>
              </a:lnSpc>
            </a:pPr>
            <a:r>
              <a:rPr lang="hr-HR" sz="3800" dirty="0"/>
              <a:t>Naglaske bilježimo isticanjem </a:t>
            </a:r>
            <a:r>
              <a:rPr lang="hr-HR" sz="3800" u="sng" dirty="0"/>
              <a:t>naglasnog znaka </a:t>
            </a:r>
            <a:r>
              <a:rPr lang="hr-HR" sz="3800" dirty="0"/>
              <a:t>iznad samoglasnika.</a:t>
            </a:r>
            <a:endParaRPr lang="hr-HR" sz="3800" dirty="0"/>
          </a:p>
          <a:p>
            <a:pPr>
              <a:lnSpc>
                <a:spcPct val="150000"/>
              </a:lnSpc>
            </a:pPr>
            <a:endParaRPr lang="hr-HR" sz="3800" dirty="0"/>
          </a:p>
          <a:p>
            <a:pPr>
              <a:lnSpc>
                <a:spcPct val="150000"/>
              </a:lnSpc>
            </a:pPr>
            <a:r>
              <a:rPr lang="hr-HR" sz="3800" dirty="0"/>
              <a:t>Nositelji naglaska su </a:t>
            </a:r>
            <a:r>
              <a:rPr lang="hr-HR" sz="3800" u="sng" dirty="0"/>
              <a:t>samoglasnici i slogotvorno R.</a:t>
            </a:r>
            <a:endParaRPr lang="hr-HR" sz="3800" u="sng" dirty="0"/>
          </a:p>
          <a:p>
            <a:pPr>
              <a:lnSpc>
                <a:spcPct val="150000"/>
              </a:lnSpc>
            </a:pPr>
            <a:r>
              <a:rPr lang="hr-HR" sz="3800" dirty="0"/>
              <a:t>Suglasnik R postaje nositelj sloga kada se nađe između dva suglasnika- tzv. </a:t>
            </a:r>
            <a:r>
              <a:rPr lang="hr-HR" sz="3800" b="1" dirty="0">
                <a:solidFill>
                  <a:schemeClr val="accent2"/>
                </a:solidFill>
              </a:rPr>
              <a:t>SLOGOTVORNO R</a:t>
            </a:r>
            <a:r>
              <a:rPr lang="hr-HR" sz="3800" dirty="0"/>
              <a:t>.</a:t>
            </a:r>
            <a:endParaRPr lang="hr-HR" sz="3800" dirty="0"/>
          </a:p>
          <a:p>
            <a:pPr>
              <a:lnSpc>
                <a:spcPct val="150000"/>
              </a:lnSpc>
            </a:pPr>
            <a:r>
              <a:rPr lang="hr-HR" sz="3800" dirty="0"/>
              <a:t>Krpa, crv, crno, brdo…</a:t>
            </a:r>
            <a:endParaRPr lang="hr-HR" sz="3800" dirty="0"/>
          </a:p>
          <a:p>
            <a:pPr>
              <a:lnSpc>
                <a:spcPct val="150000"/>
              </a:lnSpc>
            </a:pPr>
            <a:endParaRPr lang="hr-HR" sz="3800" dirty="0"/>
          </a:p>
          <a:p>
            <a:pPr>
              <a:lnSpc>
                <a:spcPct val="150000"/>
              </a:lnSpc>
            </a:pPr>
            <a:r>
              <a:rPr lang="hr-HR" sz="3800" dirty="0"/>
              <a:t>Jedna riječ može </a:t>
            </a:r>
            <a:r>
              <a:rPr lang="hr-HR" sz="3800" u="sng" dirty="0"/>
              <a:t>imati samo jedan naglasak </a:t>
            </a:r>
            <a:r>
              <a:rPr lang="hr-HR" sz="3800" dirty="0"/>
              <a:t>osim superlativa pridjeva koji imaju dva naglaska.</a:t>
            </a:r>
            <a:endParaRPr lang="hr-HR" sz="3800" dirty="0"/>
          </a:p>
          <a:p>
            <a:endParaRPr lang="hr-HR" sz="1800" dirty="0"/>
          </a:p>
        </p:txBody>
      </p:sp>
      <p:sp>
        <p:nvSpPr>
          <p:cNvPr id="18" name="Oval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lika 6" descr="Slika na kojoj se prikazuje na otvorenom, planina, snijeg, šuma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8" r="14446" b="-4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/>
            <p:cNvSpPr/>
            <p:nvPr/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45"/>
            <p:cNvSpPr/>
            <p:nvPr/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46"/>
            <p:cNvSpPr/>
            <p:nvPr/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47"/>
            <p:cNvSpPr/>
            <p:nvPr/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9131" y="743661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PONOVIMO</a:t>
            </a:r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0429" y="2405340"/>
            <a:ext cx="6067425" cy="42397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2400" u="sng" dirty="0"/>
              <a:t>Dvoglas –IJE uvijek pripada istom slogu i nikada se ne odvaja.</a:t>
            </a:r>
            <a:endParaRPr lang="hr-HR" sz="2400" u="sng" dirty="0"/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C00000"/>
                </a:solidFill>
              </a:rPr>
              <a:t>BI-JE-LO (NETOČNO)</a:t>
            </a:r>
            <a:endParaRPr lang="hr-HR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400" dirty="0"/>
              <a:t>BIJE-LO (TOČNO)</a:t>
            </a:r>
            <a:endParaRPr lang="hr-HR" sz="2400" dirty="0"/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C00000"/>
                </a:solidFill>
              </a:rPr>
              <a:t>DI-JE-TE (NETOČNO)</a:t>
            </a:r>
            <a:endParaRPr lang="hr-HR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400" dirty="0"/>
              <a:t>DIJE-TE (TOČNO)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r="14321" b="-1"/>
          <a:stretch>
            <a:fillRect/>
          </a:stretch>
        </p:blipFill>
        <p:spPr>
          <a:xfrm>
            <a:off x="6585105" y="2550187"/>
            <a:ext cx="4802404" cy="356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8929" y="341641"/>
            <a:ext cx="3730752" cy="169377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3600" dirty="0">
                <a:latin typeface="Abadi Extra Light" panose="020B0204020104020204" pitchFamily="34" charset="0"/>
              </a:rPr>
              <a:t>VRSTE NAGLASAKA</a:t>
            </a:r>
            <a:endParaRPr lang="hr-HR" sz="3600" dirty="0">
              <a:latin typeface="Abadi Extra Light" panose="020B0204020104020204" pitchFamily="34" charset="0"/>
            </a:endParaRPr>
          </a:p>
        </p:txBody>
      </p:sp>
      <p:pic>
        <p:nvPicPr>
          <p:cNvPr id="7" name="Rezervirano mjesto sadržaja 6" descr="Slika na kojoj se prikazuje crtež&#10;&#10;Opis je automatski generiran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12" y="367435"/>
            <a:ext cx="5685013" cy="1638442"/>
          </a:xfrm>
        </p:spPr>
      </p:pic>
      <p:sp>
        <p:nvSpPr>
          <p:cNvPr id="15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" y="236855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059557" y="263370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zervirano mjesto sadržaja 4" descr="Slika na kojoj se prikazuje tekst, karta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"/>
          <a:stretch>
            <a:fillRect/>
          </a:stretch>
        </p:blipFill>
        <p:spPr>
          <a:xfrm>
            <a:off x="1270001" y="2588997"/>
            <a:ext cx="9474199" cy="4048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>
                <a:latin typeface="Abadi Extra Light" panose="020B0204020104020204" pitchFamily="34" charset="0"/>
              </a:rPr>
              <a:t>PRAVILA NAGLAŠAVANJA</a:t>
            </a:r>
            <a:endParaRPr lang="hr-HR" dirty="0">
              <a:latin typeface="Abadi Extra Light" panose="020B0204020104020204" pitchFamily="34" charset="0"/>
            </a:endParaRPr>
          </a:p>
        </p:txBody>
      </p:sp>
      <p:pic>
        <p:nvPicPr>
          <p:cNvPr id="5" name="Rezervirano mjesto sadržaja 4" descr="Slika na kojoj se prikazuje igračka, lutka, hrana, sat&#10;&#10;Opis je automatski generiran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37" y="2109474"/>
            <a:ext cx="9415125" cy="404367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32" y="79899"/>
            <a:ext cx="11975977" cy="66316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5000" lnSpcReduction="10000"/>
          </a:bodyPr>
          <a:lstStyle/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C00000"/>
                </a:solidFill>
              </a:rPr>
              <a:t>NAGLASNICE-</a:t>
            </a:r>
            <a:r>
              <a:rPr lang="hr-HR" dirty="0"/>
              <a:t> riječi koje imaju svoj naglasak.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C00000"/>
                </a:solidFill>
              </a:rPr>
              <a:t>NENAGLASNICE</a:t>
            </a:r>
            <a:r>
              <a:rPr lang="hr-HR" dirty="0"/>
              <a:t>- riječi koje nemaju svoj naglasak (sam, si, je, da, i, ih, mi, joj, mu, u, o, ne…)</a:t>
            </a:r>
            <a:endParaRPr lang="hr-HR" dirty="0"/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b="1" dirty="0"/>
              <a:t>NENAGLASNICE</a:t>
            </a:r>
            <a:r>
              <a:rPr lang="hr-HR" dirty="0"/>
              <a:t> se dijele u dvije skupine:</a:t>
            </a:r>
            <a:endParaRPr lang="hr-HR" dirty="0"/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hr-HR" dirty="0">
                <a:solidFill>
                  <a:srgbClr val="C00000"/>
                </a:solidFill>
              </a:rPr>
              <a:t>PREDNAGLASNICE-</a:t>
            </a:r>
            <a:r>
              <a:rPr lang="hr-HR" dirty="0"/>
              <a:t> nenaglašena riječ koja se nalazi</a:t>
            </a:r>
            <a:r>
              <a:rPr lang="hr-HR" b="1" dirty="0"/>
              <a:t> ISPRED </a:t>
            </a:r>
            <a:r>
              <a:rPr lang="hr-HR" dirty="0"/>
              <a:t>naglašene riječi i izgovara se s njom kao naglasna cjelina (</a:t>
            </a:r>
            <a:r>
              <a:rPr lang="hr-HR" dirty="0" err="1"/>
              <a:t>ozvijezdama</a:t>
            </a:r>
            <a:r>
              <a:rPr lang="hr-HR" dirty="0"/>
              <a:t>, </a:t>
            </a:r>
            <a:r>
              <a:rPr lang="hr-HR" dirty="0" err="1"/>
              <a:t>uslučaju</a:t>
            </a:r>
            <a:r>
              <a:rPr lang="hr-HR" dirty="0"/>
              <a:t>, </a:t>
            </a:r>
            <a:r>
              <a:rPr lang="hr-HR" dirty="0" err="1"/>
              <a:t>stobom</a:t>
            </a:r>
            <a:r>
              <a:rPr lang="hr-HR" dirty="0"/>
              <a:t>, </a:t>
            </a:r>
            <a:r>
              <a:rPr lang="hr-HR" dirty="0" err="1"/>
              <a:t>zanjim</a:t>
            </a:r>
            <a:r>
              <a:rPr lang="hr-HR" dirty="0"/>
              <a:t>, </a:t>
            </a:r>
            <a:r>
              <a:rPr lang="hr-HR" dirty="0" err="1"/>
              <a:t>nemoram</a:t>
            </a:r>
            <a:r>
              <a:rPr lang="hr-HR" dirty="0"/>
              <a:t>, </a:t>
            </a:r>
            <a:r>
              <a:rPr lang="hr-HR" dirty="0" err="1"/>
              <a:t>neznam</a:t>
            </a:r>
            <a:r>
              <a:rPr lang="hr-HR" dirty="0"/>
              <a:t>)</a:t>
            </a:r>
            <a:endParaRPr lang="hr-HR" dirty="0"/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hr-HR" dirty="0"/>
              <a:t>Prednaglasnice su njčešće: čestica ne, neki prijedlozi (u,na,o,po,pri...), neki veznici (i,pa,ako...)</a:t>
            </a:r>
            <a:endParaRPr lang="hr-HR" dirty="0"/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hr-HR" dirty="0">
                <a:solidFill>
                  <a:srgbClr val="C00000"/>
                </a:solidFill>
              </a:rPr>
              <a:t>ZANAGLASNICE-</a:t>
            </a:r>
            <a:r>
              <a:rPr lang="hr-HR" dirty="0"/>
              <a:t> nenaglašena riječ koja stoji </a:t>
            </a:r>
            <a:r>
              <a:rPr lang="hr-HR" b="1" dirty="0"/>
              <a:t>IZA </a:t>
            </a:r>
            <a:r>
              <a:rPr lang="hr-HR" dirty="0"/>
              <a:t>naglašene riječi i izgovara se s njom kao naglasna cjelina (</a:t>
            </a:r>
            <a:r>
              <a:rPr lang="hr-HR" dirty="0" err="1"/>
              <a:t>volimte</a:t>
            </a:r>
            <a:r>
              <a:rPr lang="hr-HR" dirty="0"/>
              <a:t>, </a:t>
            </a:r>
            <a:r>
              <a:rPr lang="hr-HR" dirty="0" err="1"/>
              <a:t>imalismo</a:t>
            </a:r>
            <a:r>
              <a:rPr lang="hr-HR" dirty="0"/>
              <a:t>, </a:t>
            </a:r>
            <a:r>
              <a:rPr lang="hr-HR" dirty="0" err="1"/>
              <a:t>imašli</a:t>
            </a:r>
            <a:r>
              <a:rPr lang="hr-HR" dirty="0"/>
              <a:t>, </a:t>
            </a:r>
            <a:r>
              <a:rPr lang="hr-HR" dirty="0" err="1"/>
              <a:t>vidimih</a:t>
            </a:r>
            <a:r>
              <a:rPr lang="hr-HR" dirty="0"/>
              <a:t>, </a:t>
            </a:r>
            <a:r>
              <a:rPr lang="hr-HR" dirty="0" err="1"/>
              <a:t>ispričajmise</a:t>
            </a:r>
            <a:r>
              <a:rPr lang="hr-HR" dirty="0"/>
              <a:t>)</a:t>
            </a:r>
            <a:endParaRPr lang="hr-HR" dirty="0"/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hr-HR" dirty="0"/>
              <a:t>Zanaglasnice su najčešće: Pomoćni glagoli (sam,si,je,smo,ste,su,ću,ćeš,će,ćemo,ćete,će, bih, bi, bismo, biste, bi...), kratki nenaglašeni oblici zamjenica (si, se, me, te, ga,nas,vas,ih, vam, nam, je, ju, mi, ti, mu, joj, im...), čestica li</a:t>
            </a:r>
            <a:endParaRPr lang="hr-HR" dirty="0"/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b="1" dirty="0"/>
              <a:t>NAGLASNA CJELINA- </a:t>
            </a:r>
            <a:r>
              <a:rPr lang="hr-HR" dirty="0"/>
              <a:t>jedna ili više riječi koje se izgovaraju zajedno i imaju jednak naglasak.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39192"/>
            <a:ext cx="10515600" cy="553777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Izgovorimo sljedeće rečenice tako da naglasimo riječ koja je podebljana.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 descr="Slika na kojoj se prikazuje nož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67" y="3429000"/>
            <a:ext cx="9965266" cy="14154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2554</Words>
  <Application>WPS Presentation</Application>
  <PresentationFormat>Široki zaslon</PresentationFormat>
  <Paragraphs>75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Times New Roman</vt:lpstr>
      <vt:lpstr>Calibri</vt:lpstr>
      <vt:lpstr>Abadi Extra Light</vt:lpstr>
      <vt:lpstr>Yu Gothic UI Light</vt:lpstr>
      <vt:lpstr>Calibri Light</vt:lpstr>
      <vt:lpstr>Microsoft YaHei</vt:lpstr>
      <vt:lpstr>Arial Unicode MS</vt:lpstr>
      <vt:lpstr>Tema sustava Office</vt:lpstr>
      <vt:lpstr>NAGLASNI SUSTAV HRVATSKOG JEZIKA</vt:lpstr>
      <vt:lpstr>Poslušajmo i zabilježimo nepravilno izgovorene riječi voditelja dvaju kvizova.</vt:lpstr>
      <vt:lpstr>PowerPoint 演示文稿</vt:lpstr>
      <vt:lpstr>PowerPoint 演示文稿</vt:lpstr>
      <vt:lpstr>PONOVIMO</vt:lpstr>
      <vt:lpstr>VRSTE NAGLASAKA</vt:lpstr>
      <vt:lpstr>PRAVILA NAGLAŠAVANJA</vt:lpstr>
      <vt:lpstr>PowerPoint 演示文稿</vt:lpstr>
      <vt:lpstr>PowerPoint 演示文稿</vt:lpstr>
      <vt:lpstr>REČENIČNI NAGLASAK</vt:lpstr>
      <vt:lpstr>REČENIČNA INTONACIJA</vt:lpstr>
      <vt:lpstr>PONOVIMO- osnovno o naglascima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NAGLASNI SUSTAV HRVATSKOG JEZIKA</dc:title>
  <dc:creator>Martina Lovric</dc:creator>
  <cp:lastModifiedBy>Korisnik</cp:lastModifiedBy>
  <cp:revision>2</cp:revision>
  <dcterms:created xsi:type="dcterms:W3CDTF">2020-09-06T12:29:00Z</dcterms:created>
  <dcterms:modified xsi:type="dcterms:W3CDTF">2022-09-15T05:21:22Z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38298A5BC30845B5AD9601923ECC14F3</vt:lpwstr>
  </property>
  <property fmtid="{D5CDD505-2E9C-101B-9397-08002B2CF9AE}" pid="3" name="KSOProductBuildVer">
    <vt:lpwstr>1033-11.2.0.11306</vt:lpwstr>
  </property>
</Properties>
</file>