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ED6C1-6634-4C78-AA41-858E81ABC0C5}" type="datetimeFigureOut">
              <a:rPr lang="hr-HR" smtClean="0"/>
              <a:t>10.12.2023.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F3DFF-7B20-46E7-8872-EB03774199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019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55B7CCC6-C3F7-46B9-8209-E4271D42B81A}" type="datetime1">
              <a:rPr lang="en-US" smtClean="0"/>
              <a:t>12/10/2023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Oš.Žrnovnica, Martina Lovrić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278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1776-3DD0-4129-9202-A9BAD4F6EEFA}" type="datetime1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Oš.Žrnovnica, Martina Lovrić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8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40BA-215B-412E-B195-979A12AE1F2C}" type="datetime1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Oš.Žrnovnica, Martina Lovrić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2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AE33A2FE-AE16-438C-84B3-BED2B456F5FB}" type="datetime1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Oš.Žrnovnica, Martina Lovrić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2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EBC9-1247-432D-8CA0-37397D65FFF4}" type="datetime1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Oš.Žrnovnica, Martina Lovrić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1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3FD7801-8FFD-4622-8E12-7339ADFF1D35}" type="datetime1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Oš.Žrnovnica, Martina Lovrić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6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E1B56C2A-DC27-43A9-AF63-7B5F86F88B66}" type="datetime1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Oš.Žrnovnica, Martina Lovrić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73B-BA3A-49C2-A476-B25C09548D8B}" type="datetime1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Oš.Žrnovnica, Martina Lovrić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6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22BA-C4F2-41B4-8370-6713E53E6936}" type="datetime1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Oš.Žrnovnica, Martina Lovrić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0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C3881F32-5ECD-43DB-924C-0AF73DB2FACB}" type="datetime1">
              <a:rPr lang="en-US" smtClean="0"/>
              <a:t>12/10/2023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Oš.Žrnovnica, Martina Lovrić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2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27225DD7-B1D7-4685-8B1F-D92AD168446D}" type="datetime1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Oš.Žrnovnica, Martina Lovrić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4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EAD5C-8F87-4607-8D3D-9824E2A6F1DA}" type="datetime1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Oš.Žrnovnica, Martina Lovrić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7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2866783/hrvatski-jezik/posvojne-zamjenic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resource/2865730/hrvatski-jezik/posvojne-zamjenic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92GrxnojyE&amp;t=1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z20c6b232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learningapps.org/display?v=pxiecthkn2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B27DA-0838-20F3-6F27-B07C428134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36" r="2166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6058A8B-3599-8616-61EE-28E2522BC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hr-HR" sz="4800" dirty="0">
                <a:solidFill>
                  <a:schemeClr val="bg1"/>
                </a:solidFill>
                <a:latin typeface="Abadi Extra Light" panose="020B0204020104020204" pitchFamily="34" charset="0"/>
              </a:rPr>
              <a:t>Posvojne zamjenice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20A81AE-15BC-B76B-F6E6-8B0CB4715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endParaRPr lang="hr-HR" sz="2000" dirty="0">
              <a:solidFill>
                <a:schemeClr val="bg1"/>
              </a:solidFill>
            </a:endParaRPr>
          </a:p>
          <a:p>
            <a:endParaRPr lang="hr-HR" sz="2000" dirty="0">
              <a:solidFill>
                <a:schemeClr val="bg1"/>
              </a:solidFill>
            </a:endParaRPr>
          </a:p>
          <a:p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828CC1DF-731D-8112-184C-E0D92A2CB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Oš.Žrnovnica, Martina Lovrić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88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Bjeloglavi sup Fotografije, Slike">
            <a:extLst>
              <a:ext uri="{FF2B5EF4-FFF2-40B4-BE49-F238E27FC236}">
                <a16:creationId xmlns:a16="http://schemas.microsoft.com/office/drawing/2014/main" id="{C5D68A75-5C66-0504-B322-E1C586EF2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7" r="2" b="20565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30A02F0-12FA-FE90-B0EB-E3819718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64" y="1053339"/>
            <a:ext cx="3438144" cy="1124712"/>
          </a:xfrm>
        </p:spPr>
        <p:txBody>
          <a:bodyPr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r-HR" sz="2600" dirty="0">
                <a:solidFill>
                  <a:schemeClr val="accent4"/>
                </a:solidFill>
              </a:rPr>
              <a:t>Sklonidba posvojnih zamjenica</a:t>
            </a:r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46D8C4-C593-32F3-9E00-82691FC47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2610835"/>
            <a:ext cx="4857750" cy="4083208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Zamjenice </a:t>
            </a:r>
            <a:r>
              <a:rPr lang="hr-HR" sz="2000" b="1" dirty="0">
                <a:solidFill>
                  <a:schemeClr val="accent4"/>
                </a:solidFill>
              </a:rPr>
              <a:t>moj, tvoj, naš i vaš</a:t>
            </a:r>
            <a:r>
              <a:rPr lang="hr-HR" b="1" dirty="0"/>
              <a:t> </a:t>
            </a:r>
            <a:r>
              <a:rPr lang="hr-HR" dirty="0"/>
              <a:t>sklanjaju se po pridjevnoj deklinaciji.</a:t>
            </a:r>
          </a:p>
          <a:p>
            <a:pPr>
              <a:lnSpc>
                <a:spcPct val="150000"/>
              </a:lnSpc>
            </a:pPr>
            <a:r>
              <a:rPr lang="hr-HR" dirty="0"/>
              <a:t>Zamjenice </a:t>
            </a:r>
            <a:r>
              <a:rPr lang="hr-HR" sz="2000" b="1" dirty="0">
                <a:solidFill>
                  <a:schemeClr val="accent4"/>
                </a:solidFill>
              </a:rPr>
              <a:t>njegov, njezin, njihov</a:t>
            </a:r>
            <a:r>
              <a:rPr lang="hr-HR" b="1" dirty="0"/>
              <a:t> </a:t>
            </a:r>
            <a:r>
              <a:rPr lang="hr-HR" dirty="0"/>
              <a:t>sklanjaju se po imeničkoj deklinaciji.</a:t>
            </a:r>
          </a:p>
          <a:p>
            <a:endParaRPr lang="hr-HR" sz="1700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3CD4F82-9B97-4CB2-44AB-3C860F9F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2">
                    <a:lumMod val="50000"/>
                    <a:lumOff val="50000"/>
                  </a:schemeClr>
                </a:solidFill>
              </a:rPr>
              <a:t>Oš.Žrnovnica, Martina Lovrić</a:t>
            </a:r>
          </a:p>
        </p:txBody>
      </p:sp>
    </p:spTree>
    <p:extLst>
      <p:ext uri="{BB962C8B-B14F-4D97-AF65-F5344CB8AC3E}">
        <p14:creationId xmlns:p14="http://schemas.microsoft.com/office/powerpoint/2010/main" val="351919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53C9BE-1F04-84D2-0DC1-012CD9CF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>
                <a:solidFill>
                  <a:schemeClr val="accent4"/>
                </a:solidFill>
                <a:latin typeface="Abadi Extra Light" panose="020B0204020104020204" pitchFamily="34" charset="0"/>
              </a:rPr>
              <a:t>Sklonidba zamjenica </a:t>
            </a:r>
            <a:r>
              <a:rPr lang="hr-HR" dirty="0">
                <a:solidFill>
                  <a:schemeClr val="accent4"/>
                </a:solidFill>
                <a:latin typeface="Abadi Extra Light" panose="020B0204020104020204" pitchFamily="34" charset="0"/>
              </a:rPr>
              <a:t>moj i tvoj</a:t>
            </a: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5278660C-68EB-4024-84A4-8E28331ED4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480471"/>
              </p:ext>
            </p:extLst>
          </p:nvPr>
        </p:nvGraphicFramePr>
        <p:xfrm>
          <a:off x="1012032" y="2261141"/>
          <a:ext cx="10167936" cy="404821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083968">
                  <a:extLst>
                    <a:ext uri="{9D8B030D-6E8A-4147-A177-3AD203B41FA5}">
                      <a16:colId xmlns:a16="http://schemas.microsoft.com/office/drawing/2014/main" val="2646625380"/>
                    </a:ext>
                  </a:extLst>
                </a:gridCol>
                <a:gridCol w="5083968">
                  <a:extLst>
                    <a:ext uri="{9D8B030D-6E8A-4147-A177-3AD203B41FA5}">
                      <a16:colId xmlns:a16="http://schemas.microsoft.com/office/drawing/2014/main" val="3945967461"/>
                    </a:ext>
                  </a:extLst>
                </a:gridCol>
              </a:tblGrid>
              <a:tr h="60527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MOJ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TVOJ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310287"/>
                  </a:ext>
                </a:extLst>
              </a:tr>
              <a:tr h="487653">
                <a:tc>
                  <a:txBody>
                    <a:bodyPr/>
                    <a:lstStyle/>
                    <a:p>
                      <a:r>
                        <a:rPr lang="hr-HR" dirty="0"/>
                        <a:t>N   Moj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   Tvoj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40228"/>
                  </a:ext>
                </a:extLst>
              </a:tr>
              <a:tr h="487653">
                <a:tc>
                  <a:txBody>
                    <a:bodyPr/>
                    <a:lstStyle/>
                    <a:p>
                      <a:r>
                        <a:rPr lang="hr-HR" dirty="0"/>
                        <a:t>G   Mog(a) / mojeg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G   Tvog(a) / Tvojeg(a)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693635"/>
                  </a:ext>
                </a:extLst>
              </a:tr>
              <a:tr h="487653">
                <a:tc>
                  <a:txBody>
                    <a:bodyPr/>
                    <a:lstStyle/>
                    <a:p>
                      <a:r>
                        <a:rPr lang="hr-HR" dirty="0"/>
                        <a:t>D   Mom(e) / mojem(e)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D    Tvom(u) / tvojem(u)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439011"/>
                  </a:ext>
                </a:extLst>
              </a:tr>
              <a:tr h="487653">
                <a:tc>
                  <a:txBody>
                    <a:bodyPr/>
                    <a:lstStyle/>
                    <a:p>
                      <a:r>
                        <a:rPr lang="hr-HR" dirty="0"/>
                        <a:t>A   Moj / Mog(a), Mojeg(a)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A    Tvog(a) /Tvojeg(a)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286094"/>
                  </a:ext>
                </a:extLst>
              </a:tr>
              <a:tr h="487653">
                <a:tc>
                  <a:txBody>
                    <a:bodyPr/>
                    <a:lstStyle/>
                    <a:p>
                      <a:r>
                        <a:rPr lang="hr-HR" dirty="0"/>
                        <a:t>V   Moj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V     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928008"/>
                  </a:ext>
                </a:extLst>
              </a:tr>
              <a:tr h="487653">
                <a:tc>
                  <a:txBody>
                    <a:bodyPr/>
                    <a:lstStyle/>
                    <a:p>
                      <a:r>
                        <a:rPr lang="hr-HR" dirty="0"/>
                        <a:t>L   Mom(e) / mojem(u)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L    Tvom(e) / tvojem(u)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145120"/>
                  </a:ext>
                </a:extLst>
              </a:tr>
              <a:tr h="517023">
                <a:tc>
                  <a:txBody>
                    <a:bodyPr/>
                    <a:lstStyle/>
                    <a:p>
                      <a:r>
                        <a:rPr lang="hr-HR" dirty="0"/>
                        <a:t>I    Mojim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I      Tvojim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390728"/>
                  </a:ext>
                </a:extLst>
              </a:tr>
            </a:tbl>
          </a:graphicData>
        </a:graphic>
      </p:graphicFrame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0BFEFC0-86A0-7727-F2A1-DAC9C65B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Oš.Žrnovnica, Martina Lovrić</a:t>
            </a:r>
          </a:p>
        </p:txBody>
      </p:sp>
    </p:spTree>
    <p:extLst>
      <p:ext uri="{BB962C8B-B14F-4D97-AF65-F5344CB8AC3E}">
        <p14:creationId xmlns:p14="http://schemas.microsoft.com/office/powerpoint/2010/main" val="3612498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11947D-6999-0BC1-C409-1DB9642F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>
                <a:solidFill>
                  <a:schemeClr val="accent4"/>
                </a:solidFill>
                <a:latin typeface="Abadi Extra Light" panose="020B0204020104020204" pitchFamily="34" charset="0"/>
              </a:rPr>
              <a:t>Sklonidba zamjenice </a:t>
            </a:r>
            <a:r>
              <a:rPr lang="hr-HR" dirty="0">
                <a:solidFill>
                  <a:schemeClr val="accent4"/>
                </a:solidFill>
                <a:latin typeface="Abadi Extra Light" panose="020B0204020104020204" pitchFamily="34" charset="0"/>
              </a:rPr>
              <a:t>njegov</a:t>
            </a: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3DB9C1CC-40EA-DA3C-7C87-9543A6A630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168933"/>
              </p:ext>
            </p:extLst>
          </p:nvPr>
        </p:nvGraphicFramePr>
        <p:xfrm>
          <a:off x="858393" y="1905632"/>
          <a:ext cx="4512430" cy="4403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2430">
                  <a:extLst>
                    <a:ext uri="{9D8B030D-6E8A-4147-A177-3AD203B41FA5}">
                      <a16:colId xmlns:a16="http://schemas.microsoft.com/office/drawing/2014/main" val="1619432601"/>
                    </a:ext>
                  </a:extLst>
                </a:gridCol>
              </a:tblGrid>
              <a:tr h="550466">
                <a:tc>
                  <a:txBody>
                    <a:bodyPr/>
                    <a:lstStyle/>
                    <a:p>
                      <a:r>
                        <a:rPr lang="hr-HR" dirty="0"/>
                        <a:t>Njegov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879463"/>
                  </a:ext>
                </a:extLst>
              </a:tr>
              <a:tr h="550466">
                <a:tc>
                  <a:txBody>
                    <a:bodyPr/>
                    <a:lstStyle/>
                    <a:p>
                      <a:r>
                        <a:rPr lang="hr-HR" dirty="0"/>
                        <a:t>N    njegov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91657"/>
                  </a:ext>
                </a:extLst>
              </a:tr>
              <a:tr h="550466">
                <a:tc>
                  <a:txBody>
                    <a:bodyPr/>
                    <a:lstStyle/>
                    <a:p>
                      <a:r>
                        <a:rPr lang="hr-HR" dirty="0"/>
                        <a:t>G    njegova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71417"/>
                  </a:ext>
                </a:extLst>
              </a:tr>
              <a:tr h="550466">
                <a:tc>
                  <a:txBody>
                    <a:bodyPr/>
                    <a:lstStyle/>
                    <a:p>
                      <a:r>
                        <a:rPr lang="hr-HR" dirty="0"/>
                        <a:t>D    njegovu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34323"/>
                  </a:ext>
                </a:extLst>
              </a:tr>
              <a:tr h="550466">
                <a:tc>
                  <a:txBody>
                    <a:bodyPr/>
                    <a:lstStyle/>
                    <a:p>
                      <a:r>
                        <a:rPr lang="hr-HR" dirty="0"/>
                        <a:t>A    njegov / njegova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197968"/>
                  </a:ext>
                </a:extLst>
              </a:tr>
              <a:tr h="550466">
                <a:tc>
                  <a:txBody>
                    <a:bodyPr/>
                    <a:lstStyle/>
                    <a:p>
                      <a:r>
                        <a:rPr lang="hr-HR" dirty="0"/>
                        <a:t>V     --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13089"/>
                  </a:ext>
                </a:extLst>
              </a:tr>
              <a:tr h="550466">
                <a:tc>
                  <a:txBody>
                    <a:bodyPr/>
                    <a:lstStyle/>
                    <a:p>
                      <a:r>
                        <a:rPr lang="hr-HR" dirty="0"/>
                        <a:t>L     njegovu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506796"/>
                  </a:ext>
                </a:extLst>
              </a:tr>
              <a:tr h="550466">
                <a:tc>
                  <a:txBody>
                    <a:bodyPr/>
                    <a:lstStyle/>
                    <a:p>
                      <a:r>
                        <a:rPr lang="hr-HR" dirty="0"/>
                        <a:t>I      njegovim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738132"/>
                  </a:ext>
                </a:extLst>
              </a:tr>
            </a:tbl>
          </a:graphicData>
        </a:graphic>
      </p:graphicFrame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F1A1D64-5FD8-E8AD-6D4C-7FFC89AF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Oš.Žrnovnica, Martina Lovrić</a:t>
            </a:r>
          </a:p>
        </p:txBody>
      </p:sp>
      <p:pic>
        <p:nvPicPr>
          <p:cNvPr id="8198" name="Picture 6" descr="LIJEPE VIJESTI Bjeloglavi sup nakon višemjesečnog oporavka pušten u prirodu  | Dalmatinski portal">
            <a:extLst>
              <a:ext uri="{FF2B5EF4-FFF2-40B4-BE49-F238E27FC236}">
                <a16:creationId xmlns:a16="http://schemas.microsoft.com/office/drawing/2014/main" id="{5D096AD0-9A00-9409-3B6F-C940A857E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870" y="2614738"/>
            <a:ext cx="5971030" cy="29855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058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6" name="Rezervirano mjesto sadržaja 5" descr="Slika na kojoj se prikazuje tekst, Font, snimka zaslona&#10;&#10;Opis je automatski generiran">
            <a:extLst>
              <a:ext uri="{FF2B5EF4-FFF2-40B4-BE49-F238E27FC236}">
                <a16:creationId xmlns:a16="http://schemas.microsoft.com/office/drawing/2014/main" id="{6A15CB75-76CE-CD33-03F6-5DFE6B77B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74" y="2139484"/>
            <a:ext cx="9363452" cy="409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73EC20E-61BC-ACAB-2C39-CDB23B9F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Oš.Žrnovnica, Martina Lovrić</a:t>
            </a:r>
          </a:p>
        </p:txBody>
      </p:sp>
    </p:spTree>
    <p:extLst>
      <p:ext uri="{BB962C8B-B14F-4D97-AF65-F5344CB8AC3E}">
        <p14:creationId xmlns:p14="http://schemas.microsoft.com/office/powerpoint/2010/main" val="4239880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Repetitio est mater studiorum Jigsaw Puzzle by Vidddie Publyshd - Pixels">
            <a:extLst>
              <a:ext uri="{FF2B5EF4-FFF2-40B4-BE49-F238E27FC236}">
                <a16:creationId xmlns:a16="http://schemas.microsoft.com/office/drawing/2014/main" id="{6631863F-878B-4F4C-6E4D-6309E8E9D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" r="2074"/>
          <a:stretch/>
        </p:blipFill>
        <p:spPr bwMode="auto"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225" name="Freeform: Shape 9224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227" name="Freeform: Shape 9226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4350EAD-865B-D0CC-51C9-C4B52A9DB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hr-HR" sz="2800">
                <a:latin typeface="Abadi Extra Light" panose="020B0204020104020204" pitchFamily="34" charset="0"/>
              </a:rPr>
              <a:t>Provjeri svoje znanje</a:t>
            </a:r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31" name="Rectangle 923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D4D774-F36F-8F00-6812-9953583ED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hr-HR" sz="1700">
                <a:hlinkClick r:id="rId3"/>
              </a:rPr>
              <a:t>https://wordwall.net/resource/2866783/hrvatski-jezik/posvojne-zamjenice</a:t>
            </a:r>
            <a:endParaRPr lang="hr-HR" sz="1700"/>
          </a:p>
          <a:p>
            <a:r>
              <a:rPr lang="hr-HR" sz="1700">
                <a:hlinkClick r:id="rId4"/>
              </a:rPr>
              <a:t>https://wordwall.net/resource/2865730/hrvatski-jezik/posvojne-zamjenice</a:t>
            </a:r>
            <a:endParaRPr lang="hr-HR" sz="1700"/>
          </a:p>
          <a:p>
            <a:endParaRPr lang="hr-HR" sz="170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4DCA404-A8C7-7866-7E70-B4B8C8E9D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Oš.Žrnovnica, Martina Lovrić</a:t>
            </a:r>
          </a:p>
        </p:txBody>
      </p:sp>
    </p:spTree>
    <p:extLst>
      <p:ext uri="{BB962C8B-B14F-4D97-AF65-F5344CB8AC3E}">
        <p14:creationId xmlns:p14="http://schemas.microsoft.com/office/powerpoint/2010/main" val="3585802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adržaja 5" descr="Slika na kojoj se prikazuje tekst, Letak, osoba, grafički dizajn&#10;&#10;Opis je automatski generiran">
            <a:extLst>
              <a:ext uri="{FF2B5EF4-FFF2-40B4-BE49-F238E27FC236}">
                <a16:creationId xmlns:a16="http://schemas.microsoft.com/office/drawing/2014/main" id="{72305A51-23AE-F802-5B8E-3278E07698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7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10242" name="Picture 2" descr="repetitio est mater studiorum - LATINSKI PREGOVORI">
            <a:extLst>
              <a:ext uri="{FF2B5EF4-FFF2-40B4-BE49-F238E27FC236}">
                <a16:creationId xmlns:a16="http://schemas.microsoft.com/office/drawing/2014/main" id="{76D9E46B-B125-C437-937D-98D89C9E1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1" r="16453"/>
          <a:stretch/>
        </p:blipFill>
        <p:spPr bwMode="auto"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251" name="Freeform: Shape 10250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253" name="Freeform: Shape 10252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7EF2EEB-07F6-BADF-696D-991C2EC4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74" y="681036"/>
            <a:ext cx="3110150" cy="1325563"/>
          </a:xfrm>
        </p:spPr>
        <p:txBody>
          <a:bodyPr anchor="ctr">
            <a:normAutofit/>
          </a:bodyPr>
          <a:lstStyle/>
          <a:p>
            <a:r>
              <a:rPr lang="hr-HR" sz="2800" b="0" dirty="0"/>
              <a:t>Radna bilježnica str. 40 - 43</a:t>
            </a:r>
          </a:p>
        </p:txBody>
      </p:sp>
      <p:sp>
        <p:nvSpPr>
          <p:cNvPr id="10255" name="Rectangle 10254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57" name="Rectangle 10256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3D5E0A3-562A-5D97-45FB-D41B0EE50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9224" y="6356350"/>
            <a:ext cx="385730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Oš.Žrnovnica, Martina Lovrić</a:t>
            </a:r>
          </a:p>
        </p:txBody>
      </p:sp>
    </p:spTree>
    <p:extLst>
      <p:ext uri="{BB962C8B-B14F-4D97-AF65-F5344CB8AC3E}">
        <p14:creationId xmlns:p14="http://schemas.microsoft.com/office/powerpoint/2010/main" val="1681364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lika na kojoj se prikazuje ptica grabljivica, ptica, lešinar, vanjski&#10;&#10;Opis je automatski generiran">
            <a:extLst>
              <a:ext uri="{FF2B5EF4-FFF2-40B4-BE49-F238E27FC236}">
                <a16:creationId xmlns:a16="http://schemas.microsoft.com/office/drawing/2014/main" id="{63F67663-640F-9DFF-22D1-31DB0C704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6" r="1" b="14070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A6DB0E6-E65F-4229-A5A0-2500203B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10B718-91BD-1E24-FA7B-CD24D425A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985132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000" dirty="0">
                <a:solidFill>
                  <a:schemeClr val="bg1"/>
                </a:solidFill>
              </a:rPr>
              <a:t>Pogledaj kratki video o bjeloglavom supu pa odgovori na pitanja.</a:t>
            </a:r>
          </a:p>
          <a:p>
            <a:pPr>
              <a:lnSpc>
                <a:spcPct val="150000"/>
              </a:lnSpc>
            </a:pPr>
            <a:endParaRPr lang="hr-HR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2000" dirty="0">
                <a:solidFill>
                  <a:schemeClr val="bg1"/>
                </a:solidFill>
                <a:hlinkClick r:id="rId3"/>
              </a:rPr>
              <a:t>https://www.youtube.com/watch?v=R92GrxnojyE&amp;t=1s</a:t>
            </a:r>
            <a:endParaRPr lang="hr-HR" sz="2000" dirty="0">
              <a:solidFill>
                <a:schemeClr val="bg1"/>
              </a:solidFill>
            </a:endParaRPr>
          </a:p>
          <a:p>
            <a:endParaRPr lang="hr-HR" sz="1700" dirty="0">
              <a:solidFill>
                <a:schemeClr val="bg1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FAFBDE1-F3CE-59B7-BC13-891C60DEB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Oš.Žrnovnica, Martina Lovrić</a:t>
            </a:r>
          </a:p>
        </p:txBody>
      </p:sp>
    </p:spTree>
    <p:extLst>
      <p:ext uri="{BB962C8B-B14F-4D97-AF65-F5344CB8AC3E}">
        <p14:creationId xmlns:p14="http://schemas.microsoft.com/office/powerpoint/2010/main" val="128835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2D651-1169-928E-6214-B465D18F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90" y="390616"/>
            <a:ext cx="10830758" cy="587695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hr-HR" dirty="0"/>
              <a:t>Na kojim otocima možeš vidjeti bjeloglavog supa?</a:t>
            </a:r>
          </a:p>
          <a:p>
            <a:pPr>
              <a:lnSpc>
                <a:spcPct val="160000"/>
              </a:lnSpc>
            </a:pPr>
            <a:r>
              <a:rPr lang="hr-HR" dirty="0"/>
              <a:t>Naš bjeloglavi sup jedini je europski sup, a u Africi i Aziji ima još 7 bližih srodnika.   DA   NE</a:t>
            </a:r>
          </a:p>
          <a:p>
            <a:pPr>
              <a:lnSpc>
                <a:spcPct val="160000"/>
              </a:lnSpc>
            </a:pPr>
            <a:r>
              <a:rPr lang="hr-HR" dirty="0"/>
              <a:t>Koliki raspon mogu doseći krila bjeloglavog supa?</a:t>
            </a:r>
          </a:p>
          <a:p>
            <a:pPr>
              <a:lnSpc>
                <a:spcPct val="160000"/>
              </a:lnSpc>
            </a:pPr>
            <a:r>
              <a:rPr lang="hr-HR" dirty="0"/>
              <a:t>Što znači da bjeloglavi supovi žive u kolonijama?</a:t>
            </a:r>
          </a:p>
          <a:p>
            <a:pPr>
              <a:lnSpc>
                <a:spcPct val="160000"/>
              </a:lnSpc>
            </a:pPr>
            <a:r>
              <a:rPr lang="hr-HR" dirty="0"/>
              <a:t>Kad jednom pronađu bračnog partnera, ostaju s njime do kraja života.   DA   NE</a:t>
            </a:r>
          </a:p>
          <a:p>
            <a:pPr>
              <a:lnSpc>
                <a:spcPct val="160000"/>
              </a:lnSpc>
            </a:pPr>
            <a:r>
              <a:rPr lang="hr-HR" dirty="0"/>
              <a:t>Kada ženka bjeloglavog supa snese jaja?</a:t>
            </a:r>
          </a:p>
          <a:p>
            <a:pPr>
              <a:lnSpc>
                <a:spcPct val="160000"/>
              </a:lnSpc>
            </a:pPr>
            <a:r>
              <a:rPr lang="hr-HR" dirty="0"/>
              <a:t>Na jajetu će dva mjeseca sjediti samo ženka?   DA   NE</a:t>
            </a:r>
          </a:p>
          <a:p>
            <a:pPr>
              <a:lnSpc>
                <a:spcPct val="160000"/>
              </a:lnSpc>
            </a:pPr>
            <a:r>
              <a:rPr lang="hr-HR" dirty="0"/>
              <a:t>Tko u strvinari?</a:t>
            </a:r>
          </a:p>
          <a:p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4063D64-6570-D673-2BF8-62D5573EB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Oš.Žrnovnica, Martina Lovrić</a:t>
            </a:r>
          </a:p>
        </p:txBody>
      </p:sp>
    </p:spTree>
    <p:extLst>
      <p:ext uri="{BB962C8B-B14F-4D97-AF65-F5344CB8AC3E}">
        <p14:creationId xmlns:p14="http://schemas.microsoft.com/office/powerpoint/2010/main" val="127667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A809A0-EF56-572C-2735-B39E23FD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Čije je što? </a:t>
            </a:r>
            <a:r>
              <a:rPr lang="hr-HR" sz="1600" b="0" dirty="0"/>
              <a:t>Podcrtaj riječi koje odgovaraju na ovo pitanje.</a:t>
            </a:r>
            <a:endParaRPr lang="hr-HR" b="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EDB4897-D8D8-D993-3617-81AF431AA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hr-HR" dirty="0"/>
              <a:t>Moj prijatelj Andrej živi na otoku Cresu. Često mi govori da na njihovom otoku živi više od dvjesto bjeloglavih supova. Gnijezde se u liticama iznad samoga mora. Tada nam izgleda kao da se našim nebom zrcali pučina s jedrima. Njegovoj majci uvijek su supovi bili predmet istraživanja. Ona je biolog i njezina istraživanja poznata su u cijelome svijetu. A koji je predmet vašeg interesa?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7300310-A956-66BB-A1AB-F488706C8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Oš.Žrnovnica, Martina Lovrić</a:t>
            </a:r>
          </a:p>
        </p:txBody>
      </p:sp>
    </p:spTree>
    <p:extLst>
      <p:ext uri="{BB962C8B-B14F-4D97-AF65-F5344CB8AC3E}">
        <p14:creationId xmlns:p14="http://schemas.microsoft.com/office/powerpoint/2010/main" val="424359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C8608D-97CB-E332-1ECD-4D83AA68E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hr-HR" b="1" dirty="0">
                <a:solidFill>
                  <a:srgbClr val="FF0000"/>
                </a:solidFill>
              </a:rPr>
              <a:t>Moj</a:t>
            </a:r>
            <a:r>
              <a:rPr lang="hr-HR" dirty="0"/>
              <a:t> prijatelj Andrej živi na otoku Cresu. Često mi govori da na </a:t>
            </a:r>
            <a:r>
              <a:rPr lang="hr-HR" b="1" dirty="0">
                <a:solidFill>
                  <a:srgbClr val="FF0000"/>
                </a:solidFill>
              </a:rPr>
              <a:t>njihovom</a:t>
            </a:r>
            <a:r>
              <a:rPr lang="hr-HR" dirty="0"/>
              <a:t> otoku živi više od dvjesto bjeloglavih supova. Gnijezde se u liticama iznad samoga mora. Tada nam izgleda kao da se </a:t>
            </a:r>
            <a:r>
              <a:rPr lang="hr-HR" b="1" dirty="0">
                <a:solidFill>
                  <a:srgbClr val="FF0000"/>
                </a:solidFill>
              </a:rPr>
              <a:t>našim</a:t>
            </a:r>
            <a:r>
              <a:rPr lang="hr-HR" dirty="0"/>
              <a:t> nebom zrcali pučina s jedrima. </a:t>
            </a:r>
            <a:r>
              <a:rPr lang="hr-HR" b="1" dirty="0">
                <a:solidFill>
                  <a:srgbClr val="FF0000"/>
                </a:solidFill>
              </a:rPr>
              <a:t>Njegovoj</a:t>
            </a:r>
            <a:r>
              <a:rPr lang="hr-HR" dirty="0"/>
              <a:t> majci uvijek su supovi bili predmet istraživanja. Ona je biolog i </a:t>
            </a:r>
            <a:r>
              <a:rPr lang="hr-HR" b="1" dirty="0">
                <a:solidFill>
                  <a:srgbClr val="FF0000"/>
                </a:solidFill>
              </a:rPr>
              <a:t>njezina</a:t>
            </a:r>
            <a:r>
              <a:rPr lang="hr-HR" dirty="0"/>
              <a:t> istraživanja poznata su u cijelome svijetu. A koji je predmet </a:t>
            </a:r>
            <a:r>
              <a:rPr lang="hr-HR" b="1" dirty="0">
                <a:solidFill>
                  <a:srgbClr val="FF0000"/>
                </a:solidFill>
              </a:rPr>
              <a:t>vašeg</a:t>
            </a:r>
            <a:r>
              <a:rPr lang="hr-HR" dirty="0"/>
              <a:t> interesa?</a:t>
            </a:r>
          </a:p>
          <a:p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3D76FB2-FD64-7E57-CBC7-F92726F0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Oš.Žrnovnica, Martina Lovrić</a:t>
            </a:r>
          </a:p>
        </p:txBody>
      </p:sp>
    </p:spTree>
    <p:extLst>
      <p:ext uri="{BB962C8B-B14F-4D97-AF65-F5344CB8AC3E}">
        <p14:creationId xmlns:p14="http://schemas.microsoft.com/office/powerpoint/2010/main" val="361280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Bjeloglavi sup - Wikipedia">
            <a:extLst>
              <a:ext uri="{FF2B5EF4-FFF2-40B4-BE49-F238E27FC236}">
                <a16:creationId xmlns:a16="http://schemas.microsoft.com/office/drawing/2014/main" id="{7438EAA9-2FC2-DF48-8A60-FE3C835C46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 b="6129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0EF1000-FF52-2D23-D21E-76D9CF311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71987"/>
            <a:ext cx="10506456" cy="2057400"/>
          </a:xfrm>
        </p:spPr>
        <p:txBody>
          <a:bodyPr anchor="b">
            <a:normAutofit/>
          </a:bodyPr>
          <a:lstStyle/>
          <a:p>
            <a:r>
              <a:rPr lang="hr-HR" sz="5000" dirty="0">
                <a:solidFill>
                  <a:schemeClr val="bg1"/>
                </a:solidFill>
                <a:latin typeface="Abadi Extra Light" panose="020B0204020104020204" pitchFamily="34" charset="0"/>
              </a:rPr>
              <a:t>Posvojne zamjenice</a:t>
            </a: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13EB4CF-0C22-0910-AA08-7FF86CAE4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800" dirty="0">
                <a:solidFill>
                  <a:schemeClr val="bg1"/>
                </a:solidFill>
              </a:rPr>
              <a:t>Zamjenjuju </a:t>
            </a:r>
            <a:r>
              <a:rPr lang="hr-HR" sz="2800" b="1" dirty="0">
                <a:solidFill>
                  <a:schemeClr val="accent4"/>
                </a:solidFill>
              </a:rPr>
              <a:t>posvojne pridjeve.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solidFill>
                  <a:schemeClr val="bg1"/>
                </a:solidFill>
              </a:rPr>
              <a:t>Izriču da nešto pripada govornoj osobi. Odgovaraju na pitanje </a:t>
            </a:r>
            <a:r>
              <a:rPr lang="hr-HR" sz="2800" b="1" dirty="0">
                <a:solidFill>
                  <a:schemeClr val="accent4"/>
                </a:solidFill>
              </a:rPr>
              <a:t>čije je što?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06A06C7-2AA3-DD5F-04B7-0BE5CD1E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Oš.Žrnovnica, Martina Lovrić</a:t>
            </a:r>
          </a:p>
        </p:txBody>
      </p:sp>
    </p:spTree>
    <p:extLst>
      <p:ext uri="{BB962C8B-B14F-4D97-AF65-F5344CB8AC3E}">
        <p14:creationId xmlns:p14="http://schemas.microsoft.com/office/powerpoint/2010/main" val="299248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20" name="Rectangle 4110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140521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Bjeloglavi sup pronađen u šumi kod Draganovca!">
            <a:extLst>
              <a:ext uri="{FF2B5EF4-FFF2-40B4-BE49-F238E27FC236}">
                <a16:creationId xmlns:a16="http://schemas.microsoft.com/office/drawing/2014/main" id="{17913A77-89FB-54FC-D0E7-0B6D655CD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259" y="1987768"/>
            <a:ext cx="4331666" cy="3640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6342BCB3-2B98-3383-87E6-0490EB7F7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25" y="678262"/>
            <a:ext cx="7493369" cy="5331921"/>
          </a:xfrm>
          <a:prstGeom prst="rect">
            <a:avLst/>
          </a:prstGeom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A06809A-E034-3E50-B299-8B946AE7E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Oš.Žrnovnica, Martina Lovrić</a:t>
            </a:r>
          </a:p>
        </p:txBody>
      </p:sp>
    </p:spTree>
    <p:extLst>
      <p:ext uri="{BB962C8B-B14F-4D97-AF65-F5344CB8AC3E}">
        <p14:creationId xmlns:p14="http://schemas.microsoft.com/office/powerpoint/2010/main" val="4044071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bjeloglavi sup - Najnovije i najčitanije vijesti - Index.hr">
            <a:extLst>
              <a:ext uri="{FF2B5EF4-FFF2-40B4-BE49-F238E27FC236}">
                <a16:creationId xmlns:a16="http://schemas.microsoft.com/office/drawing/2014/main" id="{55050893-A361-03E5-58A7-47FAFA111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r="21825"/>
          <a:stretch/>
        </p:blipFill>
        <p:spPr bwMode="auto"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129" name="Freeform: Shape 5128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31" name="Freeform: Shape 5130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840033-58A9-7B52-A77A-BF1EE1739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337352"/>
            <a:ext cx="3438906" cy="6520648"/>
          </a:xfrm>
        </p:spPr>
        <p:txBody>
          <a:bodyPr anchor="t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r-HR" dirty="0"/>
              <a:t>Pripada GOVORNIKU: </a:t>
            </a:r>
            <a:r>
              <a:rPr lang="hr-HR" b="1" dirty="0">
                <a:solidFill>
                  <a:schemeClr val="accent4"/>
                </a:solidFill>
              </a:rPr>
              <a:t>moj, naš</a:t>
            </a:r>
          </a:p>
          <a:p>
            <a:pPr>
              <a:lnSpc>
                <a:spcPct val="150000"/>
              </a:lnSpc>
            </a:pPr>
            <a:r>
              <a:rPr lang="hr-HR" dirty="0"/>
              <a:t>Pripada SUGOVORNIKU: </a:t>
            </a:r>
            <a:r>
              <a:rPr lang="hr-HR" b="1" dirty="0">
                <a:solidFill>
                  <a:schemeClr val="accent4"/>
                </a:solidFill>
              </a:rPr>
              <a:t>tvoj, vaš</a:t>
            </a:r>
          </a:p>
          <a:p>
            <a:pPr>
              <a:lnSpc>
                <a:spcPct val="150000"/>
              </a:lnSpc>
            </a:pPr>
            <a:r>
              <a:rPr lang="hr-HR" dirty="0"/>
              <a:t>Pripada NEGOVORNIKU: </a:t>
            </a:r>
            <a:r>
              <a:rPr lang="hr-HR" b="1" dirty="0">
                <a:solidFill>
                  <a:schemeClr val="accent4"/>
                </a:solidFill>
              </a:rPr>
              <a:t>njegov, njezin, naš, njihov</a:t>
            </a:r>
          </a:p>
          <a:p>
            <a:pPr>
              <a:lnSpc>
                <a:spcPct val="100000"/>
              </a:lnSpc>
            </a:pPr>
            <a:endParaRPr lang="hr-HR" sz="1700" dirty="0"/>
          </a:p>
          <a:p>
            <a:pPr>
              <a:lnSpc>
                <a:spcPct val="100000"/>
              </a:lnSpc>
            </a:pPr>
            <a:r>
              <a:rPr lang="hr-HR" sz="1700" dirty="0"/>
              <a:t>Riješi kviz:</a:t>
            </a:r>
          </a:p>
          <a:p>
            <a:pPr>
              <a:lnSpc>
                <a:spcPct val="100000"/>
              </a:lnSpc>
            </a:pPr>
            <a:r>
              <a:rPr lang="hr-HR" sz="1700" dirty="0">
                <a:hlinkClick r:id="rId3"/>
              </a:rPr>
              <a:t>https://learningapps.org/display?v=pz20c6b2320</a:t>
            </a:r>
            <a:endParaRPr lang="hr-HR" sz="1700" dirty="0"/>
          </a:p>
          <a:p>
            <a:pPr>
              <a:lnSpc>
                <a:spcPct val="100000"/>
              </a:lnSpc>
            </a:pPr>
            <a:endParaRPr lang="hr-HR" sz="1700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83F080D-8E73-63D7-4F4F-900D8504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Oš.Žrnovnica, Martina Lovrić</a:t>
            </a:r>
          </a:p>
        </p:txBody>
      </p:sp>
    </p:spTree>
    <p:extLst>
      <p:ext uri="{BB962C8B-B14F-4D97-AF65-F5344CB8AC3E}">
        <p14:creationId xmlns:p14="http://schemas.microsoft.com/office/powerpoint/2010/main" val="329439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8CAF10-47C1-0C98-41A5-CA0DB1EFA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1800" dirty="0"/>
              <a:t>Prepoznaj posvojnu zamjenicu.</a:t>
            </a:r>
          </a:p>
          <a:p>
            <a:pPr>
              <a:lnSpc>
                <a:spcPct val="150000"/>
              </a:lnSpc>
            </a:pPr>
            <a:r>
              <a:rPr lang="hr-HR" sz="1800" dirty="0">
                <a:hlinkClick r:id="rId2"/>
              </a:rPr>
              <a:t>https://learningapps.org/display?v=pxiecthkn20</a:t>
            </a:r>
            <a:endParaRPr lang="hr-HR" sz="1800" dirty="0"/>
          </a:p>
          <a:p>
            <a:endParaRPr lang="hr-HR" sz="1700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0E6F268-7522-EA46-BDC0-7836F367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Oš.Žrnovnica, Martina Lovrić</a:t>
            </a:r>
          </a:p>
        </p:txBody>
      </p:sp>
      <p:pic>
        <p:nvPicPr>
          <p:cNvPr id="6146" name="Picture 2" descr="Bjeloglavi sup (Gyps fulvus) - Plantea">
            <a:extLst>
              <a:ext uri="{FF2B5EF4-FFF2-40B4-BE49-F238E27FC236}">
                <a16:creationId xmlns:a16="http://schemas.microsoft.com/office/drawing/2014/main" id="{4523CDFF-4778-9A3B-35AC-1505383C7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" r="26870" b="-1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11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ccentBoxVTI">
  <a:themeElements>
    <a:clrScheme name="AnalogousFromLightSeed_2SEEDS">
      <a:dk1>
        <a:srgbClr val="000000"/>
      </a:dk1>
      <a:lt1>
        <a:srgbClr val="FFFFFF"/>
      </a:lt1>
      <a:dk2>
        <a:srgbClr val="22363C"/>
      </a:dk2>
      <a:lt2>
        <a:srgbClr val="E2E6E8"/>
      </a:lt2>
      <a:accent1>
        <a:srgbClr val="C18C78"/>
      </a:accent1>
      <a:accent2>
        <a:srgbClr val="CC9099"/>
      </a:accent2>
      <a:accent3>
        <a:srgbClr val="B19F77"/>
      </a:accent3>
      <a:accent4>
        <a:srgbClr val="6DAFA2"/>
      </a:accent4>
      <a:accent5>
        <a:srgbClr val="70ACBC"/>
      </a:accent5>
      <a:accent6>
        <a:srgbClr val="7893C1"/>
      </a:accent6>
      <a:hlink>
        <a:srgbClr val="5E8A9B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613</Words>
  <Application>Microsoft Office PowerPoint</Application>
  <PresentationFormat>Široki zaslon</PresentationFormat>
  <Paragraphs>75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1" baseType="lpstr">
      <vt:lpstr>Abadi Extra Light</vt:lpstr>
      <vt:lpstr>Arial</vt:lpstr>
      <vt:lpstr>Avenir Next LT Pro</vt:lpstr>
      <vt:lpstr>Calibri</vt:lpstr>
      <vt:lpstr>Neue Haas Grotesk Text Pro</vt:lpstr>
      <vt:lpstr>AccentBoxVTI</vt:lpstr>
      <vt:lpstr>Posvojne zamjenice</vt:lpstr>
      <vt:lpstr>PowerPoint prezentacija</vt:lpstr>
      <vt:lpstr>PowerPoint prezentacija</vt:lpstr>
      <vt:lpstr>Čije je što? Podcrtaj riječi koje odgovaraju na ovo pitanje.</vt:lpstr>
      <vt:lpstr>PowerPoint prezentacija</vt:lpstr>
      <vt:lpstr>Posvojne zamjenice</vt:lpstr>
      <vt:lpstr>PowerPoint prezentacija</vt:lpstr>
      <vt:lpstr>PowerPoint prezentacija</vt:lpstr>
      <vt:lpstr>PowerPoint prezentacija</vt:lpstr>
      <vt:lpstr>Sklonidba posvojnih zamjenica</vt:lpstr>
      <vt:lpstr>Sklonidba zamjenica moj i tvoj</vt:lpstr>
      <vt:lpstr>Sklonidba zamjenice njegov</vt:lpstr>
      <vt:lpstr>PowerPoint prezentacija</vt:lpstr>
      <vt:lpstr>Provjeri svoje znanje</vt:lpstr>
      <vt:lpstr>Radna bilježnica str. 40 - 43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Posvojne zamjenice</dc:title>
  <dc:creator>Gosti gosti</dc:creator>
  <cp:lastModifiedBy>Gosti gosti</cp:lastModifiedBy>
  <cp:revision>1</cp:revision>
  <dcterms:created xsi:type="dcterms:W3CDTF">2023-12-10T09:39:34Z</dcterms:created>
  <dcterms:modified xsi:type="dcterms:W3CDTF">2023-12-10T10:34:51Z</dcterms:modified>
</cp:coreProperties>
</file>