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3"/>
    <p:sldId id="272" r:id="rId4"/>
    <p:sldId id="273" r:id="rId5"/>
    <p:sldId id="258" r:id="rId6"/>
    <p:sldId id="274" r:id="rId7"/>
    <p:sldId id="259" r:id="rId8"/>
    <p:sldId id="260" r:id="rId9"/>
    <p:sldId id="262" r:id="rId10"/>
    <p:sldId id="264" r:id="rId11"/>
    <p:sldId id="265" r:id="rId12"/>
    <p:sldId id="266" r:id="rId13"/>
    <p:sldId id="267" r:id="rId14"/>
    <p:sldId id="275" r:id="rId15"/>
    <p:sldId id="276" r:id="rId16"/>
    <p:sldId id="268" r:id="rId17"/>
    <p:sldId id="269" r:id="rId18"/>
    <p:sldId id="277" r:id="rId19"/>
    <p:sldId id="278" r:id="rId20"/>
    <p:sldId id="280" r:id="rId21"/>
    <p:sldId id="27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17C056-E2D8-4E69-A4A5-6377CFF9CBCD}" type="datetime1">
              <a:rPr lang="sr-Latn-RS" smtClean="0"/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D7AE48-40F0-4534-9C37-95A749EABFAC}" type="datetime1">
              <a:rPr lang="sr-Latn-RS" smtClean="0"/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/>
              <a:t>Kliknite da biste uredili stilove teksta matrice</a:t>
            </a:r>
            <a:endParaRPr lang="en-US"/>
          </a:p>
          <a:p>
            <a:pPr lvl="1" rtl="0"/>
            <a:r>
              <a:rPr lang="en-US"/>
              <a:t>Druga razina</a:t>
            </a:r>
            <a:endParaRPr lang="en-US"/>
          </a:p>
          <a:p>
            <a:pPr lvl="2" rtl="0"/>
            <a:r>
              <a:rPr lang="en-US"/>
              <a:t>Treća razina</a:t>
            </a:r>
            <a:endParaRPr lang="en-US"/>
          </a:p>
          <a:p>
            <a:pPr lvl="3" rtl="0"/>
            <a:r>
              <a:rPr lang="en-US"/>
              <a:t>Četvrta razina</a:t>
            </a:r>
            <a:endParaRPr lang="en-US"/>
          </a:p>
          <a:p>
            <a:pPr lvl="4" rtl="0"/>
            <a:r>
              <a:rPr lang="en-US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98FB7-01F8-4EAA-A9E0-60DE63D1A759}" type="datetime1">
              <a:rPr lang="sr-Latn-RS" smtClean="0"/>
            </a:fld>
            <a:endParaRPr lang="en-US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DA13D-5058-41B3-9154-31909F76EA62}" type="datetime1">
              <a:rPr lang="sr-Latn-RS" smtClean="0"/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Pravokutnik 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ravokutnik 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zervirano mjesto za datum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BE465-60E6-4621-9D67-3B8166BCFAD3}" type="datetime1">
              <a:rPr lang="sr-Latn-RS" smtClean="0"/>
            </a:fld>
            <a:endParaRPr lang="en-US" dirty="0"/>
          </a:p>
        </p:txBody>
      </p:sp>
      <p:sp>
        <p:nvSpPr>
          <p:cNvPr id="12" name="Rezervirano mjesto za podnožje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Rezervirano mjesto za broj slajda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EFF504-150E-4E49-AF20-767FBAA111EA}" type="datetime1">
              <a:rPr lang="sr-Latn-R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C604F-5AB3-4565-9024-474093552AEF}" type="datetime1">
              <a:rPr lang="sr-Latn-RS" smtClean="0"/>
            </a:fld>
            <a:endParaRPr lang="en-US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57169-6A8E-4499-A06C-1CE200C65010}" type="datetime1">
              <a:rPr lang="sr-Latn-RS" smtClean="0"/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0701A-CF6D-409B-8AAB-3C0FDA152BE1}" type="datetime1">
              <a:rPr lang="sr-Latn-RS" smtClean="0"/>
            </a:fld>
            <a:endParaRPr lang="en-US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8DBB8-E5FE-4D12-8D0D-E125A7F0AC2C}" type="datetime1">
              <a:rPr lang="sr-Latn-RS" smtClean="0"/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A5BE-774C-4072-847A-F19777E0C1FC}" type="datetime1">
              <a:rPr lang="sr-Latn-RS" smtClean="0"/>
            </a:fld>
            <a:endParaRPr lang="en-US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  <a:p>
            <a:pPr lvl="1" rtl="0"/>
            <a:r>
              <a:rPr lang="hr-HR"/>
              <a:t>Druga razina</a:t>
            </a:r>
            <a:endParaRPr lang="hr-HR"/>
          </a:p>
          <a:p>
            <a:pPr lvl="2" rtl="0"/>
            <a:r>
              <a:rPr lang="hr-HR"/>
              <a:t>Treća razina</a:t>
            </a:r>
            <a:endParaRPr lang="hr-HR"/>
          </a:p>
          <a:p>
            <a:pPr lvl="3" rtl="0"/>
            <a:r>
              <a:rPr lang="hr-HR"/>
              <a:t>Četvrta razina</a:t>
            </a:r>
            <a:endParaRPr lang="hr-HR"/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BE207D48-FA92-4852-A1B3-00CEB7CFE179}" type="datetime1">
              <a:rPr lang="sr-Latn-RS" smtClean="0"/>
            </a:fld>
            <a:endParaRPr lang="en-US" dirty="0"/>
          </a:p>
        </p:txBody>
      </p:sp>
      <p:sp>
        <p:nvSpPr>
          <p:cNvPr id="10" name="Rezervirano mjesto za podnožje 9"/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DE0ED-EF93-4734-80CE-9BB208A2C0F1}" type="datetime1">
              <a:rPr lang="sr-Latn-RS" smtClean="0"/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US"/>
              <a:t>Kliknite da biste uredili stilove teksta matrice</a:t>
            </a:r>
            <a:endParaRPr lang="en-US"/>
          </a:p>
          <a:p>
            <a:pPr lvl="1" rtl="0"/>
            <a:r>
              <a:rPr lang="en-US"/>
              <a:t>Druga razina</a:t>
            </a:r>
            <a:endParaRPr lang="en-US"/>
          </a:p>
          <a:p>
            <a:pPr lvl="2" rtl="0"/>
            <a:r>
              <a:rPr lang="en-US"/>
              <a:t>Treća razina</a:t>
            </a:r>
            <a:endParaRPr lang="en-US"/>
          </a:p>
          <a:p>
            <a:pPr lvl="3" rtl="0"/>
            <a:r>
              <a:rPr lang="en-US"/>
              <a:t>Četvrta razina</a:t>
            </a:r>
            <a:endParaRPr lang="en-US"/>
          </a:p>
          <a:p>
            <a:pPr lvl="4" rtl="0"/>
            <a:r>
              <a:rPr lang="en-US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2EFF504-150E-4E49-AF20-767FBAA111EA}" type="datetime1">
              <a:rPr lang="sr-Latn-RS" smtClean="0"/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  <p:sp>
        <p:nvSpPr>
          <p:cNvPr id="9" name="Pravokut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avokut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utnik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ZAVISNOSLOŽENE REČENICE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20" name="Pravokutnik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avokutnik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ravokutnik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lika 5" descr="Krupni plan logotipa&#10;&#10;Opis se generira automatski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1065320"/>
            <a:ext cx="11029615" cy="5358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Sretni </a:t>
            </a:r>
            <a:r>
              <a:rPr lang="hr-HR" sz="2400" b="1" dirty="0"/>
              <a:t>čovjek </a:t>
            </a:r>
            <a:r>
              <a:rPr lang="hr-HR" sz="2400" dirty="0"/>
              <a:t>usrećit će i druge. 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 err="1"/>
              <a:t>Atr</a:t>
            </a:r>
            <a:r>
              <a:rPr lang="hr-HR" sz="2400" dirty="0"/>
              <a:t>.        S             P              IO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             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b="1" dirty="0"/>
              <a:t>Tko</a:t>
            </a:r>
            <a:r>
              <a:rPr lang="hr-HR" sz="2400" b="1" u="sng" dirty="0"/>
              <a:t> je sretan</a:t>
            </a:r>
            <a:r>
              <a:rPr lang="hr-HR" sz="2400" dirty="0"/>
              <a:t>, </a:t>
            </a:r>
            <a:r>
              <a:rPr lang="hr-HR" sz="2400" u="sng" dirty="0"/>
              <a:t>usrećit će </a:t>
            </a:r>
            <a:r>
              <a:rPr lang="hr-HR" sz="2400" dirty="0"/>
              <a:t>i druge.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Zavisna </a:t>
            </a:r>
            <a:r>
              <a:rPr lang="hr-HR" sz="2400" dirty="0" err="1"/>
              <a:t>surečenica</a:t>
            </a:r>
            <a:r>
              <a:rPr lang="hr-HR" sz="2400" dirty="0"/>
              <a:t>      Glavna </a:t>
            </a:r>
            <a:r>
              <a:rPr lang="hr-HR" sz="2400" dirty="0" err="1"/>
              <a:t>surečenica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uvrštena na mjesto</a:t>
            </a:r>
            <a:endParaRPr lang="hr-HR" sz="2400" dirty="0"/>
          </a:p>
          <a:p>
            <a:r>
              <a:rPr lang="hr-HR" sz="2400" dirty="0"/>
              <a:t>    subjekta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0424" y="2113460"/>
            <a:ext cx="4046775" cy="326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1127464"/>
            <a:ext cx="11029615" cy="529645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chemeClr val="tx1"/>
                </a:solidFill>
              </a:rPr>
              <a:t>Dobročinitelj </a:t>
            </a:r>
            <a:r>
              <a:rPr lang="hr-HR" sz="2800" dirty="0"/>
              <a:t>pomaže svima.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    S                      P        NO</a:t>
            </a:r>
            <a:endParaRPr lang="hr-HR" sz="2800" dirty="0"/>
          </a:p>
          <a:p>
            <a:pPr>
              <a:lnSpc>
                <a:spcPct val="150000"/>
              </a:lnSpc>
            </a:pP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u="sng" dirty="0"/>
              <a:t>Pomaže</a:t>
            </a:r>
            <a:r>
              <a:rPr lang="hr-HR" sz="2800" dirty="0"/>
              <a:t> svima </a:t>
            </a:r>
            <a:r>
              <a:rPr lang="hr-HR" sz="2800" b="1" dirty="0">
                <a:solidFill>
                  <a:schemeClr val="tx1"/>
                </a:solidFill>
              </a:rPr>
              <a:t>osoba koja </a:t>
            </a:r>
            <a:r>
              <a:rPr lang="hr-HR" sz="2800" b="1" u="sng" dirty="0">
                <a:solidFill>
                  <a:schemeClr val="tx1"/>
                </a:solidFill>
              </a:rPr>
              <a:t>je dobra. </a:t>
            </a:r>
            <a:endParaRPr lang="hr-HR" sz="2800" b="1" u="sng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800" dirty="0"/>
              <a:t>Glavna </a:t>
            </a:r>
            <a:r>
              <a:rPr lang="hr-HR" sz="2800" dirty="0" err="1"/>
              <a:t>surečenica</a:t>
            </a:r>
            <a:r>
              <a:rPr lang="hr-HR" sz="2800" dirty="0"/>
              <a:t>          zavisna </a:t>
            </a:r>
            <a:r>
              <a:rPr lang="hr-HR" sz="2800" dirty="0" err="1"/>
              <a:t>surečenica</a:t>
            </a:r>
            <a:r>
              <a:rPr lang="hr-HR" sz="2800" dirty="0"/>
              <a:t> uvrštena na mjesto                     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                                                                  subjekta</a:t>
            </a:r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5206" y="1333500"/>
            <a:ext cx="4586288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SUBJEKTNA REČENICA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hr-HR" sz="2400" b="1" u="sng" dirty="0"/>
              <a:t>zavisnosložena rečenica u kojoj je zavisna </a:t>
            </a:r>
            <a:r>
              <a:rPr lang="hr-HR" sz="2400" b="1" u="sng" dirty="0" err="1"/>
              <a:t>surečenica</a:t>
            </a:r>
            <a:r>
              <a:rPr lang="hr-HR" sz="2400" b="1" u="sng" dirty="0"/>
              <a:t> uvrštena u glavnu na mjesto njezina  SUBJEKTA.</a:t>
            </a:r>
            <a:endParaRPr lang="hr-HR" sz="2400" b="1" u="sng" dirty="0"/>
          </a:p>
          <a:p>
            <a:pPr>
              <a:lnSpc>
                <a:spcPct val="200000"/>
              </a:lnSpc>
            </a:pPr>
            <a:r>
              <a:rPr lang="hr-HR" sz="2400" dirty="0"/>
              <a:t>Uvijek odgovara na pitanje</a:t>
            </a:r>
            <a:r>
              <a:rPr lang="hr-HR" sz="2400" b="1" dirty="0"/>
              <a:t> TKO? ŠTO? </a:t>
            </a:r>
            <a:endParaRPr lang="hr-HR" sz="2400" dirty="0"/>
          </a:p>
          <a:p>
            <a:pPr>
              <a:lnSpc>
                <a:spcPct val="200000"/>
              </a:lnSpc>
            </a:pPr>
            <a:r>
              <a:rPr lang="hr-HR" sz="2400" dirty="0"/>
              <a:t>Vratimo rečenice na prijašnjim slajdovima te se uvjerimo u tvrdnju.</a:t>
            </a:r>
            <a:endParaRPr lang="hr-HR" sz="2400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60" y="1318895"/>
            <a:ext cx="11029315" cy="367665"/>
          </a:xfrm>
        </p:spPr>
        <p:txBody>
          <a:bodyPr>
            <a:normAutofit fontScale="90000"/>
          </a:bodyPr>
          <a:p>
            <a:r>
              <a:rPr lang="hr-HR" altLang="en-US" sz="2200"/>
              <a:t>Promotri pitanje na koje odgovaraju subjektne rečenice i vezničke rječi kojima se spajaju.</a:t>
            </a:r>
            <a:br>
              <a:rPr lang="hr-HR" altLang="en-US"/>
            </a:b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685925"/>
            <a:ext cx="11029315" cy="492696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hr-HR" altLang="en-US" sz="2400" b="1">
                <a:solidFill>
                  <a:srgbClr val="FF0000"/>
                </a:solidFill>
              </a:rPr>
              <a:t>Koji</a:t>
            </a:r>
            <a:r>
              <a:rPr lang="hr-HR" altLang="en-US" sz="2400"/>
              <a:t> uspravno hodaju, rast će i više.  (tko će rasti više? = koji uspravno hodaju) 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Nikad nije kasno </a:t>
            </a:r>
            <a:r>
              <a:rPr lang="hr-HR" altLang="en-US" sz="2400" b="1">
                <a:solidFill>
                  <a:srgbClr val="FF0000"/>
                </a:solidFill>
              </a:rPr>
              <a:t>da</a:t>
            </a:r>
            <a:r>
              <a:rPr lang="hr-HR" altLang="en-US" sz="2400"/>
              <a:t> pomogneš drugima. (tko/što nikad nije kasno? = da pomogneš drugima)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Svojom dobrotom može učiniti čudo </a:t>
            </a:r>
            <a:r>
              <a:rPr lang="hr-HR" altLang="en-US" sz="2400" b="1">
                <a:solidFill>
                  <a:srgbClr val="FF0000"/>
                </a:solidFill>
              </a:rPr>
              <a:t>tko</a:t>
            </a:r>
            <a:r>
              <a:rPr lang="hr-HR" altLang="en-US" sz="2400"/>
              <a:t> želi. (tko može učiniti čudo? = tko želi)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Pitanje je </a:t>
            </a:r>
            <a:r>
              <a:rPr lang="hr-HR" altLang="en-US" sz="2400" b="1">
                <a:solidFill>
                  <a:srgbClr val="FF0000"/>
                </a:solidFill>
              </a:rPr>
              <a:t>gdje</a:t>
            </a:r>
            <a:r>
              <a:rPr lang="hr-HR" altLang="en-US" sz="2400"/>
              <a:t> je ostavio ključeve. (tko/što je pitanje? = gdje je ostavio ključeve)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Neka bude </a:t>
            </a:r>
            <a:r>
              <a:rPr lang="hr-HR" altLang="en-US" sz="2400" b="1">
                <a:solidFill>
                  <a:srgbClr val="FF0000"/>
                </a:solidFill>
              </a:rPr>
              <a:t>što</a:t>
            </a:r>
            <a:r>
              <a:rPr lang="hr-HR" altLang="en-US" sz="2400"/>
              <a:t> mora biti. (neka bude tko/što? = što mota biti)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Govorilo se </a:t>
            </a:r>
            <a:r>
              <a:rPr lang="hr-HR" altLang="en-US" sz="2400" b="1">
                <a:solidFill>
                  <a:srgbClr val="FF0000"/>
                </a:solidFill>
              </a:rPr>
              <a:t>kako </a:t>
            </a:r>
            <a:r>
              <a:rPr lang="hr-HR" altLang="en-US" sz="2400"/>
              <a:t>je Ante najhrabriji u selu. (tko/što se govorilo = kako je Ante najhrabriji u selu)</a:t>
            </a:r>
            <a:endParaRPr lang="hr-HR" alt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29615"/>
            <a:ext cx="11029315" cy="642620"/>
          </a:xfrm>
        </p:spPr>
        <p:txBody>
          <a:bodyPr/>
          <a:p>
            <a:r>
              <a:rPr lang="hr-HR" altLang="en-US"/>
              <a:t>JEFTINI TRIKOVI ZA PREPOZNAVANJE SUBJEKTNIH REČENICA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0" y="1861185"/>
            <a:ext cx="6546850" cy="4562475"/>
          </a:xfrm>
        </p:spPr>
        <p:txBody>
          <a:bodyPr/>
          <a:p>
            <a:pPr>
              <a:lnSpc>
                <a:spcPct val="150000"/>
              </a:lnSpc>
            </a:pPr>
            <a:r>
              <a:rPr lang="hr-HR" altLang="en-US" sz="2400"/>
              <a:t>Uvijek u svom logičnom slijedu odgovaraju na pitanje</a:t>
            </a:r>
            <a:r>
              <a:rPr lang="hr-HR" altLang="en-US" sz="2400" b="1"/>
              <a:t> </a:t>
            </a:r>
            <a:r>
              <a:rPr lang="hr-HR" altLang="en-US" sz="2400" b="1">
                <a:solidFill>
                  <a:schemeClr val="accent3">
                    <a:lumMod val="75000"/>
                  </a:schemeClr>
                </a:solidFill>
              </a:rPr>
              <a:t>TKO? ŠTO?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 b="1">
                <a:solidFill>
                  <a:schemeClr val="accent3">
                    <a:lumMod val="75000"/>
                  </a:schemeClr>
                </a:solidFill>
              </a:rPr>
              <a:t>Tko na početku rečenice </a:t>
            </a:r>
            <a:r>
              <a:rPr lang="hr-HR" altLang="en-US" sz="2400"/>
              <a:t>uvijek uvodi u subjektnu rečenicu. 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 b="1">
                <a:solidFill>
                  <a:schemeClr val="accent3">
                    <a:lumMod val="75000"/>
                  </a:schemeClr>
                </a:solidFill>
              </a:rPr>
              <a:t>Bezlični glagoli </a:t>
            </a:r>
            <a:r>
              <a:rPr lang="hr-HR" altLang="en-US" sz="2400"/>
              <a:t>uvijek uvode u subjektnu rečenicu. (misli se, pisalo se, govori se, kaže se, zna se...)</a:t>
            </a:r>
            <a:endParaRPr lang="hr-HR" alt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42175" y="2228215"/>
            <a:ext cx="4864100" cy="343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Odredi subjekte u zadanim jednostavnim rečenicama te ih preoblikuj u zavisnosloženu rečenicu.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2104008"/>
            <a:ext cx="11029615" cy="4447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Bitno je očima nevidljivo.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Bitno je što se ne vidi očima.  (tko/što je bitno? = što se ne vidi očima)</a:t>
            </a:r>
            <a:endParaRPr lang="hr-HR" sz="2400" dirty="0"/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Plemenit čovjek ne hvali se svojim djelima.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Onaj tko je plemenit, ne hvali se svojim djelima. (tko/što se ne hvali? = onaj tko je plemenit)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Raščlani zavisnosložene rečenice na glavne i zavisne </a:t>
            </a:r>
            <a:r>
              <a:rPr lang="hr-HR" dirty="0" err="1"/>
              <a:t>surečenice</a:t>
            </a:r>
            <a:r>
              <a:rPr lang="hr-HR" dirty="0"/>
              <a:t> te zavisne izreci samo subjektom (1 riječ ili skup riječi)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Bolje zamjećuje dobro u ljudima tko je mudriji.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Mudrac bolje zamjećuje dobro u ljudima.</a:t>
            </a:r>
            <a:endParaRPr lang="hr-HR" sz="2400" dirty="0"/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Tko volontira, čini dobro sebi i drugima.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Volonter čini dobro sebi i drugima. 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29615"/>
            <a:ext cx="11029315" cy="502285"/>
          </a:xfrm>
        </p:spPr>
        <p:txBody>
          <a:bodyPr>
            <a:normAutofit fontScale="90000"/>
          </a:bodyPr>
          <a:p>
            <a:r>
              <a:rPr lang="hr-HR" altLang="en-US"/>
              <a:t>poredak surečenica u zavisnosloženim rečenicama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656080"/>
            <a:ext cx="5443220" cy="4843780"/>
          </a:xfrm>
        </p:spPr>
        <p:txBody>
          <a:bodyPr/>
          <a:p>
            <a:pPr>
              <a:lnSpc>
                <a:spcPct val="150000"/>
              </a:lnSpc>
            </a:pPr>
            <a:r>
              <a:rPr lang="hr-HR" altLang="en-US" sz="2400" b="1">
                <a:solidFill>
                  <a:schemeClr val="accent3">
                    <a:lumMod val="75000"/>
                  </a:schemeClr>
                </a:solidFill>
              </a:rPr>
              <a:t>1) UOBIČAJENI - NORMALNI POREDAK -</a:t>
            </a:r>
            <a:r>
              <a:rPr lang="hr-HR" altLang="en-US" sz="2400"/>
              <a:t> glavna rečenica je na prvom mjestu ispred zavisne surečenice. 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 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Znao sam tko me izdao.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Ne zna se zašto je opljačkao banku.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Bitno je što očima nije vidljivo.</a:t>
            </a:r>
            <a:endParaRPr lang="hr-HR" alt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04915" y="2597785"/>
            <a:ext cx="5810885" cy="261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1025" y="963295"/>
            <a:ext cx="7025640" cy="546036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hr-HR" altLang="en-US" sz="2400" b="1">
                <a:solidFill>
                  <a:schemeClr val="accent3">
                    <a:lumMod val="75000"/>
                  </a:schemeClr>
                </a:solidFill>
              </a:rPr>
              <a:t>2) INVERZIJA - OBRNUTI POREDAK -</a:t>
            </a:r>
            <a:r>
              <a:rPr lang="hr-HR" altLang="en-US" sz="2400"/>
              <a:t> zavisna surečenica se nalazi ispred glavne. U ovom slučaju obavezno </a:t>
            </a:r>
            <a:r>
              <a:rPr lang="hr-HR" altLang="en-US" sz="2400" b="1">
                <a:solidFill>
                  <a:schemeClr val="accent3">
                    <a:lumMod val="75000"/>
                  </a:schemeClr>
                </a:solidFill>
              </a:rPr>
              <a:t>pišemo ZAREZ</a:t>
            </a:r>
            <a:r>
              <a:rPr lang="hr-HR" altLang="en-US" sz="2400"/>
              <a:t> imeđu zavisne i glavne surečenice.</a:t>
            </a:r>
            <a:endParaRPr lang="hr-HR" altLang="en-US" sz="2400"/>
          </a:p>
          <a:p>
            <a:pPr>
              <a:lnSpc>
                <a:spcPct val="150000"/>
              </a:lnSpc>
            </a:pP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Tko je zakasnio, neka napusti razred.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Je li ozdravio, pitanje je.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Što sada smjera, samo Bog zna.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Kada na vrbi rodi grožđe, ja ću izaći s tobom.</a:t>
            </a:r>
            <a:endParaRPr lang="hr-HR" altLang="en-US" sz="2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F1E57169-6A8E-4499-A06C-1CE200C65010}" type="datetime1">
              <a:rPr lang="sr-Latn-RS" smtClean="0"/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93430" y="1882140"/>
            <a:ext cx="3423285" cy="4195445"/>
          </a:xfrm>
          <a:prstGeom prst="rect">
            <a:avLst/>
          </a:prstGeom>
          <a:effectLst>
            <a:glow rad="457200">
              <a:schemeClr val="accent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710" y="1395095"/>
            <a:ext cx="11264265" cy="4465955"/>
          </a:xfrm>
        </p:spPr>
        <p:txBody>
          <a:bodyPr/>
          <a:p>
            <a:pPr>
              <a:lnSpc>
                <a:spcPct val="150000"/>
              </a:lnSpc>
            </a:pPr>
            <a:r>
              <a:rPr lang="hr-HR" altLang="en-US" sz="2400" b="1">
                <a:solidFill>
                  <a:schemeClr val="accent3">
                    <a:lumMod val="75000"/>
                  </a:schemeClr>
                </a:solidFill>
              </a:rPr>
              <a:t>3) UMETANJE - </a:t>
            </a:r>
            <a:r>
              <a:rPr lang="hr-HR" altLang="en-US" sz="2400"/>
              <a:t>zavisna surečenica se uvrštava uglavnu surečenicu te se obavezno s obje strane mora </a:t>
            </a:r>
            <a:r>
              <a:rPr lang="hr-HR" altLang="en-US" sz="2400" b="1">
                <a:solidFill>
                  <a:schemeClr val="accent3">
                    <a:lumMod val="75000"/>
                  </a:schemeClr>
                </a:solidFill>
              </a:rPr>
              <a:t>odvojiti ZAREZOM. </a:t>
            </a:r>
            <a:endParaRPr lang="hr-HR" altLang="en-US" sz="2400" b="1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hr-HR" altLang="en-US" sz="2400" b="1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altLang="en-US" sz="2400">
                <a:solidFill>
                  <a:schemeClr val="tx1"/>
                </a:solidFill>
              </a:rPr>
              <a:t>Mladi volonteri, kako bi potkanuli i druge na volontiranje, osnovali su vlastiti klub.</a:t>
            </a:r>
            <a:endParaRPr lang="hr-HR" altLang="en-US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r-HR" altLang="en-US" sz="2400">
                <a:solidFill>
                  <a:schemeClr val="tx1"/>
                </a:solidFill>
              </a:rPr>
              <a:t>Svojom dobrotom, tko želi, može usrećiti druge.</a:t>
            </a:r>
            <a:endParaRPr lang="hr-HR" altLang="en-US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r-HR" altLang="en-US" sz="2400">
                <a:solidFill>
                  <a:schemeClr val="tx1"/>
                </a:solidFill>
              </a:rPr>
              <a:t>Predavanje, koje je bio zanimljivo, održao je Tihomir Krklec.</a:t>
            </a:r>
            <a:endParaRPr lang="hr-HR" altLang="en-US" sz="2400">
              <a:solidFill>
                <a:schemeClr val="tx1"/>
              </a:solidFill>
            </a:endParaRPr>
          </a:p>
          <a:p>
            <a:endParaRPr lang="hr-HR" altLang="en-US" sz="240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F1E57169-6A8E-4499-A06C-1CE200C6501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523240"/>
            <a:ext cx="11029315" cy="642620"/>
          </a:xfrm>
        </p:spPr>
        <p:txBody>
          <a:bodyPr>
            <a:normAutofit/>
          </a:bodyPr>
          <a:p>
            <a:r>
              <a:rPr lang="hr-HR" altLang="en-US"/>
              <a:t>PONOVIMO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540" y="1397000"/>
            <a:ext cx="6297295" cy="5132070"/>
          </a:xfr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>
              <a:lnSpc>
                <a:spcPct val="150000"/>
              </a:lnSpc>
            </a:pPr>
            <a:r>
              <a:rPr lang="hr-HR" altLang="en-US" sz="3200"/>
              <a:t>Rečenice po </a:t>
            </a:r>
            <a:r>
              <a:rPr lang="hr-HR" altLang="en-US" sz="3200" b="1"/>
              <a:t>SASTAVU</a:t>
            </a:r>
            <a:r>
              <a:rPr lang="hr-HR" altLang="en-US" sz="3200"/>
              <a:t> dijele se na: </a:t>
            </a:r>
            <a:endParaRPr lang="hr-HR" altLang="en-US" sz="3200"/>
          </a:p>
          <a:p>
            <a:pPr>
              <a:lnSpc>
                <a:spcPct val="150000"/>
              </a:lnSpc>
            </a:pPr>
            <a:r>
              <a:rPr lang="hr-HR" altLang="en-US" sz="3200"/>
              <a:t>a) </a:t>
            </a:r>
            <a:r>
              <a:rPr lang="hr-HR" altLang="en-US" sz="3200" b="1"/>
              <a:t>Jednostavne</a:t>
            </a:r>
            <a:r>
              <a:rPr lang="hr-HR" altLang="en-US" sz="3200"/>
              <a:t> - samo jedan predikat</a:t>
            </a:r>
            <a:endParaRPr lang="hr-HR" altLang="en-US" sz="3200"/>
          </a:p>
          <a:p>
            <a:pPr>
              <a:lnSpc>
                <a:spcPct val="150000"/>
              </a:lnSpc>
            </a:pPr>
            <a:r>
              <a:rPr lang="hr-HR" altLang="en-US" sz="3200"/>
              <a:t>b) </a:t>
            </a:r>
            <a:r>
              <a:rPr lang="hr-HR" altLang="en-US" sz="3200" b="1"/>
              <a:t>Složene </a:t>
            </a:r>
            <a:r>
              <a:rPr lang="hr-HR" altLang="en-US" sz="3200"/>
              <a:t>- dva ili više predikata</a:t>
            </a:r>
            <a:endParaRPr lang="hr-HR" altLang="en-US" sz="3200"/>
          </a:p>
          <a:p>
            <a:endParaRPr lang="hr-HR" altLang="en-US"/>
          </a:p>
          <a:p>
            <a:endParaRPr lang="hr-H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20840" y="2018665"/>
            <a:ext cx="5344160" cy="2221230"/>
          </a:xfrm>
          <a:prstGeom prst="rect">
            <a:avLst/>
          </a:prstGeom>
          <a:noFill/>
          <a:ln w="9525"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7351"/>
          </a:xfrm>
        </p:spPr>
        <p:txBody>
          <a:bodyPr/>
          <a:lstStyle/>
          <a:p>
            <a:r>
              <a:rPr lang="hr-HR" dirty="0"/>
              <a:t>Zapamti pravilo za pisanje zareza!!!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1509205"/>
            <a:ext cx="11029615" cy="51963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b="1" dirty="0"/>
              <a:t>OSNOVNI, uobičajeni poredak</a:t>
            </a:r>
            <a:r>
              <a:rPr lang="hr-HR" sz="2000" dirty="0"/>
              <a:t> = Glavna pa zavisna </a:t>
            </a:r>
            <a:r>
              <a:rPr lang="hr-HR" sz="2000" dirty="0" err="1"/>
              <a:t>surečenica</a:t>
            </a:r>
            <a:r>
              <a:rPr lang="hr-HR" sz="2000" dirty="0"/>
              <a:t> = NE PIŠEMO ZAREZ.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Svojom dobrotom može učiniti čudo tko želi.</a:t>
            </a:r>
            <a:endParaRPr lang="hr-HR" sz="2000" dirty="0"/>
          </a:p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b="1" dirty="0"/>
              <a:t>INVERZIJA ili obrnuti poredak</a:t>
            </a:r>
            <a:r>
              <a:rPr lang="hr-HR" sz="2000" dirty="0"/>
              <a:t> = zavisna pa glavna = PIŠEMO ZAREZ iza zavisne.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Tko želi, svojom dobrotom može učiniti čudo.</a:t>
            </a:r>
            <a:endParaRPr lang="hr-HR" sz="2000" dirty="0"/>
          </a:p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b="1" dirty="0"/>
              <a:t>UMETANJE</a:t>
            </a:r>
            <a:r>
              <a:rPr lang="hr-HR" sz="2000" dirty="0"/>
              <a:t> = zavisna umetnuta u glavnu = odvaja se zarezima.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Svojom dobrotom, tko želi, može učiniti čudo.</a:t>
            </a:r>
            <a:endParaRPr lang="hr-HR" sz="2000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2310"/>
            <a:ext cx="11029315" cy="746125"/>
          </a:xfrm>
        </p:spPr>
        <p:txBody>
          <a:bodyPr/>
          <a:p>
            <a:r>
              <a:rPr lang="hr-HR" altLang="en-US"/>
              <a:t>PROMOTRIMO SLJEDEĆE REČENICE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67255"/>
            <a:ext cx="11029315" cy="4067175"/>
          </a:xfrm>
        </p:spPr>
        <p:txBody>
          <a:bodyPr/>
          <a:p>
            <a:pPr>
              <a:lnSpc>
                <a:spcPct val="150000"/>
              </a:lnSpc>
            </a:pPr>
            <a:r>
              <a:rPr lang="hr-HR" altLang="en-US" sz="2400"/>
              <a:t>Shvatila sam važnost volontiranja, (ja)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      P                   IO            Atr.im.</a:t>
            </a:r>
            <a:endParaRPr lang="hr-HR" altLang="en-US" sz="2400"/>
          </a:p>
          <a:p>
            <a:pPr>
              <a:lnSpc>
                <a:spcPct val="150000"/>
              </a:lnSpc>
            </a:pP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Shvatila sam  </a:t>
            </a:r>
            <a:r>
              <a:rPr lang="hr-HR" altLang="en-US" sz="2400" b="1">
                <a:solidFill>
                  <a:srgbClr val="C00000"/>
                </a:solidFill>
              </a:rPr>
              <a:t> da je volontiranje važno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Glavna surečenica        zavisna surečenica uvrštena na mjesto objekta glavne rečenice</a:t>
            </a:r>
            <a:endParaRPr lang="hr-HR" altLang="en-US" sz="2400"/>
          </a:p>
          <a:p>
            <a:pPr marL="0" indent="0">
              <a:buNone/>
            </a:pPr>
            <a:endParaRPr lang="hr-HR" alt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616710"/>
            <a:ext cx="11029315" cy="435864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hr-HR" altLang="en-US" sz="2800"/>
              <a:t>Tijekom ovog iskustva shvatila sam prave vrijednosti.</a:t>
            </a:r>
            <a:endParaRPr lang="hr-HR" altLang="en-US" sz="2800"/>
          </a:p>
          <a:p>
            <a:pPr>
              <a:lnSpc>
                <a:spcPct val="150000"/>
              </a:lnSpc>
            </a:pPr>
            <a:r>
              <a:rPr lang="hr-HR" altLang="en-US" sz="2800"/>
              <a:t>       POV                               P                Atr.p.     IO</a:t>
            </a:r>
            <a:endParaRPr lang="hr-HR" altLang="en-US" sz="2800"/>
          </a:p>
          <a:p>
            <a:pPr>
              <a:lnSpc>
                <a:spcPct val="150000"/>
              </a:lnSpc>
            </a:pPr>
            <a:endParaRPr lang="hr-HR" altLang="en-US" sz="2800"/>
          </a:p>
          <a:p>
            <a:pPr>
              <a:lnSpc>
                <a:spcPct val="150000"/>
              </a:lnSpc>
            </a:pPr>
            <a:r>
              <a:rPr lang="hr-HR" altLang="en-US" sz="2800"/>
              <a:t>Tijekom ovog iskustva shavatila sam </a:t>
            </a:r>
            <a:r>
              <a:rPr lang="hr-HR" altLang="en-US" sz="2800" b="1">
                <a:solidFill>
                  <a:srgbClr val="C00000"/>
                </a:solidFill>
              </a:rPr>
              <a:t>koje su prave životne vrijednosti.</a:t>
            </a:r>
            <a:endParaRPr lang="hr-HR" altLang="en-US" sz="2800" b="1"/>
          </a:p>
          <a:p>
            <a:pPr>
              <a:lnSpc>
                <a:spcPct val="150000"/>
              </a:lnSpc>
            </a:pPr>
            <a:r>
              <a:rPr lang="hr-HR" altLang="en-US" sz="2800"/>
              <a:t>     glavna surečenica                                        zavisna surečenica koja je uvrštena na mjesto objekta glavne</a:t>
            </a:r>
            <a:endParaRPr lang="hr-HR" alt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OBJEKTNA REČENICA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" y="2217420"/>
            <a:ext cx="6059805" cy="4097020"/>
          </a:xfr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hr-HR" altLang="en-US" sz="2800"/>
              <a:t>Zavisnosložena rečenica  u kojoj je zavisna surečenica uvrštena u glavnu surečenicu na mjesto </a:t>
            </a:r>
            <a:r>
              <a:rPr lang="hr-HR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OBJEKTA.</a:t>
            </a:r>
            <a:endParaRPr lang="hr-HR" altLang="en-US" sz="2800"/>
          </a:p>
          <a:p>
            <a:pPr>
              <a:lnSpc>
                <a:spcPct val="150000"/>
              </a:lnSpc>
            </a:pPr>
            <a:r>
              <a:rPr lang="hr-HR" altLang="en-US" sz="2800"/>
              <a:t>Uvijek odgovraju na pitanje </a:t>
            </a:r>
            <a:r>
              <a:rPr lang="hr-HR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KOGA? ŠTO?</a:t>
            </a:r>
            <a:endParaRPr lang="hr-HR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64960" y="1891030"/>
            <a:ext cx="5374005" cy="426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2310"/>
            <a:ext cx="11029315" cy="583565"/>
          </a:xfrm>
        </p:spPr>
        <p:txBody>
          <a:bodyPr>
            <a:noAutofit/>
          </a:bodyPr>
          <a:p>
            <a:r>
              <a:rPr lang="hr-HR" altLang="en-US" sz="2000"/>
              <a:t>uočI pitanja na koja osgovaraju objektne rečenice te vezničke riječi kojima su povezane</a:t>
            </a:r>
            <a:endParaRPr lang="hr-HR" alt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95" y="1497965"/>
            <a:ext cx="11937365" cy="5125720"/>
          </a:xfrm>
        </p:spPr>
        <p:txBody>
          <a:bodyPr>
            <a:normAutofit fontScale="25000"/>
          </a:bodyPr>
          <a:p>
            <a:pPr>
              <a:lnSpc>
                <a:spcPct val="150000"/>
              </a:lnSpc>
            </a:pPr>
            <a:r>
              <a:rPr lang="hr-HR" altLang="en-US" sz="8400"/>
              <a:t>Tijekom izleta shvatila sam</a:t>
            </a:r>
            <a:r>
              <a:rPr lang="hr-HR" altLang="en-US" sz="8400" b="1">
                <a:solidFill>
                  <a:srgbClr val="C00000"/>
                </a:solidFill>
              </a:rPr>
              <a:t> što</a:t>
            </a:r>
            <a:r>
              <a:rPr lang="hr-HR" altLang="en-US" sz="8400"/>
              <a:t> znači putovati. (koša/što? sam shvatila tijekom izleta = što znači putovati)</a:t>
            </a:r>
            <a:endParaRPr lang="hr-HR" altLang="en-US" sz="8400"/>
          </a:p>
          <a:p>
            <a:pPr>
              <a:lnSpc>
                <a:spcPct val="150000"/>
              </a:lnSpc>
            </a:pPr>
            <a:r>
              <a:rPr lang="hr-HR" altLang="en-US" sz="8400"/>
              <a:t>Znam </a:t>
            </a:r>
            <a:r>
              <a:rPr lang="hr-HR" altLang="en-US" sz="8400" b="1">
                <a:solidFill>
                  <a:srgbClr val="C00000"/>
                </a:solidFill>
              </a:rPr>
              <a:t>kako </a:t>
            </a:r>
            <a:r>
              <a:rPr lang="hr-HR" altLang="en-US" sz="8400"/>
              <a:t>će mi volontiranje pomoći. (koga/što znam? = kako će mi volontiranje pomoći)</a:t>
            </a:r>
            <a:endParaRPr lang="hr-HR" altLang="en-US" sz="8400"/>
          </a:p>
          <a:p>
            <a:pPr>
              <a:lnSpc>
                <a:spcPct val="150000"/>
              </a:lnSpc>
            </a:pPr>
            <a:r>
              <a:rPr lang="hr-HR" altLang="en-US" sz="8400"/>
              <a:t>Otkrili smo </a:t>
            </a:r>
            <a:r>
              <a:rPr lang="hr-HR" altLang="en-US" sz="8400" b="1">
                <a:solidFill>
                  <a:srgbClr val="C00000"/>
                </a:solidFill>
              </a:rPr>
              <a:t>zašto</a:t>
            </a:r>
            <a:r>
              <a:rPr lang="hr-HR" altLang="en-US" sz="8400"/>
              <a:t> nas volontiranje čini boljim ljudima. (koga/što smo otkrili? = zašto nas volontiranje čini boljim ljudima)</a:t>
            </a:r>
            <a:endParaRPr lang="hr-HR" altLang="en-US" sz="8400"/>
          </a:p>
          <a:p>
            <a:pPr>
              <a:lnSpc>
                <a:spcPct val="150000"/>
              </a:lnSpc>
            </a:pPr>
            <a:r>
              <a:rPr lang="hr-HR" altLang="en-US" sz="8400" b="1">
                <a:solidFill>
                  <a:srgbClr val="C00000"/>
                </a:solidFill>
              </a:rPr>
              <a:t>Koliko</a:t>
            </a:r>
            <a:r>
              <a:rPr lang="hr-HR" altLang="en-US" sz="8400"/>
              <a:t> je važna solidarnost, tek sad shvaćam. (koga/što tek sad shvaćam? = koliko je važno volontiranje)</a:t>
            </a:r>
            <a:endParaRPr lang="hr-HR" altLang="en-US" sz="8400"/>
          </a:p>
          <a:p>
            <a:pPr>
              <a:lnSpc>
                <a:spcPct val="150000"/>
              </a:lnSpc>
            </a:pPr>
            <a:r>
              <a:rPr lang="hr-HR" altLang="en-US" sz="8400"/>
              <a:t>Volontiranje mi je omogućimo </a:t>
            </a:r>
            <a:r>
              <a:rPr lang="hr-HR" altLang="en-US" sz="8400" b="1">
                <a:solidFill>
                  <a:srgbClr val="C00000"/>
                </a:solidFill>
              </a:rPr>
              <a:t>da</a:t>
            </a:r>
            <a:r>
              <a:rPr lang="hr-HR" altLang="en-US" sz="8400"/>
              <a:t> upoznam nove ljude. (koga/što? mi je volontiranje omogućilo? = da upoznam nove ljude)</a:t>
            </a:r>
            <a:endParaRPr lang="hr-HR" altLang="en-US" sz="8400"/>
          </a:p>
          <a:p>
            <a:endParaRPr lang="hr-HR" altLang="en-US"/>
          </a:p>
          <a:p>
            <a:endParaRPr lang="hr-H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02310"/>
            <a:ext cx="10899140" cy="626745"/>
          </a:xfrm>
        </p:spPr>
        <p:txBody>
          <a:bodyPr>
            <a:noAutofit/>
          </a:bodyPr>
          <a:p>
            <a:r>
              <a:rPr lang="hr-HR" altLang="en-US" sz="2000"/>
              <a:t>Većina rečenica neupravnog ogovora jesu upravo objektne rečenice.</a:t>
            </a:r>
            <a:endParaRPr lang="hr-HR" alt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35" y="1995170"/>
            <a:ext cx="11776075" cy="472567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hr-HR" altLang="en-US" sz="2400"/>
              <a:t>Rekla mi je: “Pođi sam u trgovinu.”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Rekla mi je da pođem sam u trgovinu.   (koga/što mi je rekla? = da pođem sam u trgovinu)</a:t>
            </a:r>
            <a:endParaRPr lang="hr-HR" altLang="en-US" sz="2400"/>
          </a:p>
          <a:p>
            <a:pPr>
              <a:lnSpc>
                <a:spcPct val="150000"/>
              </a:lnSpc>
            </a:pP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Najmlađi volonteri su rekli: “Osjećali smo se jako dobro!”</a:t>
            </a:r>
            <a:endParaRPr lang="hr-HR" altLang="en-US" sz="2400"/>
          </a:p>
          <a:p>
            <a:pPr>
              <a:lnSpc>
                <a:spcPct val="150000"/>
              </a:lnSpc>
            </a:pPr>
            <a:r>
              <a:rPr lang="hr-HR" altLang="en-US" sz="2400"/>
              <a:t>Najmlađi volonteri su rekli da su se osjećali jako dobro. (koga/što su rekli najmlađi volonteri? = da su se osjećali jako dobro)</a:t>
            </a:r>
            <a:endParaRPr lang="hr-HR" altLang="en-US" sz="2400"/>
          </a:p>
          <a:p>
            <a:pPr>
              <a:lnSpc>
                <a:spcPct val="150000"/>
              </a:lnSpc>
            </a:pPr>
            <a:endParaRPr lang="hr-HR" alt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Složene rečenice dijele se na: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/>
          </a:solidFill>
        </p:spPr>
        <p:txBody>
          <a:bodyPr/>
          <a:p>
            <a:pPr>
              <a:lnSpc>
                <a:spcPct val="150000"/>
              </a:lnSpc>
            </a:pPr>
            <a:r>
              <a:rPr lang="hr-HR" altLang="en-US" sz="3200"/>
              <a:t>a) NEZAVISNOSLOŽENE - nastaju mehanizmima nizanjem i povezivanjem.</a:t>
            </a:r>
            <a:endParaRPr lang="hr-HR" alt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/>
          </a:solidFill>
        </p:spPr>
        <p:txBody>
          <a:bodyPr/>
          <a:p>
            <a:pPr>
              <a:lnSpc>
                <a:spcPct val="200000"/>
              </a:lnSpc>
            </a:pPr>
            <a:r>
              <a:rPr lang="hr-HR" altLang="en-US" sz="3200"/>
              <a:t>B) ZAVISNOSLOŽENE - nastaju mehanizmom uvrštavanja.</a:t>
            </a:r>
            <a:endParaRPr lang="hr-HR" altLang="en-US" sz="32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F1E57169-6A8E-4499-A06C-1CE200C6501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  <p:bldP spid="4" grpId="0" animBg="1" build="p"/>
      <p:bldP spid="4" grpId="1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hr-HR" dirty="0"/>
              <a:t>SLOŽENA REČENICA </a:t>
            </a:r>
            <a:br>
              <a:rPr lang="hr-HR" dirty="0"/>
            </a:br>
            <a:endParaRPr lang="hr-H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00880" y="1052830"/>
            <a:ext cx="7170420" cy="518541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r-HR" sz="2400" b="1" dirty="0"/>
              <a:t>1. NEZAVISNOSLOŽENE REČENICE – </a:t>
            </a:r>
            <a:r>
              <a:rPr lang="hr-HR" sz="2400" dirty="0"/>
              <a:t>nastaju nizanjem i povezivanjem jednostavnih rečenica u cjelinu, ali </a:t>
            </a:r>
            <a:r>
              <a:rPr lang="hr-HR" sz="2400" b="1" dirty="0"/>
              <a:t>nisu ovisne jedna o drugoj</a:t>
            </a:r>
            <a:r>
              <a:rPr lang="hr-HR" sz="2400" dirty="0"/>
              <a:t>. </a:t>
            </a:r>
            <a:r>
              <a:rPr lang="hr-HR" sz="2400" dirty="0" err="1"/>
              <a:t>Surečenice</a:t>
            </a:r>
            <a:r>
              <a:rPr lang="hr-HR" sz="2400" dirty="0"/>
              <a:t> se mogu odvojiti i kao odvojene biti </a:t>
            </a:r>
            <a:r>
              <a:rPr lang="hr-HR" sz="2400" dirty="0" err="1"/>
              <a:t>zasebne</a:t>
            </a:r>
            <a:r>
              <a:rPr lang="hr-HR" sz="2400" dirty="0"/>
              <a:t> i smislene. </a:t>
            </a:r>
            <a:endParaRPr lang="hr-HR" sz="2400" dirty="0"/>
          </a:p>
          <a:p>
            <a:pPr>
              <a:lnSpc>
                <a:spcPct val="200000"/>
              </a:lnSpc>
            </a:pPr>
            <a:r>
              <a:rPr lang="hr-HR" sz="2400" dirty="0"/>
              <a:t>Sastavne, rastavne, suprotne, isključne, zaključne (VEZNIČKE) i rečenični niz (BEZVEZNIČKE).</a:t>
            </a:r>
            <a:endParaRPr lang="hr-HR" sz="24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-2975146" y="3814661"/>
            <a:ext cx="2296132" cy="25514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A43E2B2-CC96-48E9-A8E3-124697AD5DB0}" type="datetime1">
              <a:rPr lang="sr-Latn-RS" smtClean="0"/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7" y="2409825"/>
            <a:ext cx="2169998" cy="37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build="p"/>
      <p:bldP spid="9" grpId="1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VEZNIČKE - povezuju se različitim veznicima</a:t>
            </a:r>
            <a:endParaRPr lang="hr-H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pPr>
              <a:lnSpc>
                <a:spcPct val="150000"/>
              </a:lnSpc>
            </a:pPr>
            <a:r>
              <a:rPr lang="hr-HR" altLang="en-US" sz="2800"/>
              <a:t>a) SASTAVNE: i, pa, te, ni, niti</a:t>
            </a:r>
            <a:endParaRPr lang="hr-HR" altLang="en-US" sz="2800"/>
          </a:p>
          <a:p>
            <a:pPr>
              <a:lnSpc>
                <a:spcPct val="150000"/>
              </a:lnSpc>
            </a:pPr>
            <a:r>
              <a:rPr lang="hr-HR" altLang="en-US" sz="2800"/>
              <a:t>b) RASTAVNE: ili</a:t>
            </a:r>
            <a:endParaRPr lang="hr-HR" altLang="en-US" sz="2800"/>
          </a:p>
          <a:p>
            <a:pPr>
              <a:lnSpc>
                <a:spcPct val="150000"/>
              </a:lnSpc>
            </a:pPr>
            <a:r>
              <a:rPr lang="hr-HR" altLang="en-US" sz="2800"/>
              <a:t>c) SUPROTNE: a, ali, nego, već, no</a:t>
            </a:r>
            <a:endParaRPr lang="hr-HR" altLang="en-US" sz="2800"/>
          </a:p>
          <a:p>
            <a:pPr>
              <a:lnSpc>
                <a:spcPct val="150000"/>
              </a:lnSpc>
            </a:pPr>
            <a:r>
              <a:rPr lang="hr-HR" altLang="en-US" sz="2800"/>
              <a:t>d) ISKLJUČNE: samo, jedino, tek + što (samo što, tek što, jedno što)</a:t>
            </a:r>
            <a:endParaRPr lang="hr-HR" altLang="en-US" sz="2800"/>
          </a:p>
          <a:p>
            <a:pPr>
              <a:lnSpc>
                <a:spcPct val="150000"/>
              </a:lnSpc>
            </a:pPr>
            <a:r>
              <a:rPr lang="hr-HR" altLang="en-US" sz="2800"/>
              <a:t>e) ZAKLJUČNE: dakle,  zato, stoga</a:t>
            </a:r>
            <a:endParaRPr lang="hr-HR" alt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rtl="0"/>
            <a:fld id="{B2EFF504-150E-4E49-AF20-767FBAA111EA}" type="datetime1">
              <a:rPr lang="sr-Latn-RS" smtClean="0"/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5" y="3245485"/>
            <a:ext cx="4467225" cy="297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6" grpId="1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SLOŽENA REČENICA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00930" y="1039495"/>
            <a:ext cx="6650990" cy="527431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hr-HR" sz="2800" b="1" dirty="0"/>
              <a:t>2. ZAVISNOSLOŽENE REČENICE-</a:t>
            </a:r>
            <a:r>
              <a:rPr lang="hr-HR" sz="2800" b="1" dirty="0">
                <a:solidFill>
                  <a:schemeClr val="tx1"/>
                </a:solidFill>
              </a:rPr>
              <a:t> </a:t>
            </a:r>
            <a:r>
              <a:rPr lang="hr-HR" sz="2800" dirty="0">
                <a:solidFill>
                  <a:schemeClr val="tx1"/>
                </a:solidFill>
              </a:rPr>
              <a:t>nastaju uvrštavanjem zavisne </a:t>
            </a:r>
            <a:r>
              <a:rPr lang="hr-HR" sz="2400" dirty="0" err="1">
                <a:solidFill>
                  <a:schemeClr val="tx1"/>
                </a:solidFill>
              </a:rPr>
              <a:t>surečenice</a:t>
            </a:r>
            <a:r>
              <a:rPr lang="hr-HR" sz="2800" dirty="0">
                <a:solidFill>
                  <a:schemeClr val="tx1"/>
                </a:solidFill>
              </a:rPr>
              <a:t> u glavnu </a:t>
            </a:r>
            <a:r>
              <a:rPr lang="hr-HR" sz="2800" dirty="0" err="1">
                <a:solidFill>
                  <a:schemeClr val="tx1"/>
                </a:solidFill>
              </a:rPr>
              <a:t>surečenicu</a:t>
            </a:r>
            <a:r>
              <a:rPr lang="hr-HR" sz="2800" dirty="0">
                <a:solidFill>
                  <a:schemeClr val="tx1"/>
                </a:solidFill>
              </a:rPr>
              <a:t>. </a:t>
            </a:r>
            <a:r>
              <a:rPr lang="hr-HR" sz="2800" dirty="0" err="1">
                <a:solidFill>
                  <a:schemeClr val="tx1"/>
                </a:solidFill>
              </a:rPr>
              <a:t>Surečenice</a:t>
            </a:r>
            <a:r>
              <a:rPr lang="hr-HR" sz="2800" dirty="0">
                <a:solidFill>
                  <a:schemeClr val="tx1"/>
                </a:solidFill>
              </a:rPr>
              <a:t> se ne mogu odvojiti bez da gube smisao jer </a:t>
            </a:r>
            <a:r>
              <a:rPr lang="hr-HR" sz="2800" b="1" dirty="0">
                <a:solidFill>
                  <a:schemeClr val="tx1"/>
                </a:solidFill>
              </a:rPr>
              <a:t>zavisna </a:t>
            </a:r>
            <a:r>
              <a:rPr lang="hr-HR" sz="2800" b="1" dirty="0" err="1">
                <a:solidFill>
                  <a:schemeClr val="tx1"/>
                </a:solidFill>
              </a:rPr>
              <a:t>surečenica</a:t>
            </a:r>
            <a:r>
              <a:rPr lang="hr-HR" sz="2800" b="1" dirty="0">
                <a:solidFill>
                  <a:schemeClr val="tx1"/>
                </a:solidFill>
              </a:rPr>
              <a:t> uvijek ovisi o glavnoj.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-1603868" y="5435897"/>
            <a:ext cx="997916" cy="143968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07D48-FA92-4852-A1B3-00CEB7CFE179}" type="datetime1">
              <a:rPr lang="sr-Latn-RS" smtClean="0"/>
            </a:fld>
            <a:endParaRPr lang="en-US" dirty="0"/>
          </a:p>
        </p:txBody>
      </p:sp>
      <p:pic>
        <p:nvPicPr>
          <p:cNvPr id="2050" name="Picture 2" descr="Hrvatski na matur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020437"/>
            <a:ext cx="2644570" cy="27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ZAVISNOSLOŽENE REČENICE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00930" y="715010"/>
            <a:ext cx="6650990" cy="5827395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1. Subjektna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2. Objektna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3. Predikatna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4. Atributna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5. Adverbna ili priložna ( mjesna, vremenska, načinska, uzročna, posljedična, namjerna, pogodbena, dopusna)</a:t>
            </a:r>
            <a:endParaRPr lang="hr-HR" sz="280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07D48-FA92-4852-A1B3-00CEB7CFE179}" type="datetime1">
              <a:rPr lang="sr-Latn-RS" smtClean="0"/>
            </a:fld>
            <a:endParaRPr lang="en-US" dirty="0"/>
          </a:p>
        </p:txBody>
      </p:sp>
      <p:pic>
        <p:nvPicPr>
          <p:cNvPr id="3074" name="Picture 2" descr="Nezavisno složene rečenice primjeri - Rabljeni auto dijelov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7" y="3044844"/>
            <a:ext cx="3086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025" y="388620"/>
            <a:ext cx="11029315" cy="755650"/>
          </a:xfrm>
        </p:spPr>
        <p:txBody>
          <a:bodyPr>
            <a:normAutofit/>
          </a:bodyPr>
          <a:lstStyle/>
          <a:p>
            <a:r>
              <a:rPr lang="hr-HR" dirty="0"/>
              <a:t>Zavisnosložena rečenica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050" y="1219200"/>
            <a:ext cx="11900535" cy="54940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b="0" i="0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Zavisnosložene rečenice nastaju </a:t>
            </a:r>
            <a:r>
              <a:rPr lang="hr-HR" sz="2800" b="1" i="0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uvrštavanjem</a:t>
            </a:r>
            <a:r>
              <a:rPr lang="hr-HR" sz="2800" b="0" i="0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 jedne jednostavne rečenice u drugu. </a:t>
            </a:r>
            <a:r>
              <a:rPr lang="hr-HR" sz="2800" b="1" i="0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ZAVISNA </a:t>
            </a:r>
            <a:r>
              <a:rPr lang="hr-HR" sz="2800" b="0" i="0" dirty="0" err="1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surečenica</a:t>
            </a:r>
            <a:r>
              <a:rPr lang="hr-HR" sz="2800" b="0" i="0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 uvrštava se u </a:t>
            </a:r>
            <a:r>
              <a:rPr lang="hr-HR" sz="2800" b="1" i="0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GLAVNU</a:t>
            </a:r>
            <a:r>
              <a:rPr lang="hr-HR" sz="2800" b="0" i="0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lang="hr-HR" sz="2800" b="0" i="0" dirty="0" err="1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surečenicu</a:t>
            </a:r>
            <a:r>
              <a:rPr lang="hr-HR" sz="2800" b="0" i="0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lang="hr-HR" sz="2800" b="1" i="0" u="sng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na mjesto </a:t>
            </a:r>
            <a:r>
              <a:rPr lang="hr-HR" sz="2800" b="1" u="sng" dirty="0">
                <a:solidFill>
                  <a:srgbClr val="333333"/>
                </a:solidFill>
                <a:latin typeface="Calibri Light" panose="020F0302020204030204" charset="0"/>
                <a:cs typeface="Calibri Light" panose="020F0302020204030204" charset="0"/>
              </a:rPr>
              <a:t>jednog </a:t>
            </a:r>
            <a:r>
              <a:rPr lang="hr-HR" sz="2800" b="1" i="0" u="sng" dirty="0">
                <a:solidFill>
                  <a:srgbClr val="333333"/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njezinog rečeničnog dijela.</a:t>
            </a:r>
            <a:endParaRPr lang="hr-HR" sz="2800" b="0" i="0" u="sng" dirty="0">
              <a:solidFill>
                <a:srgbClr val="333333"/>
              </a:solidFill>
              <a:effectLst/>
              <a:latin typeface="Calibri Light" panose="020F0302020204030204" charset="0"/>
              <a:cs typeface="Calibri Light" panose="020F0302020204030204" charset="0"/>
            </a:endParaRP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333333"/>
                </a:solidFill>
                <a:latin typeface="Calibri Light" panose="020F0302020204030204" charset="0"/>
                <a:cs typeface="Calibri Light" panose="020F0302020204030204" charset="0"/>
              </a:rPr>
              <a:t>Ovisi o kojem rečeničnom dijelu je riječ, zavisnosložene rečenice dijele se na:</a:t>
            </a:r>
            <a:endParaRPr lang="hr-HR" sz="2800" dirty="0">
              <a:solidFill>
                <a:srgbClr val="333333"/>
              </a:solidFill>
              <a:latin typeface="Calibri Light" panose="020F0302020204030204" charset="0"/>
              <a:cs typeface="Calibri Light" panose="020F0302020204030204" charset="0"/>
            </a:endParaRPr>
          </a:p>
          <a:p>
            <a:pPr>
              <a:lnSpc>
                <a:spcPct val="150000"/>
              </a:lnSpc>
            </a:pPr>
            <a:r>
              <a:rPr lang="hr-HR" sz="2800" dirty="0"/>
              <a:t>1) Subjektna  2) Objektna  3) Predikatna 4) Atributna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5) Adverbna ili priložna ( mjesna, vremenska, načinska, uzročna, posljedična, namjerna, pogodbena, dopusna)</a:t>
            </a:r>
            <a:endParaRPr lang="hr-HR" sz="2800" dirty="0"/>
          </a:p>
          <a:p>
            <a:pPr>
              <a:lnSpc>
                <a:spcPct val="150000"/>
              </a:lnSpc>
            </a:pPr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3984"/>
          </a:xfrm>
        </p:spPr>
        <p:txBody>
          <a:bodyPr/>
          <a:lstStyle/>
          <a:p>
            <a:r>
              <a:rPr lang="hr-HR" dirty="0"/>
              <a:t>Promotrimo sljedeće rečenice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1802167"/>
            <a:ext cx="11029615" cy="47850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2400" b="1" dirty="0">
                <a:solidFill>
                  <a:schemeClr val="tx1"/>
                </a:solidFill>
              </a:rPr>
              <a:t>Radoznalac</a:t>
            </a:r>
            <a:r>
              <a:rPr lang="hr-HR" sz="2400" dirty="0"/>
              <a:t> dozna sve prije drugih. </a:t>
            </a:r>
            <a:endParaRPr lang="hr-HR" sz="2400" dirty="0"/>
          </a:p>
          <a:p>
            <a:r>
              <a:rPr lang="hr-HR" sz="2400" dirty="0"/>
              <a:t>     S                 P       IO        POV</a:t>
            </a:r>
            <a:endParaRPr lang="hr-HR" sz="2400" dirty="0"/>
          </a:p>
          <a:p>
            <a:endParaRPr lang="hr-HR" sz="2400" dirty="0"/>
          </a:p>
          <a:p>
            <a:r>
              <a:rPr lang="hr-HR" sz="2400" b="1" dirty="0">
                <a:solidFill>
                  <a:schemeClr val="tx1"/>
                </a:solidFill>
              </a:rPr>
              <a:t>Onaj tko </a:t>
            </a:r>
            <a:r>
              <a:rPr lang="hr-HR" sz="2400" b="1" u="sng" dirty="0">
                <a:solidFill>
                  <a:schemeClr val="tx1"/>
                </a:solidFill>
              </a:rPr>
              <a:t>je radoznao</a:t>
            </a:r>
            <a:r>
              <a:rPr lang="hr-HR" sz="2400" dirty="0">
                <a:solidFill>
                  <a:schemeClr val="tx1"/>
                </a:solidFill>
              </a:rPr>
              <a:t>, </a:t>
            </a:r>
            <a:r>
              <a:rPr lang="hr-HR" sz="2400" u="sng" dirty="0"/>
              <a:t>dozna</a:t>
            </a:r>
            <a:r>
              <a:rPr lang="hr-HR" sz="2400" dirty="0"/>
              <a:t> sve prije drugih.</a:t>
            </a:r>
            <a:endParaRPr lang="hr-HR" sz="2400" dirty="0"/>
          </a:p>
          <a:p>
            <a:r>
              <a:rPr lang="hr-HR" sz="2400" dirty="0"/>
              <a:t>                    P                    </a:t>
            </a:r>
            <a:r>
              <a:rPr lang="hr-HR" sz="2400" dirty="0" err="1"/>
              <a:t>P</a:t>
            </a:r>
            <a:endParaRPr lang="hr-HR" sz="2400" dirty="0"/>
          </a:p>
          <a:p>
            <a:r>
              <a:rPr lang="hr-HR" sz="2400" dirty="0"/>
              <a:t>    zavisna </a:t>
            </a:r>
            <a:r>
              <a:rPr lang="hr-HR" sz="2400" dirty="0" err="1"/>
              <a:t>surečenica</a:t>
            </a:r>
            <a:r>
              <a:rPr lang="hr-HR" sz="2400" dirty="0"/>
              <a:t>      glavna </a:t>
            </a:r>
            <a:r>
              <a:rPr lang="hr-HR" sz="2400" dirty="0" err="1"/>
              <a:t>surečenica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uvrštena na mjesto subjekta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4725" y="2084216"/>
            <a:ext cx="40195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{16DB41F7-3F40-4D83-A4C1-DA8C480F1399}tf33552983_win32</Template>
  <TotalTime>0</TotalTime>
  <Words>7007</Words>
  <Application>WPS Presentation</Application>
  <PresentationFormat>Široki zaslon</PresentationFormat>
  <Paragraphs>235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Wingdings 2</vt:lpstr>
      <vt:lpstr>Open Sans</vt:lpstr>
      <vt:lpstr>Segoe Print</vt:lpstr>
      <vt:lpstr>Franklin Gothic Book</vt:lpstr>
      <vt:lpstr>Franklin Gothic Demi</vt:lpstr>
      <vt:lpstr>Microsoft YaHei</vt:lpstr>
      <vt:lpstr>Arial Unicode MS</vt:lpstr>
      <vt:lpstr>Calibri</vt:lpstr>
      <vt:lpstr>Source Sans Pro ExtraLight</vt:lpstr>
      <vt:lpstr>Calibri Light</vt:lpstr>
      <vt:lpstr>DividendVTI</vt:lpstr>
      <vt:lpstr>ZAVISNOSLOŽENE REČENICE</vt:lpstr>
      <vt:lpstr>PowerPoint 演示文稿</vt:lpstr>
      <vt:lpstr>PowerPoint 演示文稿</vt:lpstr>
      <vt:lpstr>SLOŽENA REČENICA  </vt:lpstr>
      <vt:lpstr>PowerPoint 演示文稿</vt:lpstr>
      <vt:lpstr>SLOŽENA REČENICA</vt:lpstr>
      <vt:lpstr>ZAVISNOSLOŽENE REČENICE</vt:lpstr>
      <vt:lpstr>Zavisnosložena rečenica</vt:lpstr>
      <vt:lpstr>Promotrimo sljedeće rečenice</vt:lpstr>
      <vt:lpstr>PowerPoint 演示文稿</vt:lpstr>
      <vt:lpstr>PowerPoint 演示文稿</vt:lpstr>
      <vt:lpstr>SUBJEKTNA REČENICA</vt:lpstr>
      <vt:lpstr>PowerPoint 演示文稿</vt:lpstr>
      <vt:lpstr>PowerPoint 演示文稿</vt:lpstr>
      <vt:lpstr>Odredi subjekte u zadanim jednostavnim rečenicama te ih preoblikuj u zavisnosloženu rečenicu.</vt:lpstr>
      <vt:lpstr>Raščlani zavisnosložene rečenice na glavne i zavisne surečenice te zavisne izreci samo subjektom (1 riječ ili skup riječi)</vt:lpstr>
      <vt:lpstr>PowerPoint 演示文稿</vt:lpstr>
      <vt:lpstr>PowerPoint 演示文稿</vt:lpstr>
      <vt:lpstr>PowerPoint 演示文稿</vt:lpstr>
      <vt:lpstr>Zapamti pravilo za pisanje zareza!!!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ZAVISNOSLOŽENE REČENICE</dc:title>
  <dc:creator>Gosti</dc:creator>
  <cp:lastModifiedBy>Korisnik</cp:lastModifiedBy>
  <cp:revision>3</cp:revision>
  <dcterms:created xsi:type="dcterms:W3CDTF">2022-02-09T13:04:00Z</dcterms:created>
  <dcterms:modified xsi:type="dcterms:W3CDTF">2024-02-11T11:21:23Z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E983F18DE0944ABB9F81B5BD4DD4E785_12</vt:lpwstr>
  </property>
  <property fmtid="{D5CDD505-2E9C-101B-9397-08002B2CF9AE}" pid="3" name="KSOProductBuildVer">
    <vt:lpwstr>1033-12.2.0.13431</vt:lpwstr>
  </property>
</Properties>
</file>