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7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57DBB-AACF-4A2F-B553-E734B25C10D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4D758F-E564-4744-B66A-1680A3B45633}">
      <dgm:prSet/>
      <dgm:spPr/>
      <dgm:t>
        <a:bodyPr/>
        <a:lstStyle/>
        <a:p>
          <a:r>
            <a:rPr lang="hr-HR" dirty="0"/>
            <a:t>On je </a:t>
          </a:r>
          <a:r>
            <a:rPr lang="hr-HR" b="1" dirty="0"/>
            <a:t>dobar</a:t>
          </a:r>
          <a:r>
            <a:rPr lang="hr-HR" dirty="0"/>
            <a:t> čovjek.</a:t>
          </a:r>
          <a:endParaRPr lang="en-US" dirty="0"/>
        </a:p>
      </dgm:t>
    </dgm:pt>
    <dgm:pt modelId="{B8B964E3-5A8B-4130-913F-B43AFCBECBF9}" type="parTrans" cxnId="{D7866234-9FFB-4595-AD63-B4B8381FDDD4}">
      <dgm:prSet/>
      <dgm:spPr/>
      <dgm:t>
        <a:bodyPr/>
        <a:lstStyle/>
        <a:p>
          <a:endParaRPr lang="en-US"/>
        </a:p>
      </dgm:t>
    </dgm:pt>
    <dgm:pt modelId="{F41AB2F9-0FCD-4780-9A0D-C4648A1E4D1A}" type="sibTrans" cxnId="{D7866234-9FFB-4595-AD63-B4B8381FDDD4}">
      <dgm:prSet/>
      <dgm:spPr/>
      <dgm:t>
        <a:bodyPr/>
        <a:lstStyle/>
        <a:p>
          <a:endParaRPr lang="en-US"/>
        </a:p>
      </dgm:t>
    </dgm:pt>
    <dgm:pt modelId="{EE1DE19E-86CC-4BC9-B2C9-22C41D377CFC}">
      <dgm:prSet/>
      <dgm:spPr/>
      <dgm:t>
        <a:bodyPr/>
        <a:lstStyle/>
        <a:p>
          <a:r>
            <a:rPr lang="hr-HR" dirty="0"/>
            <a:t>On je čovjek </a:t>
          </a:r>
          <a:r>
            <a:rPr lang="hr-HR" b="1" dirty="0"/>
            <a:t>koji je dobar.</a:t>
          </a:r>
          <a:endParaRPr lang="en-US" b="1" dirty="0"/>
        </a:p>
      </dgm:t>
    </dgm:pt>
    <dgm:pt modelId="{9E2632B0-08B7-4140-9460-043655870A6C}" type="parTrans" cxnId="{366EA283-DF0B-4C65-8313-49A056F5C1FD}">
      <dgm:prSet/>
      <dgm:spPr/>
      <dgm:t>
        <a:bodyPr/>
        <a:lstStyle/>
        <a:p>
          <a:endParaRPr lang="en-US"/>
        </a:p>
      </dgm:t>
    </dgm:pt>
    <dgm:pt modelId="{8CE2F1ED-B4F6-4123-866D-E5B93AAEFC31}" type="sibTrans" cxnId="{366EA283-DF0B-4C65-8313-49A056F5C1FD}">
      <dgm:prSet/>
      <dgm:spPr/>
      <dgm:t>
        <a:bodyPr/>
        <a:lstStyle/>
        <a:p>
          <a:endParaRPr lang="en-US"/>
        </a:p>
      </dgm:t>
    </dgm:pt>
    <dgm:pt modelId="{106CC293-8B9E-4EA8-95A6-465022434B95}" type="pres">
      <dgm:prSet presAssocID="{E3357DBB-AACF-4A2F-B553-E734B25C10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B5FA36-503B-4CDC-9083-611A4F91CA35}" type="pres">
      <dgm:prSet presAssocID="{1B4D758F-E564-4744-B66A-1680A3B45633}" presName="hierRoot1" presStyleCnt="0"/>
      <dgm:spPr/>
    </dgm:pt>
    <dgm:pt modelId="{813329E3-DD67-468A-B7CA-187E66A91FD3}" type="pres">
      <dgm:prSet presAssocID="{1B4D758F-E564-4744-B66A-1680A3B45633}" presName="composite" presStyleCnt="0"/>
      <dgm:spPr/>
    </dgm:pt>
    <dgm:pt modelId="{163AF70C-A087-4E13-B386-EE6DD811CC26}" type="pres">
      <dgm:prSet presAssocID="{1B4D758F-E564-4744-B66A-1680A3B45633}" presName="background" presStyleLbl="node0" presStyleIdx="0" presStyleCnt="2"/>
      <dgm:spPr/>
    </dgm:pt>
    <dgm:pt modelId="{E699B95E-6F83-4FCB-8C21-4E0DF0AD2E4A}" type="pres">
      <dgm:prSet presAssocID="{1B4D758F-E564-4744-B66A-1680A3B45633}" presName="text" presStyleLbl="fgAcc0" presStyleIdx="0" presStyleCnt="2">
        <dgm:presLayoutVars>
          <dgm:chPref val="3"/>
        </dgm:presLayoutVars>
      </dgm:prSet>
      <dgm:spPr/>
    </dgm:pt>
    <dgm:pt modelId="{F7F4FAF4-FC62-467F-B6E6-3E57B49F28B7}" type="pres">
      <dgm:prSet presAssocID="{1B4D758F-E564-4744-B66A-1680A3B45633}" presName="hierChild2" presStyleCnt="0"/>
      <dgm:spPr/>
    </dgm:pt>
    <dgm:pt modelId="{782AB802-F0A2-476A-B2D7-26EC46628153}" type="pres">
      <dgm:prSet presAssocID="{EE1DE19E-86CC-4BC9-B2C9-22C41D377CFC}" presName="hierRoot1" presStyleCnt="0"/>
      <dgm:spPr/>
    </dgm:pt>
    <dgm:pt modelId="{B9EE6C2E-2F29-4A6C-A548-E3BA92C229AC}" type="pres">
      <dgm:prSet presAssocID="{EE1DE19E-86CC-4BC9-B2C9-22C41D377CFC}" presName="composite" presStyleCnt="0"/>
      <dgm:spPr/>
    </dgm:pt>
    <dgm:pt modelId="{4A140CD7-4456-48BD-BC32-3C83C0F91811}" type="pres">
      <dgm:prSet presAssocID="{EE1DE19E-86CC-4BC9-B2C9-22C41D377CFC}" presName="background" presStyleLbl="node0" presStyleIdx="1" presStyleCnt="2"/>
      <dgm:spPr/>
    </dgm:pt>
    <dgm:pt modelId="{BCD1105E-71E7-4551-87EC-5E5156619D83}" type="pres">
      <dgm:prSet presAssocID="{EE1DE19E-86CC-4BC9-B2C9-22C41D377CFC}" presName="text" presStyleLbl="fgAcc0" presStyleIdx="1" presStyleCnt="2">
        <dgm:presLayoutVars>
          <dgm:chPref val="3"/>
        </dgm:presLayoutVars>
      </dgm:prSet>
      <dgm:spPr/>
    </dgm:pt>
    <dgm:pt modelId="{5CD103B9-7AF6-4446-8751-BF0C0245741A}" type="pres">
      <dgm:prSet presAssocID="{EE1DE19E-86CC-4BC9-B2C9-22C41D377CFC}" presName="hierChild2" presStyleCnt="0"/>
      <dgm:spPr/>
    </dgm:pt>
  </dgm:ptLst>
  <dgm:cxnLst>
    <dgm:cxn modelId="{2C2C620A-294A-41C1-9ECB-1074823FC5A4}" type="presOf" srcId="{E3357DBB-AACF-4A2F-B553-E734B25C10D7}" destId="{106CC293-8B9E-4EA8-95A6-465022434B95}" srcOrd="0" destOrd="0" presId="urn:microsoft.com/office/officeart/2005/8/layout/hierarchy1"/>
    <dgm:cxn modelId="{3CF29A14-6509-41A5-8E8C-34C97EBE2339}" type="presOf" srcId="{1B4D758F-E564-4744-B66A-1680A3B45633}" destId="{E699B95E-6F83-4FCB-8C21-4E0DF0AD2E4A}" srcOrd="0" destOrd="0" presId="urn:microsoft.com/office/officeart/2005/8/layout/hierarchy1"/>
    <dgm:cxn modelId="{D7866234-9FFB-4595-AD63-B4B8381FDDD4}" srcId="{E3357DBB-AACF-4A2F-B553-E734B25C10D7}" destId="{1B4D758F-E564-4744-B66A-1680A3B45633}" srcOrd="0" destOrd="0" parTransId="{B8B964E3-5A8B-4130-913F-B43AFCBECBF9}" sibTransId="{F41AB2F9-0FCD-4780-9A0D-C4648A1E4D1A}"/>
    <dgm:cxn modelId="{B18B7058-F6A8-4DCF-AD05-434B50733CD8}" type="presOf" srcId="{EE1DE19E-86CC-4BC9-B2C9-22C41D377CFC}" destId="{BCD1105E-71E7-4551-87EC-5E5156619D83}" srcOrd="0" destOrd="0" presId="urn:microsoft.com/office/officeart/2005/8/layout/hierarchy1"/>
    <dgm:cxn modelId="{366EA283-DF0B-4C65-8313-49A056F5C1FD}" srcId="{E3357DBB-AACF-4A2F-B553-E734B25C10D7}" destId="{EE1DE19E-86CC-4BC9-B2C9-22C41D377CFC}" srcOrd="1" destOrd="0" parTransId="{9E2632B0-08B7-4140-9460-043655870A6C}" sibTransId="{8CE2F1ED-B4F6-4123-866D-E5B93AAEFC31}"/>
    <dgm:cxn modelId="{1E005518-1ADD-45C8-A42E-4C7CF1C94D84}" type="presParOf" srcId="{106CC293-8B9E-4EA8-95A6-465022434B95}" destId="{8EB5FA36-503B-4CDC-9083-611A4F91CA35}" srcOrd="0" destOrd="0" presId="urn:microsoft.com/office/officeart/2005/8/layout/hierarchy1"/>
    <dgm:cxn modelId="{B00881EB-5C8C-4364-91A4-2C50915712ED}" type="presParOf" srcId="{8EB5FA36-503B-4CDC-9083-611A4F91CA35}" destId="{813329E3-DD67-468A-B7CA-187E66A91FD3}" srcOrd="0" destOrd="0" presId="urn:microsoft.com/office/officeart/2005/8/layout/hierarchy1"/>
    <dgm:cxn modelId="{9B68828A-699C-4355-A6D4-36AF24AD0A78}" type="presParOf" srcId="{813329E3-DD67-468A-B7CA-187E66A91FD3}" destId="{163AF70C-A087-4E13-B386-EE6DD811CC26}" srcOrd="0" destOrd="0" presId="urn:microsoft.com/office/officeart/2005/8/layout/hierarchy1"/>
    <dgm:cxn modelId="{3CF93F35-9B2A-4605-B43C-8DB25A187182}" type="presParOf" srcId="{813329E3-DD67-468A-B7CA-187E66A91FD3}" destId="{E699B95E-6F83-4FCB-8C21-4E0DF0AD2E4A}" srcOrd="1" destOrd="0" presId="urn:microsoft.com/office/officeart/2005/8/layout/hierarchy1"/>
    <dgm:cxn modelId="{5038BDE2-79A6-4782-A580-4B2013BE6746}" type="presParOf" srcId="{8EB5FA36-503B-4CDC-9083-611A4F91CA35}" destId="{F7F4FAF4-FC62-467F-B6E6-3E57B49F28B7}" srcOrd="1" destOrd="0" presId="urn:microsoft.com/office/officeart/2005/8/layout/hierarchy1"/>
    <dgm:cxn modelId="{891A5C6A-606B-43E8-BFE2-7A6F97812F77}" type="presParOf" srcId="{106CC293-8B9E-4EA8-95A6-465022434B95}" destId="{782AB802-F0A2-476A-B2D7-26EC46628153}" srcOrd="1" destOrd="0" presId="urn:microsoft.com/office/officeart/2005/8/layout/hierarchy1"/>
    <dgm:cxn modelId="{E4019564-CB54-4A3C-B55C-D40C73D1DF59}" type="presParOf" srcId="{782AB802-F0A2-476A-B2D7-26EC46628153}" destId="{B9EE6C2E-2F29-4A6C-A548-E3BA92C229AC}" srcOrd="0" destOrd="0" presId="urn:microsoft.com/office/officeart/2005/8/layout/hierarchy1"/>
    <dgm:cxn modelId="{2FB455AB-7060-413F-B051-73805A1432B0}" type="presParOf" srcId="{B9EE6C2E-2F29-4A6C-A548-E3BA92C229AC}" destId="{4A140CD7-4456-48BD-BC32-3C83C0F91811}" srcOrd="0" destOrd="0" presId="urn:microsoft.com/office/officeart/2005/8/layout/hierarchy1"/>
    <dgm:cxn modelId="{9254CB5B-F1EB-44B7-AF25-939CA4932873}" type="presParOf" srcId="{B9EE6C2E-2F29-4A6C-A548-E3BA92C229AC}" destId="{BCD1105E-71E7-4551-87EC-5E5156619D83}" srcOrd="1" destOrd="0" presId="urn:microsoft.com/office/officeart/2005/8/layout/hierarchy1"/>
    <dgm:cxn modelId="{00D4DB4F-F845-4225-8A7E-FDACD4187F69}" type="presParOf" srcId="{782AB802-F0A2-476A-B2D7-26EC46628153}" destId="{5CD103B9-7AF6-4446-8751-BF0C024574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8B31F4-191F-4EB1-9C6F-E591CD563F62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5DDF33-B839-49E2-9A7D-58F89B596105}">
      <dgm:prSet/>
      <dgm:spPr/>
      <dgm:t>
        <a:bodyPr/>
        <a:lstStyle/>
        <a:p>
          <a:r>
            <a:rPr lang="hr-HR" dirty="0"/>
            <a:t>Atributne rečenice ne dolaze u inverziji, stoga ih ne pišemo sa zarezom.</a:t>
          </a:r>
          <a:endParaRPr lang="en-US" dirty="0"/>
        </a:p>
      </dgm:t>
    </dgm:pt>
    <dgm:pt modelId="{D8166010-C578-409E-A047-3164E9611297}" type="parTrans" cxnId="{D4E74C04-4FF6-4454-B63D-1EC0928211A2}">
      <dgm:prSet/>
      <dgm:spPr/>
      <dgm:t>
        <a:bodyPr/>
        <a:lstStyle/>
        <a:p>
          <a:endParaRPr lang="en-US"/>
        </a:p>
      </dgm:t>
    </dgm:pt>
    <dgm:pt modelId="{EC441C86-A8FC-4DB6-8A23-C14511B99F49}" type="sibTrans" cxnId="{D4E74C04-4FF6-4454-B63D-1EC0928211A2}">
      <dgm:prSet/>
      <dgm:spPr/>
      <dgm:t>
        <a:bodyPr/>
        <a:lstStyle/>
        <a:p>
          <a:endParaRPr lang="en-US"/>
        </a:p>
      </dgm:t>
    </dgm:pt>
    <dgm:pt modelId="{18984736-BE94-483D-A2E8-FBC690A6F8DF}">
      <dgm:prSet/>
      <dgm:spPr/>
      <dgm:t>
        <a:bodyPr/>
        <a:lstStyle/>
        <a:p>
          <a:r>
            <a:rPr lang="hr-HR" dirty="0"/>
            <a:t>ZAREZ PIŠEMO samo ako je atributna </a:t>
          </a:r>
          <a:r>
            <a:rPr lang="hr-HR" dirty="0" err="1"/>
            <a:t>surečenica</a:t>
          </a:r>
          <a:r>
            <a:rPr lang="hr-HR" dirty="0"/>
            <a:t> umetnuta u glavnu. </a:t>
          </a:r>
          <a:endParaRPr lang="en-US" dirty="0"/>
        </a:p>
      </dgm:t>
    </dgm:pt>
    <dgm:pt modelId="{E69E15C8-E655-4FBB-9D5D-9FEA7B96514E}" type="parTrans" cxnId="{13CFFAA8-5197-44EF-AB9F-5422D6DA1225}">
      <dgm:prSet/>
      <dgm:spPr/>
      <dgm:t>
        <a:bodyPr/>
        <a:lstStyle/>
        <a:p>
          <a:endParaRPr lang="en-US"/>
        </a:p>
      </dgm:t>
    </dgm:pt>
    <dgm:pt modelId="{5C696677-B45F-466D-9291-09F0ECEF5B4D}" type="sibTrans" cxnId="{13CFFAA8-5197-44EF-AB9F-5422D6DA1225}">
      <dgm:prSet/>
      <dgm:spPr/>
      <dgm:t>
        <a:bodyPr/>
        <a:lstStyle/>
        <a:p>
          <a:endParaRPr lang="en-US"/>
        </a:p>
      </dgm:t>
    </dgm:pt>
    <dgm:pt modelId="{7BBD0B5B-3F26-4D3C-A406-2FF81EC6B731}">
      <dgm:prSet/>
      <dgm:spPr/>
      <dgm:t>
        <a:bodyPr/>
        <a:lstStyle/>
        <a:p>
          <a:r>
            <a:rPr lang="hr-HR" dirty="0"/>
            <a:t>Odluka</a:t>
          </a:r>
          <a:r>
            <a:rPr lang="hr-HR" b="1" dirty="0">
              <a:solidFill>
                <a:srgbClr val="FFC000"/>
              </a:solidFill>
            </a:rPr>
            <a:t>, da Mariju zamijenimo Frankom, </a:t>
          </a:r>
          <a:r>
            <a:rPr lang="hr-HR" dirty="0"/>
            <a:t>bila je pun pogodak.</a:t>
          </a:r>
          <a:endParaRPr lang="en-US" dirty="0"/>
        </a:p>
      </dgm:t>
    </dgm:pt>
    <dgm:pt modelId="{121AA068-5DD3-496D-B299-433DCF0AE430}" type="parTrans" cxnId="{C107065C-140B-4FDF-9865-E081FD675768}">
      <dgm:prSet/>
      <dgm:spPr/>
      <dgm:t>
        <a:bodyPr/>
        <a:lstStyle/>
        <a:p>
          <a:endParaRPr lang="en-US"/>
        </a:p>
      </dgm:t>
    </dgm:pt>
    <dgm:pt modelId="{2238879E-88A2-459C-A099-B2441E76B62D}" type="sibTrans" cxnId="{C107065C-140B-4FDF-9865-E081FD675768}">
      <dgm:prSet/>
      <dgm:spPr/>
      <dgm:t>
        <a:bodyPr/>
        <a:lstStyle/>
        <a:p>
          <a:endParaRPr lang="en-US"/>
        </a:p>
      </dgm:t>
    </dgm:pt>
    <dgm:pt modelId="{7B49FAEC-D0F7-48FA-AE85-18D51F4388DB}">
      <dgm:prSet/>
      <dgm:spPr/>
      <dgm:t>
        <a:bodyPr/>
        <a:lstStyle/>
        <a:p>
          <a:r>
            <a:rPr lang="hr-HR" dirty="0"/>
            <a:t>Volonterska akcija</a:t>
          </a:r>
          <a:r>
            <a:rPr lang="hr-HR" b="1" dirty="0">
              <a:solidFill>
                <a:srgbClr val="FFC000"/>
              </a:solidFill>
            </a:rPr>
            <a:t>, kojom se promiču prava,</a:t>
          </a:r>
          <a:r>
            <a:rPr lang="hr-HR" dirty="0"/>
            <a:t> doživjela je veliki uspjeh.</a:t>
          </a:r>
          <a:endParaRPr lang="en-US" dirty="0"/>
        </a:p>
      </dgm:t>
    </dgm:pt>
    <dgm:pt modelId="{A0D9DAA6-6409-4A25-B0AD-5699857FBEC5}" type="parTrans" cxnId="{ED269B4F-C5EA-43CD-8ED4-7FB3D16D0F04}">
      <dgm:prSet/>
      <dgm:spPr/>
      <dgm:t>
        <a:bodyPr/>
        <a:lstStyle/>
        <a:p>
          <a:endParaRPr lang="en-US"/>
        </a:p>
      </dgm:t>
    </dgm:pt>
    <dgm:pt modelId="{AD309527-0D8D-427B-A59A-760DE2AD4748}" type="sibTrans" cxnId="{ED269B4F-C5EA-43CD-8ED4-7FB3D16D0F04}">
      <dgm:prSet/>
      <dgm:spPr/>
      <dgm:t>
        <a:bodyPr/>
        <a:lstStyle/>
        <a:p>
          <a:endParaRPr lang="en-US"/>
        </a:p>
      </dgm:t>
    </dgm:pt>
    <dgm:pt modelId="{2A545A70-8CD5-4441-BB56-F37C7FF6FE6E}">
      <dgm:prSet/>
      <dgm:spPr/>
      <dgm:t>
        <a:bodyPr/>
        <a:lstStyle/>
        <a:p>
          <a:r>
            <a:rPr lang="hr-HR" dirty="0" err="1"/>
            <a:t>Murali</a:t>
          </a:r>
          <a:r>
            <a:rPr lang="hr-HR" b="1" dirty="0">
              <a:solidFill>
                <a:srgbClr val="FFC000"/>
              </a:solidFill>
            </a:rPr>
            <a:t>, koji imaju visoku umjetničku vrijednost,</a:t>
          </a:r>
          <a:r>
            <a:rPr lang="hr-HR" dirty="0"/>
            <a:t> veliko su dostignuće umjetnika. </a:t>
          </a:r>
          <a:endParaRPr lang="en-US" dirty="0"/>
        </a:p>
      </dgm:t>
    </dgm:pt>
    <dgm:pt modelId="{238E8083-0FC7-4203-8242-A0591A18441D}" type="parTrans" cxnId="{2918CB55-5A91-41AA-86D3-0875E4C18B58}">
      <dgm:prSet/>
      <dgm:spPr/>
      <dgm:t>
        <a:bodyPr/>
        <a:lstStyle/>
        <a:p>
          <a:endParaRPr lang="en-US"/>
        </a:p>
      </dgm:t>
    </dgm:pt>
    <dgm:pt modelId="{B3FBAF30-EBD2-4842-8949-DA186FCE0C03}" type="sibTrans" cxnId="{2918CB55-5A91-41AA-86D3-0875E4C18B58}">
      <dgm:prSet/>
      <dgm:spPr/>
      <dgm:t>
        <a:bodyPr/>
        <a:lstStyle/>
        <a:p>
          <a:endParaRPr lang="en-US"/>
        </a:p>
      </dgm:t>
    </dgm:pt>
    <dgm:pt modelId="{0BA35C63-3325-4ABC-8362-A80A5B919774}" type="pres">
      <dgm:prSet presAssocID="{0B8B31F4-191F-4EB1-9C6F-E591CD563F62}" presName="diagram" presStyleCnt="0">
        <dgm:presLayoutVars>
          <dgm:dir/>
          <dgm:resizeHandles val="exact"/>
        </dgm:presLayoutVars>
      </dgm:prSet>
      <dgm:spPr/>
    </dgm:pt>
    <dgm:pt modelId="{D8C89546-9B42-4EA8-9374-B53668203295}" type="pres">
      <dgm:prSet presAssocID="{F05DDF33-B839-49E2-9A7D-58F89B596105}" presName="node" presStyleLbl="node1" presStyleIdx="0" presStyleCnt="5">
        <dgm:presLayoutVars>
          <dgm:bulletEnabled val="1"/>
        </dgm:presLayoutVars>
      </dgm:prSet>
      <dgm:spPr/>
    </dgm:pt>
    <dgm:pt modelId="{535AA45F-3329-4D01-88EB-938AECE55F2E}" type="pres">
      <dgm:prSet presAssocID="{EC441C86-A8FC-4DB6-8A23-C14511B99F49}" presName="sibTrans" presStyleCnt="0"/>
      <dgm:spPr/>
    </dgm:pt>
    <dgm:pt modelId="{FA8AAB0D-4D54-48EE-ABEC-0BF31B1AEAA9}" type="pres">
      <dgm:prSet presAssocID="{18984736-BE94-483D-A2E8-FBC690A6F8DF}" presName="node" presStyleLbl="node1" presStyleIdx="1" presStyleCnt="5" custLinFactNeighborX="-1744" custLinFactNeighborY="-9987">
        <dgm:presLayoutVars>
          <dgm:bulletEnabled val="1"/>
        </dgm:presLayoutVars>
      </dgm:prSet>
      <dgm:spPr/>
    </dgm:pt>
    <dgm:pt modelId="{109C2857-C955-483C-A59B-986F51F09F3E}" type="pres">
      <dgm:prSet presAssocID="{5C696677-B45F-466D-9291-09F0ECEF5B4D}" presName="sibTrans" presStyleCnt="0"/>
      <dgm:spPr/>
    </dgm:pt>
    <dgm:pt modelId="{5820B717-71DF-4D3B-8CA8-93D0FE9761E2}" type="pres">
      <dgm:prSet presAssocID="{7BBD0B5B-3F26-4D3C-A406-2FF81EC6B731}" presName="node" presStyleLbl="node1" presStyleIdx="2" presStyleCnt="5">
        <dgm:presLayoutVars>
          <dgm:bulletEnabled val="1"/>
        </dgm:presLayoutVars>
      </dgm:prSet>
      <dgm:spPr/>
    </dgm:pt>
    <dgm:pt modelId="{B58779CD-4D6B-48DF-824F-33840043EEC2}" type="pres">
      <dgm:prSet presAssocID="{2238879E-88A2-459C-A099-B2441E76B62D}" presName="sibTrans" presStyleCnt="0"/>
      <dgm:spPr/>
    </dgm:pt>
    <dgm:pt modelId="{1339DFA2-03CD-482E-BEE2-37636596BF8F}" type="pres">
      <dgm:prSet presAssocID="{7B49FAEC-D0F7-48FA-AE85-18D51F4388DB}" presName="node" presStyleLbl="node1" presStyleIdx="3" presStyleCnt="5">
        <dgm:presLayoutVars>
          <dgm:bulletEnabled val="1"/>
        </dgm:presLayoutVars>
      </dgm:prSet>
      <dgm:spPr/>
    </dgm:pt>
    <dgm:pt modelId="{FAF0EA73-3C2B-4A35-B01D-856783FEBA1B}" type="pres">
      <dgm:prSet presAssocID="{AD309527-0D8D-427B-A59A-760DE2AD4748}" presName="sibTrans" presStyleCnt="0"/>
      <dgm:spPr/>
    </dgm:pt>
    <dgm:pt modelId="{37B959AB-F292-4338-B73D-2DBB23356BD5}" type="pres">
      <dgm:prSet presAssocID="{2A545A70-8CD5-4441-BB56-F37C7FF6FE6E}" presName="node" presStyleLbl="node1" presStyleIdx="4" presStyleCnt="5">
        <dgm:presLayoutVars>
          <dgm:bulletEnabled val="1"/>
        </dgm:presLayoutVars>
      </dgm:prSet>
      <dgm:spPr/>
    </dgm:pt>
  </dgm:ptLst>
  <dgm:cxnLst>
    <dgm:cxn modelId="{D4E74C04-4FF6-4454-B63D-1EC0928211A2}" srcId="{0B8B31F4-191F-4EB1-9C6F-E591CD563F62}" destId="{F05DDF33-B839-49E2-9A7D-58F89B596105}" srcOrd="0" destOrd="0" parTransId="{D8166010-C578-409E-A047-3164E9611297}" sibTransId="{EC441C86-A8FC-4DB6-8A23-C14511B99F49}"/>
    <dgm:cxn modelId="{63DDB932-B26E-438C-89A9-7D7D0A643D6C}" type="presOf" srcId="{7B49FAEC-D0F7-48FA-AE85-18D51F4388DB}" destId="{1339DFA2-03CD-482E-BEE2-37636596BF8F}" srcOrd="0" destOrd="0" presId="urn:microsoft.com/office/officeart/2005/8/layout/default"/>
    <dgm:cxn modelId="{C107065C-140B-4FDF-9865-E081FD675768}" srcId="{0B8B31F4-191F-4EB1-9C6F-E591CD563F62}" destId="{7BBD0B5B-3F26-4D3C-A406-2FF81EC6B731}" srcOrd="2" destOrd="0" parTransId="{121AA068-5DD3-496D-B299-433DCF0AE430}" sibTransId="{2238879E-88A2-459C-A099-B2441E76B62D}"/>
    <dgm:cxn modelId="{7435EC61-FE16-4814-95F1-50E61647C139}" type="presOf" srcId="{2A545A70-8CD5-4441-BB56-F37C7FF6FE6E}" destId="{37B959AB-F292-4338-B73D-2DBB23356BD5}" srcOrd="0" destOrd="0" presId="urn:microsoft.com/office/officeart/2005/8/layout/default"/>
    <dgm:cxn modelId="{E68E7245-8761-413F-813C-A21240E1B618}" type="presOf" srcId="{18984736-BE94-483D-A2E8-FBC690A6F8DF}" destId="{FA8AAB0D-4D54-48EE-ABEC-0BF31B1AEAA9}" srcOrd="0" destOrd="0" presId="urn:microsoft.com/office/officeart/2005/8/layout/default"/>
    <dgm:cxn modelId="{ED269B4F-C5EA-43CD-8ED4-7FB3D16D0F04}" srcId="{0B8B31F4-191F-4EB1-9C6F-E591CD563F62}" destId="{7B49FAEC-D0F7-48FA-AE85-18D51F4388DB}" srcOrd="3" destOrd="0" parTransId="{A0D9DAA6-6409-4A25-B0AD-5699857FBEC5}" sibTransId="{AD309527-0D8D-427B-A59A-760DE2AD4748}"/>
    <dgm:cxn modelId="{DFF59773-A2FD-453B-871E-2D7B49A44EA0}" type="presOf" srcId="{0B8B31F4-191F-4EB1-9C6F-E591CD563F62}" destId="{0BA35C63-3325-4ABC-8362-A80A5B919774}" srcOrd="0" destOrd="0" presId="urn:microsoft.com/office/officeart/2005/8/layout/default"/>
    <dgm:cxn modelId="{2918CB55-5A91-41AA-86D3-0875E4C18B58}" srcId="{0B8B31F4-191F-4EB1-9C6F-E591CD563F62}" destId="{2A545A70-8CD5-4441-BB56-F37C7FF6FE6E}" srcOrd="4" destOrd="0" parTransId="{238E8083-0FC7-4203-8242-A0591A18441D}" sibTransId="{B3FBAF30-EBD2-4842-8949-DA186FCE0C03}"/>
    <dgm:cxn modelId="{4060E694-912C-44A1-AB09-D3DB9AC896F7}" type="presOf" srcId="{F05DDF33-B839-49E2-9A7D-58F89B596105}" destId="{D8C89546-9B42-4EA8-9374-B53668203295}" srcOrd="0" destOrd="0" presId="urn:microsoft.com/office/officeart/2005/8/layout/default"/>
    <dgm:cxn modelId="{13CFFAA8-5197-44EF-AB9F-5422D6DA1225}" srcId="{0B8B31F4-191F-4EB1-9C6F-E591CD563F62}" destId="{18984736-BE94-483D-A2E8-FBC690A6F8DF}" srcOrd="1" destOrd="0" parTransId="{E69E15C8-E655-4FBB-9D5D-9FEA7B96514E}" sibTransId="{5C696677-B45F-466D-9291-09F0ECEF5B4D}"/>
    <dgm:cxn modelId="{AA9DD8F8-AB95-418D-AF4F-F862C686A573}" type="presOf" srcId="{7BBD0B5B-3F26-4D3C-A406-2FF81EC6B731}" destId="{5820B717-71DF-4D3B-8CA8-93D0FE9761E2}" srcOrd="0" destOrd="0" presId="urn:microsoft.com/office/officeart/2005/8/layout/default"/>
    <dgm:cxn modelId="{70B3ABF2-37DA-4B36-AA4E-7C53E39601BF}" type="presParOf" srcId="{0BA35C63-3325-4ABC-8362-A80A5B919774}" destId="{D8C89546-9B42-4EA8-9374-B53668203295}" srcOrd="0" destOrd="0" presId="urn:microsoft.com/office/officeart/2005/8/layout/default"/>
    <dgm:cxn modelId="{8D0525A6-31D0-4626-B162-1230216AB918}" type="presParOf" srcId="{0BA35C63-3325-4ABC-8362-A80A5B919774}" destId="{535AA45F-3329-4D01-88EB-938AECE55F2E}" srcOrd="1" destOrd="0" presId="urn:microsoft.com/office/officeart/2005/8/layout/default"/>
    <dgm:cxn modelId="{AFF2C11E-24DD-4A28-8B0A-118A92C278EB}" type="presParOf" srcId="{0BA35C63-3325-4ABC-8362-A80A5B919774}" destId="{FA8AAB0D-4D54-48EE-ABEC-0BF31B1AEAA9}" srcOrd="2" destOrd="0" presId="urn:microsoft.com/office/officeart/2005/8/layout/default"/>
    <dgm:cxn modelId="{43423308-53EE-4A5B-993D-2CF3FB2B111F}" type="presParOf" srcId="{0BA35C63-3325-4ABC-8362-A80A5B919774}" destId="{109C2857-C955-483C-A59B-986F51F09F3E}" srcOrd="3" destOrd="0" presId="urn:microsoft.com/office/officeart/2005/8/layout/default"/>
    <dgm:cxn modelId="{43FF0C17-3784-4C0E-98D8-2B282809304E}" type="presParOf" srcId="{0BA35C63-3325-4ABC-8362-A80A5B919774}" destId="{5820B717-71DF-4D3B-8CA8-93D0FE9761E2}" srcOrd="4" destOrd="0" presId="urn:microsoft.com/office/officeart/2005/8/layout/default"/>
    <dgm:cxn modelId="{97C56EEA-0C83-4ABC-9F69-8C754F67D2E8}" type="presParOf" srcId="{0BA35C63-3325-4ABC-8362-A80A5B919774}" destId="{B58779CD-4D6B-48DF-824F-33840043EEC2}" srcOrd="5" destOrd="0" presId="urn:microsoft.com/office/officeart/2005/8/layout/default"/>
    <dgm:cxn modelId="{C543A4F0-39AD-49CC-9B29-C1A84A767B55}" type="presParOf" srcId="{0BA35C63-3325-4ABC-8362-A80A5B919774}" destId="{1339DFA2-03CD-482E-BEE2-37636596BF8F}" srcOrd="6" destOrd="0" presId="urn:microsoft.com/office/officeart/2005/8/layout/default"/>
    <dgm:cxn modelId="{91900910-4AE6-4F62-B50B-4C3440F9EF0A}" type="presParOf" srcId="{0BA35C63-3325-4ABC-8362-A80A5B919774}" destId="{FAF0EA73-3C2B-4A35-B01D-856783FEBA1B}" srcOrd="7" destOrd="0" presId="urn:microsoft.com/office/officeart/2005/8/layout/default"/>
    <dgm:cxn modelId="{E1C175C8-005F-4F75-8465-25E4DE2FD75A}" type="presParOf" srcId="{0BA35C63-3325-4ABC-8362-A80A5B919774}" destId="{37B959AB-F292-4338-B73D-2DBB23356B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AF70C-A087-4E13-B386-EE6DD811CC26}">
      <dsp:nvSpPr>
        <dsp:cNvPr id="0" name=""/>
        <dsp:cNvSpPr/>
      </dsp:nvSpPr>
      <dsp:spPr>
        <a:xfrm>
          <a:off x="1283" y="328678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9B95E-6F83-4FCB-8C21-4E0DF0AD2E4A}">
      <dsp:nvSpPr>
        <dsp:cNvPr id="0" name=""/>
        <dsp:cNvSpPr/>
      </dsp:nvSpPr>
      <dsp:spPr>
        <a:xfrm>
          <a:off x="501904" y="804267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700" kern="1200" dirty="0"/>
            <a:t>On je </a:t>
          </a:r>
          <a:r>
            <a:rPr lang="hr-HR" sz="5700" b="1" kern="1200" dirty="0"/>
            <a:t>dobar</a:t>
          </a:r>
          <a:r>
            <a:rPr lang="hr-HR" sz="5700" kern="1200" dirty="0"/>
            <a:t> čovjek.</a:t>
          </a:r>
          <a:endParaRPr lang="en-US" sz="5700" kern="1200" dirty="0"/>
        </a:p>
      </dsp:txBody>
      <dsp:txXfrm>
        <a:off x="585701" y="888064"/>
        <a:ext cx="4337991" cy="2693452"/>
      </dsp:txXfrm>
    </dsp:sp>
    <dsp:sp modelId="{4A140CD7-4456-48BD-BC32-3C83C0F91811}">
      <dsp:nvSpPr>
        <dsp:cNvPr id="0" name=""/>
        <dsp:cNvSpPr/>
      </dsp:nvSpPr>
      <dsp:spPr>
        <a:xfrm>
          <a:off x="5508110" y="328678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1105E-71E7-4551-87EC-5E5156619D83}">
      <dsp:nvSpPr>
        <dsp:cNvPr id="0" name=""/>
        <dsp:cNvSpPr/>
      </dsp:nvSpPr>
      <dsp:spPr>
        <a:xfrm>
          <a:off x="6008730" y="804267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700" kern="1200" dirty="0"/>
            <a:t>On je čovjek </a:t>
          </a:r>
          <a:r>
            <a:rPr lang="hr-HR" sz="5700" b="1" kern="1200" dirty="0"/>
            <a:t>koji je dobar.</a:t>
          </a:r>
          <a:endParaRPr lang="en-US" sz="5700" b="1" kern="1200" dirty="0"/>
        </a:p>
      </dsp:txBody>
      <dsp:txXfrm>
        <a:off x="6092527" y="888064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89546-9B42-4EA8-9374-B53668203295}">
      <dsp:nvSpPr>
        <dsp:cNvPr id="0" name=""/>
        <dsp:cNvSpPr/>
      </dsp:nvSpPr>
      <dsp:spPr>
        <a:xfrm>
          <a:off x="496083" y="985"/>
          <a:ext cx="2985723" cy="17914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Atributne rečenice ne dolaze u inverziji, stoga ih ne pišemo sa zarezom.</a:t>
          </a:r>
          <a:endParaRPr lang="en-US" sz="2500" kern="1200" dirty="0"/>
        </a:p>
      </dsp:txBody>
      <dsp:txXfrm>
        <a:off x="496083" y="985"/>
        <a:ext cx="2985723" cy="1791434"/>
      </dsp:txXfrm>
    </dsp:sp>
    <dsp:sp modelId="{FA8AAB0D-4D54-48EE-ABEC-0BF31B1AEAA9}">
      <dsp:nvSpPr>
        <dsp:cNvPr id="0" name=""/>
        <dsp:cNvSpPr/>
      </dsp:nvSpPr>
      <dsp:spPr>
        <a:xfrm>
          <a:off x="3728308" y="0"/>
          <a:ext cx="2985723" cy="17914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ZAREZ PIŠEMO samo ako je atributna </a:t>
          </a:r>
          <a:r>
            <a:rPr lang="hr-HR" sz="2500" kern="1200" dirty="0" err="1"/>
            <a:t>surečenica</a:t>
          </a:r>
          <a:r>
            <a:rPr lang="hr-HR" sz="2500" kern="1200" dirty="0"/>
            <a:t> umetnuta u glavnu. </a:t>
          </a:r>
          <a:endParaRPr lang="en-US" sz="2500" kern="1200" dirty="0"/>
        </a:p>
      </dsp:txBody>
      <dsp:txXfrm>
        <a:off x="3728308" y="0"/>
        <a:ext cx="2985723" cy="1791434"/>
      </dsp:txXfrm>
    </dsp:sp>
    <dsp:sp modelId="{5820B717-71DF-4D3B-8CA8-93D0FE9761E2}">
      <dsp:nvSpPr>
        <dsp:cNvPr id="0" name=""/>
        <dsp:cNvSpPr/>
      </dsp:nvSpPr>
      <dsp:spPr>
        <a:xfrm>
          <a:off x="496083" y="2090991"/>
          <a:ext cx="2985723" cy="17914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Odluka</a:t>
          </a:r>
          <a:r>
            <a:rPr lang="hr-HR" sz="2500" b="1" kern="1200" dirty="0">
              <a:solidFill>
                <a:srgbClr val="FFC000"/>
              </a:solidFill>
            </a:rPr>
            <a:t>, da Mariju zamijenimo Frankom, </a:t>
          </a:r>
          <a:r>
            <a:rPr lang="hr-HR" sz="2500" kern="1200" dirty="0"/>
            <a:t>bila je pun pogodak.</a:t>
          </a:r>
          <a:endParaRPr lang="en-US" sz="2500" kern="1200" dirty="0"/>
        </a:p>
      </dsp:txBody>
      <dsp:txXfrm>
        <a:off x="496083" y="2090991"/>
        <a:ext cx="2985723" cy="1791434"/>
      </dsp:txXfrm>
    </dsp:sp>
    <dsp:sp modelId="{1339DFA2-03CD-482E-BEE2-37636596BF8F}">
      <dsp:nvSpPr>
        <dsp:cNvPr id="0" name=""/>
        <dsp:cNvSpPr/>
      </dsp:nvSpPr>
      <dsp:spPr>
        <a:xfrm>
          <a:off x="3780379" y="2090991"/>
          <a:ext cx="2985723" cy="17914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Volonterska akcija</a:t>
          </a:r>
          <a:r>
            <a:rPr lang="hr-HR" sz="2500" b="1" kern="1200" dirty="0">
              <a:solidFill>
                <a:srgbClr val="FFC000"/>
              </a:solidFill>
            </a:rPr>
            <a:t>, kojom se promiču prava,</a:t>
          </a:r>
          <a:r>
            <a:rPr lang="hr-HR" sz="2500" kern="1200" dirty="0"/>
            <a:t> doživjela je veliki uspjeh.</a:t>
          </a:r>
          <a:endParaRPr lang="en-US" sz="2500" kern="1200" dirty="0"/>
        </a:p>
      </dsp:txBody>
      <dsp:txXfrm>
        <a:off x="3780379" y="2090991"/>
        <a:ext cx="2985723" cy="1791434"/>
      </dsp:txXfrm>
    </dsp:sp>
    <dsp:sp modelId="{37B959AB-F292-4338-B73D-2DBB23356BD5}">
      <dsp:nvSpPr>
        <dsp:cNvPr id="0" name=""/>
        <dsp:cNvSpPr/>
      </dsp:nvSpPr>
      <dsp:spPr>
        <a:xfrm>
          <a:off x="2138231" y="4180998"/>
          <a:ext cx="2985723" cy="179143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 err="1"/>
            <a:t>Murali</a:t>
          </a:r>
          <a:r>
            <a:rPr lang="hr-HR" sz="2500" b="1" kern="1200" dirty="0">
              <a:solidFill>
                <a:srgbClr val="FFC000"/>
              </a:solidFill>
            </a:rPr>
            <a:t>, koji imaju visoku umjetničku vrijednost,</a:t>
          </a:r>
          <a:r>
            <a:rPr lang="hr-HR" sz="2500" kern="1200" dirty="0"/>
            <a:t> veliko su dostignuće umjetnika. </a:t>
          </a:r>
          <a:endParaRPr lang="en-US" sz="2500" kern="1200" dirty="0"/>
        </a:p>
      </dsp:txBody>
      <dsp:txXfrm>
        <a:off x="2138231" y="4180998"/>
        <a:ext cx="2985723" cy="1791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3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5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1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4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8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8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5">
            <a:extLst>
              <a:ext uri="{FF2B5EF4-FFF2-40B4-BE49-F238E27FC236}">
                <a16:creationId xmlns:a16="http://schemas.microsoft.com/office/drawing/2014/main" id="{A0899065-7419-460C-AA73-5DC45E47B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E87FBC5E-B9AE-35AC-1AAD-DDDF00376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4276" b="2"/>
          <a:stretch/>
        </p:blipFill>
        <p:spPr>
          <a:xfrm>
            <a:off x="3424139" y="786029"/>
            <a:ext cx="5343722" cy="4357473"/>
          </a:xfrm>
          <a:custGeom>
            <a:avLst/>
            <a:gdLst/>
            <a:ahLst/>
            <a:cxnLst/>
            <a:rect l="l" t="t" r="r" b="b"/>
            <a:pathLst>
              <a:path w="5343722" h="4357473">
                <a:moveTo>
                  <a:pt x="2671861" y="0"/>
                </a:moveTo>
                <a:cubicBezTo>
                  <a:pt x="4147489" y="0"/>
                  <a:pt x="5343722" y="1196233"/>
                  <a:pt x="5343722" y="2671861"/>
                </a:cubicBezTo>
                <a:lnTo>
                  <a:pt x="5343721" y="4357473"/>
                </a:lnTo>
                <a:lnTo>
                  <a:pt x="0" y="4357473"/>
                </a:lnTo>
                <a:lnTo>
                  <a:pt x="0" y="2671861"/>
                </a:lnTo>
                <a:cubicBezTo>
                  <a:pt x="0" y="1196233"/>
                  <a:pt x="1196233" y="0"/>
                  <a:pt x="2671861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3C16864-6AB7-B6D8-48D3-AB1AA4BBF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524000"/>
            <a:ext cx="8737600" cy="3230880"/>
          </a:xfrm>
        </p:spPr>
        <p:txBody>
          <a:bodyPr anchor="ctr">
            <a:normAutofit/>
          </a:bodyPr>
          <a:lstStyle/>
          <a:p>
            <a:pPr algn="ctr"/>
            <a:r>
              <a:rPr lang="hr-H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ATRIBUTNE REČENICE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C83D48-272F-0E79-525D-C0F69FD2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960" y="5440684"/>
            <a:ext cx="9032240" cy="878836"/>
          </a:xfrm>
        </p:spPr>
        <p:txBody>
          <a:bodyPr anchor="ctr">
            <a:normAutofit/>
          </a:bodyPr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592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1C6B01-43BD-459F-8867-22BF92542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E4C11F-C592-1A61-6867-01667E84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623" y="2410992"/>
            <a:ext cx="3052301" cy="2463664"/>
          </a:xfrm>
        </p:spPr>
        <p:txBody>
          <a:bodyPr anchor="ctr">
            <a:normAutofit/>
          </a:bodyPr>
          <a:lstStyle/>
          <a:p>
            <a:pPr algn="ctr"/>
            <a:r>
              <a:rPr lang="hr-HR" sz="3600" dirty="0"/>
              <a:t>Što je atribut?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30FD04-FB05-4E6F-BE5D-24A6F248E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92796" y="1445763"/>
            <a:ext cx="3673955" cy="3745532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14A708-011B-2E2C-86BE-3A6EFA20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076" y="123826"/>
            <a:ext cx="6448424" cy="6734174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Atribut je dopuna imenici koja je pobliže opisuje, objašnjava.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Pridjevni atribut: </a:t>
            </a:r>
            <a:r>
              <a:rPr lang="hr-HR" sz="2400" dirty="0"/>
              <a:t>pridjev, zamjenica, broj.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On je zasigurno </a:t>
            </a:r>
            <a:r>
              <a:rPr lang="hr-HR" sz="2400" b="1" dirty="0"/>
              <a:t>dobar </a:t>
            </a:r>
            <a:r>
              <a:rPr lang="hr-HR" sz="2400" dirty="0"/>
              <a:t>čovjek.</a:t>
            </a:r>
          </a:p>
          <a:p>
            <a:pPr>
              <a:lnSpc>
                <a:spcPct val="150000"/>
              </a:lnSpc>
            </a:pPr>
            <a:r>
              <a:rPr lang="hr-HR" sz="2400" b="1" dirty="0"/>
              <a:t>Prvi</a:t>
            </a:r>
            <a:r>
              <a:rPr lang="hr-HR" sz="2400" dirty="0"/>
              <a:t> mačići se u vodu bacaju. </a:t>
            </a:r>
          </a:p>
          <a:p>
            <a:pPr>
              <a:lnSpc>
                <a:spcPct val="150000"/>
              </a:lnSpc>
            </a:pPr>
            <a:r>
              <a:rPr lang="hr-HR" sz="2400" b="1" dirty="0"/>
              <a:t>Njegova</a:t>
            </a:r>
            <a:r>
              <a:rPr lang="hr-HR" sz="2400" dirty="0"/>
              <a:t> torba je uvijek bila najveća.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Imenički atribut: </a:t>
            </a:r>
            <a:r>
              <a:rPr lang="hr-HR" sz="2400" dirty="0"/>
              <a:t>imenica u genitivu (ili imenica s prijedlogom) koja se nalazi uvijek iza riječi koju dopunjuje.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On je bio kralj </a:t>
            </a:r>
            <a:r>
              <a:rPr lang="hr-HR" sz="2400" b="1" dirty="0"/>
              <a:t>mora.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Popio je čaj </a:t>
            </a:r>
            <a:r>
              <a:rPr lang="hr-HR" sz="2400" b="1" dirty="0"/>
              <a:t>od kadulje. </a:t>
            </a:r>
          </a:p>
        </p:txBody>
      </p:sp>
      <p:sp>
        <p:nvSpPr>
          <p:cNvPr id="4" name="Zvijezda: 5 krakova 3">
            <a:extLst>
              <a:ext uri="{FF2B5EF4-FFF2-40B4-BE49-F238E27FC236}">
                <a16:creationId xmlns:a16="http://schemas.microsoft.com/office/drawing/2014/main" id="{35347024-A0B6-602D-E851-68C1527747CF}"/>
              </a:ext>
            </a:extLst>
          </p:cNvPr>
          <p:cNvSpPr/>
          <p:nvPr/>
        </p:nvSpPr>
        <p:spPr>
          <a:xfrm rot="1441180">
            <a:off x="1911000" y="353106"/>
            <a:ext cx="634827" cy="582555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vijezda: 5 krakova 5">
            <a:extLst>
              <a:ext uri="{FF2B5EF4-FFF2-40B4-BE49-F238E27FC236}">
                <a16:creationId xmlns:a16="http://schemas.microsoft.com/office/drawing/2014/main" id="{7E9A096F-F097-2965-7934-7380663E9ABE}"/>
              </a:ext>
            </a:extLst>
          </p:cNvPr>
          <p:cNvSpPr/>
          <p:nvPr/>
        </p:nvSpPr>
        <p:spPr>
          <a:xfrm rot="1441180">
            <a:off x="1094016" y="1108244"/>
            <a:ext cx="634827" cy="58255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vijezda: 5 krakova 6">
            <a:extLst>
              <a:ext uri="{FF2B5EF4-FFF2-40B4-BE49-F238E27FC236}">
                <a16:creationId xmlns:a16="http://schemas.microsoft.com/office/drawing/2014/main" id="{C05D9BF1-815C-EBC3-40A2-4D087669CDF1}"/>
              </a:ext>
            </a:extLst>
          </p:cNvPr>
          <p:cNvSpPr/>
          <p:nvPr/>
        </p:nvSpPr>
        <p:spPr>
          <a:xfrm rot="1441180">
            <a:off x="3237903" y="5341516"/>
            <a:ext cx="634827" cy="582555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vijezda: 5 krakova 8">
            <a:extLst>
              <a:ext uri="{FF2B5EF4-FFF2-40B4-BE49-F238E27FC236}">
                <a16:creationId xmlns:a16="http://schemas.microsoft.com/office/drawing/2014/main" id="{E3CDB310-CDA6-6789-3209-B7877BA71AB5}"/>
              </a:ext>
            </a:extLst>
          </p:cNvPr>
          <p:cNvSpPr/>
          <p:nvPr/>
        </p:nvSpPr>
        <p:spPr>
          <a:xfrm rot="1441180">
            <a:off x="148688" y="103981"/>
            <a:ext cx="634827" cy="582555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vijezda: 5 krakova 10">
            <a:extLst>
              <a:ext uri="{FF2B5EF4-FFF2-40B4-BE49-F238E27FC236}">
                <a16:creationId xmlns:a16="http://schemas.microsoft.com/office/drawing/2014/main" id="{913E0BF2-0475-0597-B97A-69AF5D58FFB8}"/>
              </a:ext>
            </a:extLst>
          </p:cNvPr>
          <p:cNvSpPr/>
          <p:nvPr/>
        </p:nvSpPr>
        <p:spPr>
          <a:xfrm rot="1441180">
            <a:off x="4540728" y="6096301"/>
            <a:ext cx="634827" cy="582555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Zvijezda: 5 krakova 11">
            <a:extLst>
              <a:ext uri="{FF2B5EF4-FFF2-40B4-BE49-F238E27FC236}">
                <a16:creationId xmlns:a16="http://schemas.microsoft.com/office/drawing/2014/main" id="{CB35F474-079D-9BBF-6FD6-5F56810AECE5}"/>
              </a:ext>
            </a:extLst>
          </p:cNvPr>
          <p:cNvSpPr/>
          <p:nvPr/>
        </p:nvSpPr>
        <p:spPr>
          <a:xfrm rot="1441180">
            <a:off x="1502508" y="5998730"/>
            <a:ext cx="634827" cy="58255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Zvijezda: 5 krakova 12">
            <a:extLst>
              <a:ext uri="{FF2B5EF4-FFF2-40B4-BE49-F238E27FC236}">
                <a16:creationId xmlns:a16="http://schemas.microsoft.com/office/drawing/2014/main" id="{B3745962-E464-0254-630A-C096DB72A6DD}"/>
              </a:ext>
            </a:extLst>
          </p:cNvPr>
          <p:cNvSpPr/>
          <p:nvPr/>
        </p:nvSpPr>
        <p:spPr>
          <a:xfrm rot="1441180">
            <a:off x="4254285" y="1084269"/>
            <a:ext cx="634827" cy="582555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Zvijezda: 5 krakova 13">
            <a:extLst>
              <a:ext uri="{FF2B5EF4-FFF2-40B4-BE49-F238E27FC236}">
                <a16:creationId xmlns:a16="http://schemas.microsoft.com/office/drawing/2014/main" id="{395E135D-B1A9-CB0D-9139-2427E1EE7D7C}"/>
              </a:ext>
            </a:extLst>
          </p:cNvPr>
          <p:cNvSpPr/>
          <p:nvPr/>
        </p:nvSpPr>
        <p:spPr>
          <a:xfrm rot="1441180">
            <a:off x="3624045" y="139176"/>
            <a:ext cx="634827" cy="582555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Zvijezda: 5 krakova 14">
            <a:extLst>
              <a:ext uri="{FF2B5EF4-FFF2-40B4-BE49-F238E27FC236}">
                <a16:creationId xmlns:a16="http://schemas.microsoft.com/office/drawing/2014/main" id="{3B63B115-6494-A16E-6F1E-154C6F8C6C63}"/>
              </a:ext>
            </a:extLst>
          </p:cNvPr>
          <p:cNvSpPr/>
          <p:nvPr/>
        </p:nvSpPr>
        <p:spPr>
          <a:xfrm rot="1441180">
            <a:off x="161524" y="2752601"/>
            <a:ext cx="634827" cy="582555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vijezda: 5 krakova 15">
            <a:extLst>
              <a:ext uri="{FF2B5EF4-FFF2-40B4-BE49-F238E27FC236}">
                <a16:creationId xmlns:a16="http://schemas.microsoft.com/office/drawing/2014/main" id="{212E8F3F-87B5-5E9E-FC6D-1D665B63786E}"/>
              </a:ext>
            </a:extLst>
          </p:cNvPr>
          <p:cNvSpPr/>
          <p:nvPr/>
        </p:nvSpPr>
        <p:spPr>
          <a:xfrm rot="1441180">
            <a:off x="491576" y="4468972"/>
            <a:ext cx="634827" cy="58255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2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518037-902F-4158-A488-74F1F967E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566654-E412-6ACC-90EE-1057F0EA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49" y="395433"/>
            <a:ext cx="9937019" cy="10818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Odredi atribute u zadanim rečenicama, a zatim ih zamijeni rečenicom tako da dobiješ složenu rečenicu.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0CA7E-42AB-4F9C-8519-0EBCEC0A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6026" y="1714500"/>
            <a:ext cx="121759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271420E-4C86-89C8-6AF9-6699A0501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9023"/>
              </p:ext>
            </p:extLst>
          </p:nvPr>
        </p:nvGraphicFramePr>
        <p:xfrm>
          <a:off x="838200" y="2182969"/>
          <a:ext cx="10515600" cy="399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30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CA1D51-1650-0279-B443-63B0ADB1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559293"/>
            <a:ext cx="6126130" cy="588589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Volim čokoladne kolače.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Volim kolače koji su napravljeni od čokolade.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Slažemo se s odlukom o nenošenju papuča u školi.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Slažemo se s odlukom da se u školi ne nose papuče.</a:t>
            </a:r>
          </a:p>
          <a:p>
            <a:pPr>
              <a:lnSpc>
                <a:spcPct val="150000"/>
              </a:lnSpc>
            </a:pP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Vrati mi jučer posuđenu knjigu.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Vrati mi knjigu koju si jučer posudio.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2400B4-4347-904F-B9EA-50946978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732" y="1466850"/>
            <a:ext cx="5354548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935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5CE07-7F5B-DCC3-5ACF-28B4DC1D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Atributna rečenica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2BF9CA-7C85-8D5B-8A48-056A19C4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Zavisnosložena rečenica u kojoj je zavisna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uvrštena na mjesto atributa u glavnoj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surečenici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pobliže označuje imensku riječ.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A355AC-6428-2ED6-4110-EE3733A5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4118869"/>
            <a:ext cx="109442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478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DE3C0-EF7F-D4BC-59F4-19057E38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4" y="5736586"/>
            <a:ext cx="10515600" cy="94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Zavisne rečenice dopunjuju podebljane imenice u glavnoj rečenici. Govore nešto više o tim imenicama.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F0F10F1-9CC6-F4E5-4D65-3B25E1FAA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245" y="172310"/>
            <a:ext cx="9179509" cy="533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89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CF03A2E-B266-4817-B378-45B9DC3EC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 subotu prosvjed STOP NASILJU! - PRESS 032">
            <a:extLst>
              <a:ext uri="{FF2B5EF4-FFF2-40B4-BE49-F238E27FC236}">
                <a16:creationId xmlns:a16="http://schemas.microsoft.com/office/drawing/2014/main" id="{6DCD4057-0D06-4458-0547-8728C54D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1637891"/>
            <a:ext cx="3071752" cy="3582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8153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Rezervirano mjesto sadržaja 5">
            <a:extLst>
              <a:ext uri="{FF2B5EF4-FFF2-40B4-BE49-F238E27FC236}">
                <a16:creationId xmlns:a16="http://schemas.microsoft.com/office/drawing/2014/main" id="{B5F48E8B-20EB-9D3A-7D86-2DFA79338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85227"/>
              </p:ext>
            </p:extLst>
          </p:nvPr>
        </p:nvGraphicFramePr>
        <p:xfrm>
          <a:off x="4838983" y="442291"/>
          <a:ext cx="7262187" cy="597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341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F4587-F8C0-4243-99D4-1D7A42EF1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4" descr="Slika na kojoj se prikazuje tekst, Ljudsko lice, žena, snimka zaslona&#10;&#10;Opis je automatski generiran">
            <a:extLst>
              <a:ext uri="{FF2B5EF4-FFF2-40B4-BE49-F238E27FC236}">
                <a16:creationId xmlns:a16="http://schemas.microsoft.com/office/drawing/2014/main" id="{42AAE33A-480D-3583-988A-861E57C85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5435"/>
          <a:stretch/>
        </p:blipFill>
        <p:spPr>
          <a:xfrm>
            <a:off x="1489264" y="390277"/>
            <a:ext cx="9213471" cy="6467723"/>
          </a:xfrm>
          <a:custGeom>
            <a:avLst/>
            <a:gdLst/>
            <a:ahLst/>
            <a:cxnLst/>
            <a:rect l="l" t="t" r="r" b="b"/>
            <a:pathLst>
              <a:path w="9691652" h="6467723">
                <a:moveTo>
                  <a:pt x="4845826" y="0"/>
                </a:moveTo>
                <a:cubicBezTo>
                  <a:pt x="7522102" y="0"/>
                  <a:pt x="9691652" y="2169550"/>
                  <a:pt x="9691652" y="4845826"/>
                </a:cubicBezTo>
                <a:lnTo>
                  <a:pt x="9691652" y="6467723"/>
                </a:lnTo>
                <a:lnTo>
                  <a:pt x="0" y="6467723"/>
                </a:lnTo>
                <a:lnTo>
                  <a:pt x="0" y="4845826"/>
                </a:lnTo>
                <a:cubicBezTo>
                  <a:pt x="0" y="2169550"/>
                  <a:pt x="2169550" y="0"/>
                  <a:pt x="4845826" y="0"/>
                </a:cubicBez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EF44DA1-290E-64D7-E5FE-CDF0D2C02CCD}"/>
              </a:ext>
            </a:extLst>
          </p:cNvPr>
          <p:cNvSpPr txBox="1"/>
          <p:nvPr/>
        </p:nvSpPr>
        <p:spPr>
          <a:xfrm rot="20442637">
            <a:off x="353938" y="825883"/>
            <a:ext cx="3544813" cy="120032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Str. 114. izdvojimo atributne rečenice</a:t>
            </a:r>
          </a:p>
        </p:txBody>
      </p:sp>
      <p:pic>
        <p:nvPicPr>
          <p:cNvPr id="2050" name="Picture 2" descr="Stop nasilju na Internetu">
            <a:extLst>
              <a:ext uri="{FF2B5EF4-FFF2-40B4-BE49-F238E27FC236}">
                <a16:creationId xmlns:a16="http://schemas.microsoft.com/office/drawing/2014/main" id="{504C7A8C-A783-DBF0-2382-D6988CEC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742">
            <a:off x="9432156" y="1438879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52834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264</Words>
  <Application>Microsoft Office PowerPoint</Application>
  <PresentationFormat>Široki zaslon</PresentationFormat>
  <Paragraphs>31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Felix Titling</vt:lpstr>
      <vt:lpstr>Goudy Old Style</vt:lpstr>
      <vt:lpstr>Times New Roman</vt:lpstr>
      <vt:lpstr>ArchwayVTI</vt:lpstr>
      <vt:lpstr>ATRIBUTNE REČENICE</vt:lpstr>
      <vt:lpstr>Što je atribut?</vt:lpstr>
      <vt:lpstr>Odredi atribute u zadanim rečenicama, a zatim ih zamijeni rečenicom tako da dobiješ složenu rečenicu. </vt:lpstr>
      <vt:lpstr>PowerPoint prezentacija</vt:lpstr>
      <vt:lpstr>Atributna rečenica</vt:lpstr>
      <vt:lpstr>Zavisne rečenice dopunjuju podebljane imenice u glavnoj rečenici. Govore nešto više o tim imenicama.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ATRIBUTNE REČENICE</dc:title>
  <dc:creator>Gosti gosti</dc:creator>
  <cp:lastModifiedBy>Gosti gosti</cp:lastModifiedBy>
  <cp:revision>1</cp:revision>
  <dcterms:created xsi:type="dcterms:W3CDTF">2024-02-22T10:58:16Z</dcterms:created>
  <dcterms:modified xsi:type="dcterms:W3CDTF">2024-02-22T11:58:05Z</dcterms:modified>
</cp:coreProperties>
</file>