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emf" ContentType="image/x-emf"/>
  <Default Extension="rels" ContentType="application/vnd.openxmlformats-package.relationship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280" r:id="rId3"/>
    <p:sldId id="281" r:id="rId5"/>
    <p:sldId id="283" r:id="rId6"/>
    <p:sldId id="284" r:id="rId7"/>
    <p:sldId id="282" r:id="rId8"/>
    <p:sldId id="285" r:id="rId9"/>
    <p:sldId id="286" r:id="rId10"/>
    <p:sldId id="287" r:id="rId11"/>
    <p:sldId id="291" r:id="rId12"/>
    <p:sldId id="288" r:id="rId13"/>
    <p:sldId id="289" r:id="rId14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ješčani sat 30 s" id="{4B676263-40F7-42F5-80D7-DFD15D3801F5}">
          <p14:sldIdLst>
            <p14:sldId id="280"/>
            <p14:sldId id="281"/>
            <p14:sldId id="283"/>
            <p14:sldId id="284"/>
            <p14:sldId id="282"/>
            <p14:sldId id="285"/>
            <p14:sldId id="286"/>
            <p14:sldId id="287"/>
            <p14:sldId id="291"/>
            <p14:sldId id="288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0A4"/>
    <a:srgbClr val="FDCA9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53" y="18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5.xml"/><Relationship Id="rId21" Type="http://schemas.openxmlformats.org/officeDocument/2006/relationships/customXml" Target="../customXml/item3.xml"/><Relationship Id="rId20" Type="http://schemas.openxmlformats.org/officeDocument/2006/relationships/customXml" Target="../customXml/item2.xml"/><Relationship Id="rId2" Type="http://schemas.openxmlformats.org/officeDocument/2006/relationships/theme" Target="theme/theme1.xml"/><Relationship Id="rId19" Type="http://schemas.openxmlformats.org/officeDocument/2006/relationships/customXml" Target="../customXml/item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82CC87B-C571-4FE2-A5F6-8564846329F4}" type="datetime1">
              <a:rPr lang="hr-HR" smtClean="0"/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512E695-F8F2-4AC4-99E4-05F4F04547D1}" type="slidenum">
              <a:rPr lang="hr-HR" smtClean="0"/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A0FA5-6F1B-4D4E-B141-2BE07ABCD49F}" type="datetime1">
              <a:rPr lang="hr-HR" smtClean="0"/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/>
              <a:t>Kliknite da biste uredili stilove teksta matrice</a:t>
            </a:r>
            <a:endParaRPr lang="hr-HR" noProof="0"/>
          </a:p>
          <a:p>
            <a:pPr lvl="1" rtl="0"/>
            <a:r>
              <a:rPr lang="hr-HR" noProof="0"/>
              <a:t>Druga razina</a:t>
            </a:r>
            <a:endParaRPr lang="hr-HR" noProof="0"/>
          </a:p>
          <a:p>
            <a:pPr lvl="2" rtl="0"/>
            <a:r>
              <a:rPr lang="hr-HR" noProof="0"/>
              <a:t>Treća razina</a:t>
            </a:r>
            <a:endParaRPr lang="hr-HR" noProof="0"/>
          </a:p>
          <a:p>
            <a:pPr lvl="3" rtl="0"/>
            <a:r>
              <a:rPr lang="hr-HR" noProof="0"/>
              <a:t>Četvrta razina</a:t>
            </a:r>
            <a:endParaRPr lang="hr-HR" noProof="0"/>
          </a:p>
          <a:p>
            <a:pPr lvl="4" rtl="0"/>
            <a:r>
              <a:rPr lang="hr-HR" noProof="0"/>
              <a:t>Peta razina</a:t>
            </a:r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3F689E5-7F3D-48C0-860B-266C9787AF4A}" type="slidenum">
              <a:rPr lang="hr-HR" noProof="0" smtClean="0"/>
            </a:fld>
            <a:endParaRPr lang="hr-H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3F689E5-7F3D-48C0-860B-266C9787AF4A}" type="slidenum">
              <a:rPr lang="hr-HR" smtClean="0"/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emf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D08961A-FB6F-4699-B2B2-518DF2152D56}" type="datetime1">
              <a:rPr lang="hr-HR" noProof="0" smtClean="0"/>
            </a:fld>
            <a:endParaRPr lang="hr-H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pPr rtl="0"/>
            <a:fld id="{EDF5074B-1D8C-4FBF-B643-29DBF83DE07B}" type="slidenum">
              <a:rPr lang="hr-HR" noProof="0" smtClean="0"/>
            </a:fld>
            <a:endParaRPr lang="hr-HR" noProof="0"/>
          </a:p>
        </p:txBody>
      </p:sp>
      <p:grpSp>
        <p:nvGrpSpPr>
          <p:cNvPr id="11" name="Grupa 10"/>
          <p:cNvGrpSpPr/>
          <p:nvPr userDrawn="1"/>
        </p:nvGrpSpPr>
        <p:grpSpPr>
          <a:xfrm>
            <a:off x="0" y="-17227"/>
            <a:ext cx="12221028" cy="7054380"/>
            <a:chOff x="-29028" y="0"/>
            <a:chExt cx="12221028" cy="7054380"/>
          </a:xfrm>
        </p:grpSpPr>
        <p:pic>
          <p:nvPicPr>
            <p:cNvPr id="12" name="Slika 11"/>
            <p:cNvPicPr>
              <a:picLocks noChangeAspect="1"/>
            </p:cNvPicPr>
            <p:nvPr/>
          </p:nvPicPr>
          <p:blipFill rotWithShape="1">
            <a:blip r:embed="rId4"/>
            <a:srcRect l="9721"/>
            <a:stretch>
              <a:fillRect/>
            </a:stretch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13" name="Grupa 12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4" name="Zaobljeni pravokutnik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r-HR" noProof="0"/>
              </a:p>
            </p:txBody>
          </p:sp>
          <p:sp>
            <p:nvSpPr>
              <p:cNvPr id="15" name="Zaobljeni pravokutnik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r-HR" noProof="0"/>
              </a:p>
            </p:txBody>
          </p:sp>
          <p:sp>
            <p:nvSpPr>
              <p:cNvPr id="16" name="Zaobljeni pravokutnik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r-HR" noProof="0"/>
              </a:p>
            </p:txBody>
          </p:sp>
          <p:sp>
            <p:nvSpPr>
              <p:cNvPr id="17" name="Zaobljeni pravokutnik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r-HR" noProof="0"/>
              </a:p>
            </p:txBody>
          </p:sp>
        </p:grpSp>
      </p:grpSp>
      <p:sp>
        <p:nvSpPr>
          <p:cNvPr id="18" name="Elipsa 17"/>
          <p:cNvSpPr/>
          <p:nvPr userDrawn="1"/>
        </p:nvSpPr>
        <p:spPr>
          <a:xfrm>
            <a:off x="8959117" y="2854089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19" name="Pravokutnik 18"/>
          <p:cNvSpPr/>
          <p:nvPr userDrawn="1"/>
        </p:nvSpPr>
        <p:spPr>
          <a:xfrm>
            <a:off x="9760291" y="235162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0" name="Jednakokračni trokut 19"/>
          <p:cNvSpPr/>
          <p:nvPr userDrawn="1"/>
        </p:nvSpPr>
        <p:spPr>
          <a:xfrm>
            <a:off x="8414089" y="2180988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1" name="Paralelogram 20"/>
          <p:cNvSpPr/>
          <p:nvPr userDrawn="1"/>
        </p:nvSpPr>
        <p:spPr>
          <a:xfrm>
            <a:off x="7542769" y="2200691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  <p:sp>
        <p:nvSpPr>
          <p:cNvPr id="22" name="Srce 21"/>
          <p:cNvSpPr/>
          <p:nvPr userDrawn="1"/>
        </p:nvSpPr>
        <p:spPr>
          <a:xfrm>
            <a:off x="10561465" y="2133345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A8D629-8005-4AE0-A6A2-119842F3E4A6}" type="datetime1">
              <a:rPr lang="hr-HR" noProof="0" smtClean="0"/>
            </a:fld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pPr rtl="0"/>
            <a:fld id="{EDF5074B-1D8C-4FBF-B643-29DBF83DE07B}" type="slidenum">
              <a:rPr lang="hr-HR" noProof="0" smtClean="0"/>
            </a:fld>
            <a:endParaRPr lang="hr-HR" noProof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A8D629-8005-4AE0-A6A2-119842F3E4A6}" type="datetime1">
              <a:rPr lang="hr-HR" noProof="0" smtClean="0"/>
            </a:fld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pPr rtl="0"/>
            <a:fld id="{EDF5074B-1D8C-4FBF-B643-29DBF83DE07B}" type="slidenum">
              <a:rPr lang="hr-HR" noProof="0" smtClean="0"/>
            </a:fld>
            <a:endParaRPr lang="hr-HR" noProof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A8D629-8005-4AE0-A6A2-119842F3E4A6}" type="datetime1">
              <a:rPr lang="hr-HR" noProof="0" smtClean="0"/>
            </a:fld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rtl="0"/>
            <a:fld id="{EDF5074B-1D8C-4FBF-B643-29DBF83DE07B}" type="slidenum">
              <a:rPr lang="hr-HR" noProof="0" smtClean="0"/>
            </a:fld>
            <a:endParaRPr lang="hr-HR" noProof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  <a:endParaRPr lang="en-US" sz="7200" dirty="0">
              <a:solidFill>
                <a:schemeClr val="tx1"/>
              </a:solidFill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  <a:endParaRPr lang="en-US" sz="7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A8D629-8005-4AE0-A6A2-119842F3E4A6}" type="datetime1">
              <a:rPr lang="hr-HR" noProof="0" smtClean="0"/>
            </a:fld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rtl="0"/>
            <a:fld id="{EDF5074B-1D8C-4FBF-B643-29DBF83DE07B}" type="slidenum">
              <a:rPr lang="hr-HR" noProof="0" smtClean="0"/>
            </a:fld>
            <a:endParaRPr lang="hr-HR" noProof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A8D629-8005-4AE0-A6A2-119842F3E4A6}" type="datetime1">
              <a:rPr lang="hr-HR" noProof="0" smtClean="0"/>
            </a:fld>
            <a:endParaRPr lang="hr-H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F5074B-1D8C-4FBF-B643-29DBF83DE07B}" type="slidenum">
              <a:rPr lang="hr-HR" noProof="0" smtClean="0"/>
            </a:fld>
            <a:endParaRPr lang="hr-HR" noProof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A8D629-8005-4AE0-A6A2-119842F3E4A6}" type="datetime1">
              <a:rPr lang="hr-HR" noProof="0" smtClean="0"/>
            </a:fld>
            <a:endParaRPr lang="hr-H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F5074B-1D8C-4FBF-B643-29DBF83DE07B}" type="slidenum">
              <a:rPr lang="hr-HR" noProof="0" smtClean="0"/>
            </a:fld>
            <a:endParaRPr lang="hr-HR" noProof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A8D629-8005-4AE0-A6A2-119842F3E4A6}" type="datetime1">
              <a:rPr lang="hr-HR" noProof="0" smtClean="0"/>
            </a:fld>
            <a:endParaRPr lang="hr-H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F5074B-1D8C-4FBF-B643-29DBF83DE07B}" type="slidenum">
              <a:rPr lang="hr-HR" noProof="0" smtClean="0"/>
            </a:fld>
            <a:endParaRPr lang="hr-HR" noProof="0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pPr rtl="0"/>
            <a:fld id="{CEA8D629-8005-4AE0-A6A2-119842F3E4A6}" type="datetime1">
              <a:rPr lang="hr-HR" noProof="0" smtClean="0"/>
            </a:fld>
            <a:endParaRPr lang="hr-H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pPr rtl="0"/>
            <a:endParaRPr lang="hr-H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pPr rtl="0"/>
            <a:fld id="{EDF5074B-1D8C-4FBF-B643-29DBF83DE07B}" type="slidenum">
              <a:rPr lang="hr-HR" noProof="0" smtClean="0"/>
            </a:fld>
            <a:endParaRPr lang="hr-HR" noProof="0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ni slajd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6E68A30-1E09-4A05-B9D1-9C3E8810C410}" type="datetime1">
              <a:rPr lang="hr-HR" noProof="0" smtClean="0"/>
            </a:fld>
            <a:endParaRPr lang="hr-H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F5074B-1D8C-4FBF-B643-29DBF83DE07B}" type="slidenum">
              <a:rPr lang="hr-HR" noProof="0" smtClean="0"/>
            </a:fld>
            <a:endParaRPr lang="hr-H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B1B7011-AB94-403C-9A72-3E662F8305D4}" type="datetime1">
              <a:rPr lang="hr-HR" noProof="0" smtClean="0"/>
            </a:fld>
            <a:endParaRPr lang="hr-H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pPr rtl="0"/>
            <a:fld id="{EDF5074B-1D8C-4FBF-B643-29DBF83DE07B}" type="slidenum">
              <a:rPr lang="hr-HR" noProof="0" smtClean="0"/>
            </a:fld>
            <a:endParaRPr lang="hr-H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A8D629-8005-4AE0-A6A2-119842F3E4A6}" type="datetime1">
              <a:rPr lang="hr-HR" noProof="0" smtClean="0"/>
            </a:fld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F5074B-1D8C-4FBF-B643-29DBF83DE07B}" type="slidenum">
              <a:rPr lang="hr-HR" noProof="0" smtClean="0"/>
            </a:fld>
            <a:endParaRPr lang="hr-HR" noProof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AAF393-BF68-4441-A343-9F2C86034A3A}" type="datetime1">
              <a:rPr lang="hr-HR" noProof="0" smtClean="0"/>
            </a:fld>
            <a:endParaRPr lang="hr-HR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F5074B-1D8C-4FBF-B643-29DBF83DE07B}" type="slidenum">
              <a:rPr lang="hr-HR" noProof="0" smtClean="0"/>
            </a:fld>
            <a:endParaRPr lang="hr-H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CAC916C-980C-49ED-818E-B7325928A646}" type="datetime1">
              <a:rPr lang="hr-HR" noProof="0" smtClean="0"/>
            </a:fld>
            <a:endParaRPr lang="hr-H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F5074B-1D8C-4FBF-B643-29DBF83DE07B}" type="slidenum">
              <a:rPr lang="hr-HR" noProof="0" smtClean="0"/>
            </a:fld>
            <a:endParaRPr lang="hr-H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79A975-8BFB-4D1E-8918-120F75B01BEF}" type="datetime1">
              <a:rPr lang="hr-HR" noProof="0" smtClean="0"/>
            </a:fld>
            <a:endParaRPr lang="hr-HR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F5074B-1D8C-4FBF-B643-29DBF83DE07B}" type="slidenum">
              <a:rPr lang="hr-HR" noProof="0" smtClean="0"/>
            </a:fld>
            <a:endParaRPr lang="hr-H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242E84-4CC1-413A-8CCE-72FA7C9ABA4F}" type="datetime1">
              <a:rPr lang="hr-HR" noProof="0" smtClean="0"/>
            </a:fld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F5074B-1D8C-4FBF-B643-29DBF83DE07B}" type="slidenum">
              <a:rPr lang="hr-HR" noProof="0" smtClean="0"/>
            </a:fld>
            <a:endParaRPr lang="hr-HR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F46484-4895-4D9F-ADBE-14D972CFB658}" type="datetime1">
              <a:rPr lang="hr-HR" noProof="0" smtClean="0"/>
            </a:fld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F5074B-1D8C-4FBF-B643-29DBF83DE07B}" type="slidenum">
              <a:rPr lang="hr-HR" noProof="0" smtClean="0"/>
            </a:fld>
            <a:endParaRPr lang="hr-H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5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EA8D629-8005-4AE0-A6A2-119842F3E4A6}" type="datetime1">
              <a:rPr lang="hr-HR" noProof="0" smtClean="0"/>
            </a:fld>
            <a:endParaRPr lang="hr-H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DF5074B-1D8C-4FBF-B643-29DBF83DE07B}" type="slidenum">
              <a:rPr lang="hr-HR" noProof="0" smtClean="0"/>
            </a:fld>
            <a:endParaRPr lang="hr-HR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323975" y="288262"/>
            <a:ext cx="3021013" cy="6118888"/>
            <a:chOff x="1323975" y="288262"/>
            <a:chExt cx="3021013" cy="6118888"/>
          </a:xfrm>
        </p:grpSpPr>
        <p:sp>
          <p:nvSpPr>
            <p:cNvPr id="3" name="Automatski oblik 3"/>
            <p:cNvSpPr>
              <a:spLocks noChangeAspect="1" noChangeArrowheads="1" noTextEdit="1"/>
            </p:cNvSpPr>
            <p:nvPr/>
          </p:nvSpPr>
          <p:spPr bwMode="auto">
            <a:xfrm>
              <a:off x="1323975" y="1447800"/>
              <a:ext cx="3019425" cy="495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en-US" dirty="0"/>
            </a:p>
          </p:txBody>
        </p:sp>
        <p:sp>
          <p:nvSpPr>
            <p:cNvPr id="4" name="Prostoručni oblik 3"/>
            <p:cNvSpPr/>
            <p:nvPr/>
          </p:nvSpPr>
          <p:spPr bwMode="auto">
            <a:xfrm>
              <a:off x="1520825" y="1735138"/>
              <a:ext cx="2628900" cy="4381500"/>
            </a:xfrm>
            <a:custGeom>
              <a:avLst/>
              <a:gdLst>
                <a:gd name="T0" fmla="*/ 1131 w 1131"/>
                <a:gd name="T1" fmla="*/ 0 h 1887"/>
                <a:gd name="T2" fmla="*/ 0 w 1131"/>
                <a:gd name="T3" fmla="*/ 0 h 1887"/>
                <a:gd name="T4" fmla="*/ 0 w 1131"/>
                <a:gd name="T5" fmla="*/ 194 h 1887"/>
                <a:gd name="T6" fmla="*/ 460 w 1131"/>
                <a:gd name="T7" fmla="*/ 934 h 1887"/>
                <a:gd name="T8" fmla="*/ 460 w 1131"/>
                <a:gd name="T9" fmla="*/ 954 h 1887"/>
                <a:gd name="T10" fmla="*/ 0 w 1131"/>
                <a:gd name="T11" fmla="*/ 1694 h 1887"/>
                <a:gd name="T12" fmla="*/ 0 w 1131"/>
                <a:gd name="T13" fmla="*/ 1887 h 1887"/>
                <a:gd name="T14" fmla="*/ 1131 w 1131"/>
                <a:gd name="T15" fmla="*/ 1887 h 1887"/>
                <a:gd name="T16" fmla="*/ 1131 w 1131"/>
                <a:gd name="T17" fmla="*/ 1694 h 1887"/>
                <a:gd name="T18" fmla="*/ 671 w 1131"/>
                <a:gd name="T19" fmla="*/ 954 h 1887"/>
                <a:gd name="T20" fmla="*/ 671 w 1131"/>
                <a:gd name="T21" fmla="*/ 934 h 1887"/>
                <a:gd name="T22" fmla="*/ 1131 w 1131"/>
                <a:gd name="T23" fmla="*/ 194 h 1887"/>
                <a:gd name="T24" fmla="*/ 1131 w 1131"/>
                <a:gd name="T25" fmla="*/ 0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1" h="1887">
                  <a:moveTo>
                    <a:pt x="11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675"/>
                    <a:pt x="297" y="865"/>
                    <a:pt x="460" y="934"/>
                  </a:cubicBezTo>
                  <a:cubicBezTo>
                    <a:pt x="469" y="937"/>
                    <a:pt x="469" y="950"/>
                    <a:pt x="460" y="954"/>
                  </a:cubicBezTo>
                  <a:cubicBezTo>
                    <a:pt x="297" y="1022"/>
                    <a:pt x="0" y="1212"/>
                    <a:pt x="0" y="1694"/>
                  </a:cubicBezTo>
                  <a:cubicBezTo>
                    <a:pt x="0" y="1887"/>
                    <a:pt x="0" y="1887"/>
                    <a:pt x="0" y="1887"/>
                  </a:cubicBezTo>
                  <a:cubicBezTo>
                    <a:pt x="1131" y="1887"/>
                    <a:pt x="1131" y="1887"/>
                    <a:pt x="1131" y="1887"/>
                  </a:cubicBezTo>
                  <a:cubicBezTo>
                    <a:pt x="1131" y="1694"/>
                    <a:pt x="1131" y="1694"/>
                    <a:pt x="1131" y="1694"/>
                  </a:cubicBezTo>
                  <a:cubicBezTo>
                    <a:pt x="1131" y="1212"/>
                    <a:pt x="834" y="1022"/>
                    <a:pt x="671" y="954"/>
                  </a:cubicBezTo>
                  <a:cubicBezTo>
                    <a:pt x="661" y="950"/>
                    <a:pt x="661" y="937"/>
                    <a:pt x="671" y="934"/>
                  </a:cubicBezTo>
                  <a:cubicBezTo>
                    <a:pt x="834" y="865"/>
                    <a:pt x="1131" y="675"/>
                    <a:pt x="1131" y="194"/>
                  </a:cubicBezTo>
                  <a:cubicBezTo>
                    <a:pt x="1131" y="0"/>
                    <a:pt x="1131" y="0"/>
                    <a:pt x="1131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hr-HR" dirty="0"/>
            </a:p>
          </p:txBody>
        </p:sp>
        <p:sp>
          <p:nvSpPr>
            <p:cNvPr id="5" name="Prostoručni oblik 4"/>
            <p:cNvSpPr/>
            <p:nvPr/>
          </p:nvSpPr>
          <p:spPr bwMode="auto">
            <a:xfrm>
              <a:off x="1325563" y="1449388"/>
              <a:ext cx="3019425" cy="285750"/>
            </a:xfrm>
            <a:custGeom>
              <a:avLst/>
              <a:gdLst>
                <a:gd name="T0" fmla="*/ 1262 w 1299"/>
                <a:gd name="T1" fmla="*/ 0 h 123"/>
                <a:gd name="T2" fmla="*/ 36 w 1299"/>
                <a:gd name="T3" fmla="*/ 0 h 123"/>
                <a:gd name="T4" fmla="*/ 0 w 1299"/>
                <a:gd name="T5" fmla="*/ 36 h 123"/>
                <a:gd name="T6" fmla="*/ 0 w 1299"/>
                <a:gd name="T7" fmla="*/ 86 h 123"/>
                <a:gd name="T8" fmla="*/ 36 w 1299"/>
                <a:gd name="T9" fmla="*/ 123 h 123"/>
                <a:gd name="T10" fmla="*/ 1262 w 1299"/>
                <a:gd name="T11" fmla="*/ 123 h 123"/>
                <a:gd name="T12" fmla="*/ 1299 w 1299"/>
                <a:gd name="T13" fmla="*/ 86 h 123"/>
                <a:gd name="T14" fmla="*/ 1299 w 1299"/>
                <a:gd name="T15" fmla="*/ 36 h 123"/>
                <a:gd name="T16" fmla="*/ 1262 w 1299"/>
                <a:gd name="T1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9" h="123">
                  <a:moveTo>
                    <a:pt x="126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07"/>
                    <a:pt x="16" y="123"/>
                    <a:pt x="36" y="123"/>
                  </a:cubicBezTo>
                  <a:cubicBezTo>
                    <a:pt x="1262" y="123"/>
                    <a:pt x="1262" y="123"/>
                    <a:pt x="1262" y="123"/>
                  </a:cubicBezTo>
                  <a:cubicBezTo>
                    <a:pt x="1283" y="123"/>
                    <a:pt x="1299" y="107"/>
                    <a:pt x="1299" y="86"/>
                  </a:cubicBezTo>
                  <a:cubicBezTo>
                    <a:pt x="1299" y="36"/>
                    <a:pt x="1299" y="36"/>
                    <a:pt x="1299" y="36"/>
                  </a:cubicBezTo>
                  <a:cubicBezTo>
                    <a:pt x="1299" y="16"/>
                    <a:pt x="1283" y="0"/>
                    <a:pt x="1262" y="0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hr-HR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Prostoručni oblik 5"/>
            <p:cNvSpPr/>
            <p:nvPr/>
          </p:nvSpPr>
          <p:spPr bwMode="auto">
            <a:xfrm>
              <a:off x="1325563" y="6116638"/>
              <a:ext cx="3019425" cy="288925"/>
            </a:xfrm>
            <a:custGeom>
              <a:avLst/>
              <a:gdLst>
                <a:gd name="T0" fmla="*/ 1262 w 1299"/>
                <a:gd name="T1" fmla="*/ 0 h 124"/>
                <a:gd name="T2" fmla="*/ 36 w 1299"/>
                <a:gd name="T3" fmla="*/ 0 h 124"/>
                <a:gd name="T4" fmla="*/ 0 w 1299"/>
                <a:gd name="T5" fmla="*/ 37 h 124"/>
                <a:gd name="T6" fmla="*/ 0 w 1299"/>
                <a:gd name="T7" fmla="*/ 87 h 124"/>
                <a:gd name="T8" fmla="*/ 36 w 1299"/>
                <a:gd name="T9" fmla="*/ 124 h 124"/>
                <a:gd name="T10" fmla="*/ 1262 w 1299"/>
                <a:gd name="T11" fmla="*/ 124 h 124"/>
                <a:gd name="T12" fmla="*/ 1299 w 1299"/>
                <a:gd name="T13" fmla="*/ 87 h 124"/>
                <a:gd name="T14" fmla="*/ 1299 w 1299"/>
                <a:gd name="T15" fmla="*/ 37 h 124"/>
                <a:gd name="T16" fmla="*/ 1262 w 1299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9" h="124">
                  <a:moveTo>
                    <a:pt x="126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107"/>
                    <a:pt x="16" y="124"/>
                    <a:pt x="36" y="124"/>
                  </a:cubicBezTo>
                  <a:cubicBezTo>
                    <a:pt x="1262" y="124"/>
                    <a:pt x="1262" y="124"/>
                    <a:pt x="1262" y="124"/>
                  </a:cubicBezTo>
                  <a:cubicBezTo>
                    <a:pt x="1283" y="124"/>
                    <a:pt x="1299" y="107"/>
                    <a:pt x="1299" y="87"/>
                  </a:cubicBezTo>
                  <a:cubicBezTo>
                    <a:pt x="1299" y="37"/>
                    <a:pt x="1299" y="37"/>
                    <a:pt x="1299" y="37"/>
                  </a:cubicBezTo>
                  <a:cubicBezTo>
                    <a:pt x="1299" y="17"/>
                    <a:pt x="1283" y="0"/>
                    <a:pt x="1262" y="0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hr-HR" dirty="0"/>
            </a:p>
          </p:txBody>
        </p:sp>
        <p:sp>
          <p:nvSpPr>
            <p:cNvPr id="7" name="Prostoručni oblik 6"/>
            <p:cNvSpPr/>
            <p:nvPr/>
          </p:nvSpPr>
          <p:spPr bwMode="auto">
            <a:xfrm>
              <a:off x="1325563" y="6232525"/>
              <a:ext cx="3019425" cy="173038"/>
            </a:xfrm>
            <a:custGeom>
              <a:avLst/>
              <a:gdLst>
                <a:gd name="T0" fmla="*/ 1262 w 1299"/>
                <a:gd name="T1" fmla="*/ 36 h 74"/>
                <a:gd name="T2" fmla="*/ 36 w 1299"/>
                <a:gd name="T3" fmla="*/ 36 h 74"/>
                <a:gd name="T4" fmla="*/ 0 w 1299"/>
                <a:gd name="T5" fmla="*/ 0 h 74"/>
                <a:gd name="T6" fmla="*/ 0 w 1299"/>
                <a:gd name="T7" fmla="*/ 37 h 74"/>
                <a:gd name="T8" fmla="*/ 36 w 1299"/>
                <a:gd name="T9" fmla="*/ 74 h 74"/>
                <a:gd name="T10" fmla="*/ 1262 w 1299"/>
                <a:gd name="T11" fmla="*/ 74 h 74"/>
                <a:gd name="T12" fmla="*/ 1299 w 1299"/>
                <a:gd name="T13" fmla="*/ 37 h 74"/>
                <a:gd name="T14" fmla="*/ 1299 w 1299"/>
                <a:gd name="T15" fmla="*/ 0 h 74"/>
                <a:gd name="T16" fmla="*/ 1262 w 1299"/>
                <a:gd name="T17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9" h="74">
                  <a:moveTo>
                    <a:pt x="1262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16" y="36"/>
                    <a:pt x="0" y="2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16" y="74"/>
                    <a:pt x="36" y="74"/>
                  </a:cubicBezTo>
                  <a:cubicBezTo>
                    <a:pt x="1262" y="74"/>
                    <a:pt x="1262" y="74"/>
                    <a:pt x="1262" y="74"/>
                  </a:cubicBezTo>
                  <a:cubicBezTo>
                    <a:pt x="1283" y="74"/>
                    <a:pt x="1299" y="57"/>
                    <a:pt x="1299" y="37"/>
                  </a:cubicBezTo>
                  <a:cubicBezTo>
                    <a:pt x="1299" y="0"/>
                    <a:pt x="1299" y="0"/>
                    <a:pt x="1299" y="0"/>
                  </a:cubicBezTo>
                  <a:cubicBezTo>
                    <a:pt x="1299" y="20"/>
                    <a:pt x="1283" y="36"/>
                    <a:pt x="1262" y="36"/>
                  </a:cubicBezTo>
                  <a:close/>
                </a:path>
              </a:pathLst>
            </a:custGeom>
            <a:solidFill>
              <a:srgbClr val="855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hr-HR" dirty="0"/>
            </a:p>
          </p:txBody>
        </p:sp>
        <p:sp>
          <p:nvSpPr>
            <p:cNvPr id="8" name="gornji pijesak"/>
            <p:cNvSpPr/>
            <p:nvPr/>
          </p:nvSpPr>
          <p:spPr bwMode="auto">
            <a:xfrm>
              <a:off x="1638300" y="2382838"/>
              <a:ext cx="2395538" cy="1495425"/>
            </a:xfrm>
            <a:custGeom>
              <a:avLst/>
              <a:gdLst>
                <a:gd name="T0" fmla="*/ 22 w 1031"/>
                <a:gd name="T1" fmla="*/ 4 h 644"/>
                <a:gd name="T2" fmla="*/ 1 w 1031"/>
                <a:gd name="T3" fmla="*/ 21 h 644"/>
                <a:gd name="T4" fmla="*/ 78 w 1031"/>
                <a:gd name="T5" fmla="*/ 295 h 644"/>
                <a:gd name="T6" fmla="*/ 259 w 1031"/>
                <a:gd name="T7" fmla="*/ 515 h 644"/>
                <a:gd name="T8" fmla="*/ 516 w 1031"/>
                <a:gd name="T9" fmla="*/ 644 h 644"/>
                <a:gd name="T10" fmla="*/ 769 w 1031"/>
                <a:gd name="T11" fmla="*/ 518 h 644"/>
                <a:gd name="T12" fmla="*/ 952 w 1031"/>
                <a:gd name="T13" fmla="*/ 297 h 644"/>
                <a:gd name="T14" fmla="*/ 1030 w 1031"/>
                <a:gd name="T15" fmla="*/ 21 h 644"/>
                <a:gd name="T16" fmla="*/ 1009 w 1031"/>
                <a:gd name="T17" fmla="*/ 4 h 644"/>
                <a:gd name="T18" fmla="*/ 661 w 1031"/>
                <a:gd name="T19" fmla="*/ 118 h 644"/>
                <a:gd name="T20" fmla="*/ 370 w 1031"/>
                <a:gd name="T21" fmla="*/ 118 h 644"/>
                <a:gd name="T22" fmla="*/ 22 w 1031"/>
                <a:gd name="T23" fmla="*/ 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1" h="644">
                  <a:moveTo>
                    <a:pt x="22" y="4"/>
                  </a:moveTo>
                  <a:cubicBezTo>
                    <a:pt x="11" y="0"/>
                    <a:pt x="0" y="10"/>
                    <a:pt x="1" y="21"/>
                  </a:cubicBezTo>
                  <a:cubicBezTo>
                    <a:pt x="11" y="122"/>
                    <a:pt x="37" y="214"/>
                    <a:pt x="78" y="295"/>
                  </a:cubicBezTo>
                  <a:cubicBezTo>
                    <a:pt x="122" y="381"/>
                    <a:pt x="182" y="455"/>
                    <a:pt x="259" y="515"/>
                  </a:cubicBezTo>
                  <a:cubicBezTo>
                    <a:pt x="370" y="603"/>
                    <a:pt x="483" y="636"/>
                    <a:pt x="516" y="644"/>
                  </a:cubicBezTo>
                  <a:cubicBezTo>
                    <a:pt x="548" y="636"/>
                    <a:pt x="658" y="604"/>
                    <a:pt x="769" y="518"/>
                  </a:cubicBezTo>
                  <a:cubicBezTo>
                    <a:pt x="846" y="458"/>
                    <a:pt x="908" y="384"/>
                    <a:pt x="952" y="297"/>
                  </a:cubicBezTo>
                  <a:cubicBezTo>
                    <a:pt x="993" y="216"/>
                    <a:pt x="1019" y="123"/>
                    <a:pt x="1030" y="21"/>
                  </a:cubicBezTo>
                  <a:cubicBezTo>
                    <a:pt x="1031" y="10"/>
                    <a:pt x="1020" y="0"/>
                    <a:pt x="1009" y="4"/>
                  </a:cubicBezTo>
                  <a:cubicBezTo>
                    <a:pt x="661" y="118"/>
                    <a:pt x="661" y="118"/>
                    <a:pt x="661" y="118"/>
                  </a:cubicBezTo>
                  <a:cubicBezTo>
                    <a:pt x="566" y="149"/>
                    <a:pt x="465" y="149"/>
                    <a:pt x="370" y="118"/>
                  </a:cubicBezTo>
                  <a:lnTo>
                    <a:pt x="22" y="4"/>
                  </a:lnTo>
                  <a:close/>
                </a:path>
              </a:pathLst>
            </a:custGeom>
            <a:solidFill>
              <a:srgbClr val="EDC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hr-HR" dirty="0"/>
            </a:p>
          </p:txBody>
        </p:sp>
        <p:sp>
          <p:nvSpPr>
            <p:cNvPr id="9" name="donji pijesak"/>
            <p:cNvSpPr/>
            <p:nvPr/>
          </p:nvSpPr>
          <p:spPr bwMode="auto">
            <a:xfrm>
              <a:off x="1625600" y="5057775"/>
              <a:ext cx="2417763" cy="1058863"/>
            </a:xfrm>
            <a:custGeom>
              <a:avLst/>
              <a:gdLst>
                <a:gd name="T0" fmla="*/ 0 w 1523"/>
                <a:gd name="T1" fmla="*/ 667 h 667"/>
                <a:gd name="T2" fmla="*/ 763 w 1523"/>
                <a:gd name="T3" fmla="*/ 0 h 667"/>
                <a:gd name="T4" fmla="*/ 1523 w 1523"/>
                <a:gd name="T5" fmla="*/ 667 h 667"/>
                <a:gd name="T6" fmla="*/ 0 w 1523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3" h="667">
                  <a:moveTo>
                    <a:pt x="0" y="667"/>
                  </a:moveTo>
                  <a:lnTo>
                    <a:pt x="763" y="0"/>
                  </a:lnTo>
                  <a:lnTo>
                    <a:pt x="1523" y="667"/>
                  </a:lnTo>
                  <a:lnTo>
                    <a:pt x="0" y="667"/>
                  </a:lnTo>
                  <a:close/>
                </a:path>
              </a:pathLst>
            </a:custGeom>
            <a:solidFill>
              <a:srgbClr val="EDC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hr-HR" dirty="0"/>
            </a:p>
          </p:txBody>
        </p:sp>
        <p:sp>
          <p:nvSpPr>
            <p:cNvPr id="10" name="ravni poveznik"/>
            <p:cNvSpPr>
              <a:spLocks noChangeArrowheads="1"/>
            </p:cNvSpPr>
            <p:nvPr/>
          </p:nvSpPr>
          <p:spPr bwMode="auto">
            <a:xfrm>
              <a:off x="2792413" y="3855244"/>
              <a:ext cx="87313" cy="2259807"/>
            </a:xfrm>
            <a:prstGeom prst="rect">
              <a:avLst/>
            </a:prstGeom>
            <a:solidFill>
              <a:srgbClr val="EDC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hr-HR" dirty="0"/>
            </a:p>
          </p:txBody>
        </p:sp>
        <p:sp>
          <p:nvSpPr>
            <p:cNvPr id="13" name="Zaobljeni pravokutnik 12"/>
            <p:cNvSpPr/>
            <p:nvPr/>
          </p:nvSpPr>
          <p:spPr>
            <a:xfrm>
              <a:off x="1512000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kstni okvir 26"/>
          <p:cNvSpPr txBox="1"/>
          <p:nvPr/>
        </p:nvSpPr>
        <p:spPr>
          <a:xfrm>
            <a:off x="4886786" y="266673"/>
            <a:ext cx="7000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hr-HR" sz="4000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PREDIKATNA REČENICA</a:t>
            </a:r>
            <a:endParaRPr lang="hr-HR" sz="4000" dirty="0">
              <a:solidFill>
                <a:schemeClr val="tx2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Naslov 10" hidden="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Slajd 1</a:t>
            </a:r>
            <a:endParaRPr lang="hr-HR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Pravopisni kutak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9346" y="2270198"/>
            <a:ext cx="11406904" cy="1158802"/>
          </a:xfrm>
        </p:spPr>
        <p:txBody>
          <a:bodyPr/>
          <a:lstStyle/>
          <a:p>
            <a:r>
              <a:rPr lang="hr-HR" dirty="0"/>
              <a:t>Predikatne rečenice nikad se ne pišu sa zarezom jer ne dolaze u inverziji.</a:t>
            </a:r>
            <a:endParaRPr lang="hr-HR" dirty="0"/>
          </a:p>
        </p:txBody>
      </p:sp>
      <p:pic>
        <p:nvPicPr>
          <p:cNvPr id="5" name="Slika 4" descr="Slika na kojoj se prikazuje tekst, Dječja umjetnost, rukopis, umjetničko djelo&#10;&#10;Opis je automatski generir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" y="3429000"/>
            <a:ext cx="116205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</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 descr="Slika na kojoj se prikazuje tekst, snimka zaslona&#10;&#10;Opis je automatski generir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495" y="442595"/>
            <a:ext cx="12215495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14727" y="213063"/>
            <a:ext cx="9144000" cy="646885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GLAGOLSKI I IMENSKI PREDIKAT</a:t>
            </a:r>
            <a:endParaRPr lang="hr-HR" sz="4000" dirty="0"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435006" y="1677879"/>
            <a:ext cx="69334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bg1"/>
                </a:solidFill>
              </a:rPr>
              <a:t>Samopoštovanje </a:t>
            </a:r>
            <a:r>
              <a:rPr lang="hr-HR" sz="24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gradim</a:t>
            </a:r>
            <a:r>
              <a:rPr lang="hr-HR" sz="2400" b="1" dirty="0">
                <a:solidFill>
                  <a:schemeClr val="bg1"/>
                </a:solidFill>
              </a:rPr>
              <a:t> </a:t>
            </a:r>
            <a:r>
              <a:rPr lang="hr-HR" sz="2400" dirty="0">
                <a:solidFill>
                  <a:schemeClr val="bg1"/>
                </a:solidFill>
              </a:rPr>
              <a:t>svakodnevno.</a:t>
            </a:r>
            <a:endParaRPr lang="hr-HR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2400" b="1" dirty="0">
                <a:solidFill>
                  <a:schemeClr val="bg1"/>
                </a:solidFill>
              </a:rPr>
              <a:t>                 glagolski  predikat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435006" y="3465517"/>
            <a:ext cx="577936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bg1"/>
                </a:solidFill>
              </a:rPr>
              <a:t>Samopoštovanje </a:t>
            </a:r>
            <a:r>
              <a:rPr lang="hr-HR" sz="24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 voljenje sebe.</a:t>
            </a:r>
            <a:endParaRPr lang="hr-HR" sz="2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bg1"/>
                </a:solidFill>
              </a:rPr>
              <a:t>                         </a:t>
            </a:r>
            <a:r>
              <a:rPr lang="hr-HR" sz="2400" b="1" dirty="0">
                <a:solidFill>
                  <a:schemeClr val="bg1"/>
                </a:solidFill>
              </a:rPr>
              <a:t>imenski predikat</a:t>
            </a:r>
            <a:endParaRPr lang="hr-H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6725" y="452718"/>
            <a:ext cx="10053493" cy="140053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r-HR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Odredi službu riječi u zadanim </a:t>
            </a:r>
            <a:r>
              <a:rPr lang="hr-HR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rečenicma</a:t>
            </a:r>
            <a:r>
              <a:rPr lang="hr-HR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Imenski predikat proširi tako da dobiješ složenu rečenicu.</a:t>
            </a:r>
            <a:endParaRPr lang="hr-HR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6725" y="2452349"/>
            <a:ext cx="11449050" cy="3862725"/>
          </a:xfrm>
        </p:spPr>
        <p:txBody>
          <a:bodyPr>
            <a:no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Samopoštovanje je pozitivno mišljenje o sebi.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S              _____________P___________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Samopoštovanje je    kad pozitivno misliš o sebi.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glavna </a:t>
            </a:r>
            <a:r>
              <a:rPr lang="hr-H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surečenica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završna </a:t>
            </a:r>
            <a:r>
              <a:rPr lang="hr-H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surečenica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uvrštena u glavnu na                                        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mjesto imenskog predikata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09490" y="1109176"/>
            <a:ext cx="5910048" cy="48654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400" dirty="0"/>
              <a:t>On je dobar.</a:t>
            </a:r>
            <a:endParaRPr lang="hr-HR" sz="2400" dirty="0"/>
          </a:p>
          <a:p>
            <a:r>
              <a:rPr lang="hr-HR" sz="2400" dirty="0"/>
              <a:t> S        P</a:t>
            </a:r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pPr marL="0" indent="0">
              <a:buNone/>
            </a:pPr>
            <a:r>
              <a:rPr lang="hr-HR" sz="2400" dirty="0"/>
              <a:t>On je   da bolji ne može biti.</a:t>
            </a:r>
            <a:endParaRPr lang="hr-HR" sz="2400" dirty="0"/>
          </a:p>
          <a:p>
            <a:pPr marL="0" indent="0">
              <a:buNone/>
            </a:pPr>
            <a:r>
              <a:rPr lang="hr-HR" sz="2400" dirty="0"/>
              <a:t>  G                  Zavisna </a:t>
            </a:r>
            <a:r>
              <a:rPr lang="hr-HR" sz="2400" dirty="0" err="1"/>
              <a:t>surečenica</a:t>
            </a:r>
            <a:r>
              <a:rPr lang="hr-HR" sz="2400" dirty="0"/>
              <a:t> </a:t>
            </a:r>
            <a:endParaRPr lang="hr-HR" sz="2400" dirty="0"/>
          </a:p>
          <a:p>
            <a:pPr marL="0" indent="0">
              <a:buNone/>
            </a:pPr>
            <a:r>
              <a:rPr lang="hr-HR" sz="2400" dirty="0"/>
              <a:t>                 uvrštena u glavnu na mjesto </a:t>
            </a:r>
            <a:endParaRPr lang="hr-HR" sz="2400" dirty="0"/>
          </a:p>
          <a:p>
            <a:pPr marL="0" indent="0">
              <a:buNone/>
            </a:pPr>
            <a:r>
              <a:rPr lang="hr-HR" sz="2400" dirty="0"/>
              <a:t>                       imenskog predikata.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0" y="1109176"/>
            <a:ext cx="5986510" cy="48654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400" dirty="0"/>
              <a:t>Oni nisu očekivani.</a:t>
            </a:r>
            <a:endParaRPr lang="hr-HR" sz="2400" dirty="0"/>
          </a:p>
          <a:p>
            <a:r>
              <a:rPr lang="hr-HR" sz="2400" dirty="0"/>
              <a:t>  S          P</a:t>
            </a:r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Oni nisu   što smo očekivali.</a:t>
            </a:r>
            <a:endParaRPr lang="hr-HR" sz="2400" dirty="0"/>
          </a:p>
          <a:p>
            <a:r>
              <a:rPr lang="hr-HR" sz="2400" dirty="0"/>
              <a:t>    G               Zavisna </a:t>
            </a:r>
            <a:r>
              <a:rPr lang="hr-HR" sz="2400" dirty="0" err="1"/>
              <a:t>surečenica</a:t>
            </a:r>
            <a:r>
              <a:rPr lang="hr-HR" sz="2400" dirty="0"/>
              <a:t> </a:t>
            </a:r>
            <a:endParaRPr lang="hr-HR" sz="2400" dirty="0"/>
          </a:p>
          <a:p>
            <a:r>
              <a:rPr lang="hr-HR" sz="2400" dirty="0"/>
              <a:t>                   uvrštena u glavnu na                      </a:t>
            </a:r>
            <a:endParaRPr lang="hr-HR" sz="2400" dirty="0"/>
          </a:p>
          <a:p>
            <a:r>
              <a:rPr lang="hr-HR" sz="2400" dirty="0"/>
              <a:t>                                          mjesto </a:t>
            </a:r>
            <a:endParaRPr lang="hr-HR" sz="2400" dirty="0"/>
          </a:p>
          <a:p>
            <a:r>
              <a:rPr lang="hr-HR" sz="2400" dirty="0"/>
              <a:t>                      imenskog predikata.</a:t>
            </a:r>
            <a:endParaRPr lang="hr-HR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5007" y="5801125"/>
            <a:ext cx="6096000" cy="706207"/>
          </a:xfrm>
        </p:spPr>
        <p:txBody>
          <a:bodyPr/>
          <a:lstStyle/>
          <a:p>
            <a:r>
              <a:rPr lang="hr-HR" dirty="0"/>
              <a:t>PREDIKATNE REČENICE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372863" y="260501"/>
            <a:ext cx="10821880" cy="195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Predikatne su rečenice zavisnosložene rečenice u kojima je </a:t>
            </a:r>
            <a:r>
              <a:rPr lang="hr-HR" sz="28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zavisna </a:t>
            </a:r>
            <a:r>
              <a:rPr lang="hr-HR" sz="2800" b="0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surečenica</a:t>
            </a:r>
            <a:r>
              <a:rPr lang="hr-HR" sz="28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uvrštena na mjesto imenske riječi u imenskome predikatu</a:t>
            </a:r>
            <a:r>
              <a:rPr lang="hr-H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glavne </a:t>
            </a:r>
            <a:r>
              <a:rPr lang="hr-HR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surečenice</a:t>
            </a:r>
            <a:r>
              <a:rPr lang="hr-H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Predikatne rečenice posebnije su od ostalih!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321" y="2336873"/>
            <a:ext cx="9937372" cy="397515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predikatnoj rečenici glavna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surečenica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izriče potpunu obavijest jer predikat nije cjelovit. 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Glavna rečenica uvijek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završava POMOĆNIM GLAGOLOM BITI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(koji ima ulogu spone-poveznice na koju se veže zavisna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surečenica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 glavna i zavisna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surečenica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ZAJEDNO izriču potpunu obavijest!!!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Grp="1" noRot="1" noChangeAspect="1" noMove="1" noResize="1" noUngrp="1"/>
          </p:cNvGrpSpPr>
          <p:nvPr/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/>
            <p:cNvSpPr/>
            <p:nvPr/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2190" r="32797" b="2"/>
          <a:stretch>
            <a:fillRect/>
          </a:stretch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hr-HR" sz="2800" dirty="0"/>
              <a:t>Dokaži prethodne zaključke na sljedećim rečenicama.</a:t>
            </a:r>
            <a:endParaRPr lang="hr-HR" sz="2800" dirty="0"/>
          </a:p>
        </p:txBody>
      </p:sp>
      <p:pic>
        <p:nvPicPr>
          <p:cNvPr id="15" name="Picture 1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40161" y="2291404"/>
            <a:ext cx="6867488" cy="4159177"/>
          </a:xfrm>
        </p:spPr>
        <p:txBody>
          <a:bodyPr>
            <a:normAutofit fontScale="92500" lnSpcReduction="10000"/>
          </a:bodyPr>
          <a:lstStyle/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Njezino samopoštovanje je da ostaneš bez daha.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Samopoštovanje je kad voliš sebe.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Samopoštovanje nije što smo mislili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je da bolji ne može biti.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Igra bijaše da bolja nije mogla biti.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000" dirty="0"/>
          </a:p>
          <a:p>
            <a:endParaRPr lang="hr-HR" sz="2000" dirty="0"/>
          </a:p>
          <a:p>
            <a:endParaRPr lang="hr-HR" sz="20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7553" y="753228"/>
            <a:ext cx="10271464" cy="10809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2400"/>
              <a:t>Jednostavne rečenice preoblikuj u složene tako da od dijela imenskog predikata napraviš predikatnu rečenicu.</a:t>
            </a:r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26071"/>
          </a:xfrm>
        </p:spPr>
        <p:txBody>
          <a:bodyPr>
            <a:normAutofit fontScale="92500" lnSpcReduction="20000"/>
          </a:bodyPr>
          <a:lstStyle/>
          <a:p>
            <a:r>
              <a:rPr lang="hr-HR"/>
              <a:t>Ljubav je slijepa.</a:t>
            </a:r>
            <a:endParaRPr lang="hr-HR"/>
          </a:p>
          <a:p>
            <a:r>
              <a:rPr lang="hr-HR"/>
              <a:t>Ljubav je da sljepija ne može biti.</a:t>
            </a:r>
            <a:endParaRPr lang="hr-HR"/>
          </a:p>
          <a:p>
            <a:endParaRPr lang="hr-HR"/>
          </a:p>
          <a:p>
            <a:r>
              <a:rPr lang="hr-HR"/>
              <a:t>Putovanje nije preporučljivo.</a:t>
            </a:r>
            <a:endParaRPr lang="hr-HR"/>
          </a:p>
          <a:p>
            <a:r>
              <a:rPr lang="hr-HR"/>
              <a:t>Putovanje nije da bi se preporučilo.</a:t>
            </a:r>
            <a:endParaRPr lang="hr-HR"/>
          </a:p>
          <a:p>
            <a:endParaRPr lang="hr-HR"/>
          </a:p>
          <a:p>
            <a:r>
              <a:rPr lang="hr-HR"/>
              <a:t>Zvijezde su kao rukom nacrtane.</a:t>
            </a:r>
            <a:endParaRPr lang="hr-HR"/>
          </a:p>
          <a:p>
            <a:r>
              <a:rPr lang="hr-HR"/>
              <a:t>Zvijezde su kao da ih se crtalo rukom.</a:t>
            </a:r>
            <a:endParaRPr lang="hr-HR"/>
          </a:p>
          <a:p>
            <a:endParaRPr lang="hr-HR"/>
          </a:p>
          <a:p>
            <a:r>
              <a:rPr lang="hr-HR"/>
              <a:t>Zadaća vam je ispravna.</a:t>
            </a:r>
            <a:endParaRPr lang="hr-HR"/>
          </a:p>
          <a:p>
            <a:r>
              <a:rPr lang="hr-HR"/>
              <a:t>Zadaća vam je kakva treba biti</a:t>
            </a:r>
            <a:endParaRPr lang="hr-HR" dirty="0"/>
          </a:p>
        </p:txBody>
      </p:sp>
      <p:sp>
        <p:nvSpPr>
          <p:cNvPr id="4" name="AutoShape 2" descr="What words can convey | MIT News | Massachusetts Institute of Technology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81926" y="2654210"/>
            <a:ext cx="4962918" cy="330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360" y="753110"/>
            <a:ext cx="10293350" cy="1080770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hr-HR" altLang="en-US" sz="2800"/>
              <a:t>Složene predikatne rečenice pretvori u jednostavne s imenskim predikatom.</a:t>
            </a:r>
            <a:endParaRPr lang="hr-HR" alt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085" y="2336800"/>
            <a:ext cx="9613900" cy="4084955"/>
          </a:xfrm>
        </p:spPr>
        <p:txBody>
          <a:bodyPr>
            <a:normAutofit/>
          </a:bodyPr>
          <a:p>
            <a:r>
              <a:rPr lang="hr-HR" altLang="en-US" sz="2800"/>
              <a:t>Zadovoljstvo je kad si sretan.</a:t>
            </a:r>
            <a:endParaRPr lang="hr-HR" altLang="en-US" sz="2800"/>
          </a:p>
          <a:p>
            <a:r>
              <a:rPr lang="hr-HR" altLang="en-US" sz="2800"/>
              <a:t>Zadovoljstvo je sreća.</a:t>
            </a:r>
            <a:endParaRPr lang="hr-HR" altLang="en-US" sz="2800"/>
          </a:p>
          <a:p>
            <a:endParaRPr lang="hr-HR" altLang="en-US" sz="2800"/>
          </a:p>
          <a:p>
            <a:r>
              <a:rPr lang="hr-HR" altLang="en-US" sz="2800"/>
              <a:t>Igra je kakvu samo poželjeti možemo.</a:t>
            </a:r>
            <a:endParaRPr lang="hr-HR" altLang="en-US" sz="2800"/>
          </a:p>
          <a:p>
            <a:r>
              <a:rPr lang="hr-HR" altLang="en-US" sz="2800"/>
              <a:t>Igra je najpoželjnija.</a:t>
            </a:r>
            <a:endParaRPr lang="hr-HR" altLang="en-US" sz="2800"/>
          </a:p>
          <a:p>
            <a:endParaRPr lang="hr-HR" altLang="en-US" sz="2800"/>
          </a:p>
          <a:p>
            <a:r>
              <a:rPr lang="hr-HR" altLang="en-US" sz="2800"/>
              <a:t>Sreća je kad se ne svađamo.</a:t>
            </a:r>
            <a:endParaRPr lang="hr-HR" altLang="en-US" sz="2800"/>
          </a:p>
          <a:p>
            <a:r>
              <a:rPr lang="hr-HR" altLang="en-US" sz="2800"/>
              <a:t>Sreća je mir.</a:t>
            </a:r>
            <a:endParaRPr lang="hr-HR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</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tags/tag1.xml><?xml version="1.0" encoding="utf-8"?>
<p:tagLst xmlns:p="http://schemas.openxmlformats.org/presentationml/2006/main">
  <p:tag name="ARTICULATE_SLIDE_THUMBNAIL_REFRESH" val="1"/>
</p:tagLst>
</file>

<file path=ppt/tags/tag5.xml><?xml version="1.0" encoding="utf-8"?>
<p:tagLst xmlns:p="http://schemas.openxmlformats.org/presentationml/2006/main">
  <p:tag name="ARTICULATE_SLIDE_THUMBNAIL_REFRESH" val="1"/>
  <p:tag name="ARTICULATE_DESIGN_ID_OFFICE THEME" val="hT4qWUsE"/>
  <p:tag name="ARTICULATE_SLIDE_COUNT" val="14"/>
  <p:tag name="ARTICULATE_PROJECT_OPEN" val="0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��< ? x m l   v e r s i o n = " 1 . 0 " ? > < c t : c o n t e n t T y p e S c h e m a   c t : _ = " "   m a : _ = " "   m a : c o n t e n t T y p e N a m e = " D o c u m e n t "   m a : c o n t e n t T y p e I D = " 0 x 0 1 0 1 0 0 7 9 F 1 1 1 E D 3 5 F 8 C C 4 7 9 4 4 9 6 0 9 E 8 A 0 9 2 3 A 6 "   m a : c o n t e n t T y p e V e r s i o n = " 2 4 "   m a : c o n t e n t T y p e D e s c r i p t i o n = " C r e a t e   a   n e w   d o c u m e n t . "   m a : c o n t e n t T y p e S c o p e = " "   m a : v e r s i o n I D = " 2 d 7 1 4 a 3 2 9 6 d f 1 4 e b a 7 a 1 0 0 b b 6 6 5 4 4 3 c a "   x m l n s : c t = " h t t p : / / s c h e m a s . m i c r o s o f t . c o m / o f f i c e / 2 0 0 6 / m e t a d a t a / c o n t e n t T y p e "   x m l n s : m a = " h t t p : / / s c h e m a s . m i c r o s o f t . c o m / o f f i c e / 2 0 0 6 / m e t a d a t a / p r o p e r t i e s / m e t a A t t r i b u t e s " >  
 < x s d : s c h e m a   t a r g e t N a m e s p a c e = " h t t p : / / s c h e m a s . m i c r o s o f t . c o m / o f f i c e / 2 0 0 6 / m e t a d a t a / p r o p e r t i e s "   m a : r o o t = " t r u e "   m a : f i e l d s I D = " 4 9 5 4 9 b f 4 5 b f b b f b 6 c f f e d 5 2 7 3 8 0 e 7 7 e 1 "   n s 1 : _ = " "   n s 2 : _ = " "   n s 3 : _ = " "   n s 4 : _ = " "   x m l n s : x s d = " h t t p : / / w w w . w 3 . o r g / 2 0 0 1 / X M L S c h e m a "   x m l n s : x s = " h t t p : / / w w w . w 3 . o r g / 2 0 0 1 / X M L S c h e m a "   x m l n s : p = " h t t p : / / s c h e m a s . m i c r o s o f t . c o m / o f f i c e / 2 0 0 6 / m e t a d a t a / p r o p e r t i e s "   x m l n s : n s 1 = " h t t p : / / s c h e m a s . m i c r o s o f t . c o m / s h a r e p o i n t / v 3 "   x m l n s : n s 2 = " 7 1 a f 3 2 4 3 - 3 d d 4 - 4 a 8 d - 8 c 0 d - d d 7 6 d a 1 f 0 2 a 5 "   x m l n s : n s 3 = " 1 6 c 0 5 7 2 7 - a a 7 5 - 4 e 4 a - 9 b 5 f - 8 a 8 0 a 1 1 6 5 8 9 1 "   x m l n s : n s 4 = " 2 3 0 e 9 d f 3 - b e 6 5 - 4 c 7 3 - a 9 3 b - d 1 2 3 6 e b d 6 7 7 e " >  
 < x s d : i m p o r t   n a m e s p a c e = " h t t p : / / s c h e m a s . m i c r o s o f t . c o m / s h a r e p o i n t / v 3 " / >  
 < x s d : i m p o r t   n a m e s p a c e = " 7 1 a f 3 2 4 3 - 3 d d 4 - 4 a 8 d - 8 c 0 d - d d 7 6 d a 1 f 0 2 a 5 " / >  
 < x s d : i m p o r t   n a m e s p a c e = " 1 6 c 0 5 7 2 7 - a a 7 5 - 4 e 4 a - 9 b 5 f - 8 a 8 0 a 1 1 6 5 8 9 1 " / >  
 < x s d : i m p o r t   n a m e s p a c e = " 2 3 0 e 9 d f 3 - b e 6 5 - 4 c 7 3 - a 9 3 b - d 1 2 3 6 e b d 6 7 7 e " / >  
 < x s d : e l e m e n t   n a m e = " p r o p e r t i e s " >  
 < x s d : c o m p l e x T y p e >  
 < x s d : s e q u e n c e >  
 < x s d : e l e m e n t   n a m e = " d o c u m e n t M a n a g e m e n t " >  
 < x s d : c o m p l e x T y p e >  
 < x s d : a l l >  
 < x s d : e l e m e n t   r e f = " n s 2 : S t a t u s "   m i n O c c u r s = " 0 " / >  
 < x s d : e l e m e n t   r e f = " n s 2 : I m a g e "   m i n O c c u r s = " 0 " / >  
 < x s d : e l e m e n t   r e f = " n s 2 : M e d i a S e r v i c e M e t a d a t a "   m i n O c c u r s = " 0 " / >  
 < x s d : e l e m e n t   r e f = " n s 2 : M e d i a S e r v i c e F a s t M e t a d a t a "   m i n O c c u r s = " 0 " / >  
 < x s d : e l e m e n t   r e f = " n s 2 : M e d i a S e r v i c e O C R "   m i n O c c u r s = " 0 " / >  
 < x s d : e l e m e n t   r e f = " n s 2 : M e d i a S e r v i c e A u t o T a g s "   m i n O c c u r s = " 0 " / >  
 < x s d : e l e m e n t   r e f = " n s 2 : M e d i a S e r v i c e E v e n t H a s h C o d e "   m i n O c c u r s = " 0 " / >  
 < x s d : e l e m e n t   r e f = " n s 2 : M e d i a S e r v i c e G e n e r a t i o n T i m e "   m i n O c c u r s = " 0 " / >  
 < x s d : e l e m e n t   r e f = " n s 3 : S h a r e d W i t h U s e r s "   m i n O c c u r s = " 0 " / >  
 < x s d : e l e m e n t   r e f = " n s 3 : S h a r e d W i t h D e t a i l s "   m i n O c c u r s = " 0 " / >  
 < x s d : e l e m e n t   r e f = " n s 2 : M e d i a S e r v i c e A u t o K e y P o i n t s "   m i n O c c u r s = " 0 " / >  
 < x s d : e l e m e n t   r e f = " n s 2 : M e d i a S e r v i c e K e y P o i n t s "   m i n O c c u r s = " 0 " / >  
 < x s d : e l e m e n t   r e f = " n s 2 : M e d i a S e r v i c e D a t e T a k e n "   m i n O c c u r s = " 0 " / >  
 < x s d : e l e m e n t   r e f = " n s 1 : _ i p _ U n i f i e d C o m p l i a n c e P o l i c y P r o p e r t i e s "   m i n O c c u r s = " 0 " / >  
 < x s d : e l e m e n t   r e f = " n s 1 : _ i p _ U n i f i e d C o m p l i a n c e P o l i c y U I A c t i o n "   m i n O c c u r s = " 0 " / >  
 < x s d : e l e m e n t   r e f = " n s 4 : T a x C a t c h A l l "   m i n O c c u r s = " 0 " / >  
 < x s d : e l e m e n t   r e f = " n s 2 : I m a g e T a g s T a x H T F i e l d "   m i n O c c u r s = " 0 " / >  
 < x s d : e l e m e n t   r e f = " n s 2 : M e d i a S e r v i c e L o c a t i o n "   m i n O c c u r s = " 0 " / >  
 < x s d : e l e m e n t   r e f = " n s 2 : M e d i a L e n g t h I n S e c o n d s "   m i n O c c u r s = " 0 " / >  
 < x s d : e l e m e n t   r e f = " n s 2 : B a c k g r o u n d "   m i n O c c u r s = " 0 " / >  
 < / x s d : a l l >  
 < / x s d : c o m p l e x T y p e >  
 < / x s d : e l e m e n t >  
 < / x s d : s e q u e n c e >  
 < / x s d : c o m p l e x T y p e >  
 < / x s d : e l e m e n t >  
 < / x s d : s c h e m a >  
 < x s d : s c h e m a   t a r g e t N a m e s p a c e = " h t t p : / / s c h e m a s . m i c r o s o f t . c o m / s h a r e p o i n t / v 3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_ i p _ U n i f i e d C o m p l i a n c e P o l i c y P r o p e r t i e s "   m a : i n d e x = " 2 0 "   n i l l a b l e = " t r u e "   m a : d i s p l a y N a m e = " U n i f i e d   C o m p l i a n c e   P o l i c y   P r o p e r t i e s "   m a : h i d d e n = " t r u e "   m a : i n t e r n a l N a m e = " _ i p _ U n i f i e d C o m p l i a n c e P o l i c y P r o p e r t i e s "   m a : r e a d O n l y = " f a l s e " >  
 < x s d : s i m p l e T y p e >  
 < x s d : r e s t r i c t i o n   b a s e = " d m s : N o t e " / >  
 < / x s d : s i m p l e T y p e >  
 < / x s d : e l e m e n t >  
 < x s d : e l e m e n t   n a m e = " _ i p _ U n i f i e d C o m p l i a n c e P o l i c y U I A c t i o n "   m a : i n d e x = " 2 1 "   n i l l a b l e = " t r u e "   m a : d i s p l a y N a m e = " U n i f i e d   C o m p l i a n c e   P o l i c y   U I   A c t i o n "   m a : h i d d e n = " t r u e "   m a : i n t e r n a l N a m e = " _ i p _ U n i f i e d C o m p l i a n c e P o l i c y U I A c t i o n "   m a : r e a d O n l y = " f a l s e " >  
 < x s d : s i m p l e T y p e >  
 < x s d : r e s t r i c t i o n   b a s e = " d m s : T e x t " / >  
 < / x s d : s i m p l e T y p e >  
 < / x s d : e l e m e n t >  
 < / x s d : s c h e m a >  
 < x s d : s c h e m a   t a r g e t N a m e s p a c e = " 7 1 a f 3 2 4 3 - 3 d d 4 - 4 a 8 d - 8 c 0 d - d d 7 6 d a 1 f 0 2 a 5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S t a t u s "   m a : i n d e x = " 2 "   n i l l a b l e = " t r u e "   m a : d i s p l a y N a m e = " S t a t u s "   m a : d e f a u l t = " N o t   s t a r t e d "   m a : f o r m a t = " D r o p d o w n "   m a : i n t e r n a l N a m e = " S t a t u s "   m a : r e a d O n l y = " f a l s e " >  
 < x s d : s i m p l e T y p e >  
 < x s d : r e s t r i c t i o n   b a s e = " d m s : C h o i c e " >  
 < x s d : e n u m e r a t i o n   v a l u e = " N o t   s t a r t e d " / >  
 < x s d : e n u m e r a t i o n   v a l u e = " I n   P r o g r e s s " / >  
 < x s d : e n u m e r a t i o n   v a l u e = " C o m p l e t e d " / >  
 < / x s d : r e s t r i c t i o n >  
 < / x s d : s i m p l e T y p e >  
 < / x s d : e l e m e n t >  
 < x s d : e l e m e n t   n a m e = " I m a g e "   m a : i n d e x = " 3 "   n i l l a b l e = " t r u e "   m a : d i s p l a y N a m e = " I m a g e "   m a : f o r m a t = " I m a g e "   m a : i n t e r n a l N a m e = " I m a g e "   m a : r e a d O n l y = " f a l s e " >  
 < x s d : c o m p l e x T y p e >  
 < x s d : c o m p l e x C o n t e n t >  
 < x s d : e x t e n s i o n   b a s e = " d m s : U R L " >  
 < x s d : s e q u e n c e >  
 < x s d : e l e m e n t   n a m e = " U r l "   t y p e = " d m s : V a l i d U r l "   m i n O c c u r s = " 0 "   n i l l a b l e = " t r u e " / >  
 < x s d : e l e m e n t   n a m e = " D e s c r i p t i o n "   t y p e = " x s d : s t r i n g "   n i l l a b l e = " t r u e " / >  
 < / x s d : s e q u e n c e >  
 < / x s d : e x t e n s i o n >  
 < / x s d : c o m p l e x C o n t e n t >  
 < / x s d : c o m p l e x T y p e >  
 < / x s d : e l e m e n t >  
 < x s d : e l e m e n t   n a m e = " M e d i a S e r v i c e M e t a d a t a "   m a : i n d e x = " 8 "   n i l l a b l e = " t r u e "   m a : d i s p l a y N a m e = " M e d i a S e r v i c e M e t a d a t a "   m a : h i d d e n = " t r u e "   m a : i n t e r n a l N a m e = " M e d i a S e r v i c e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F a s t M e t a d a t a "   m a : i n d e x = " 9 "   n i l l a b l e = " t r u e "   m a : d i s p l a y N a m e = " M e d i a S e r v i c e F a s t M e t a d a t a "   m a : h i d d e n = " t r u e "   m a : i n t e r n a l N a m e = " M e d i a S e r v i c e F a s t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O C R "   m a : i n d e x = " 1 0 "   n i l l a b l e = " t r u e "   m a : d i s p l a y N a m e = " M e d i a S e r v i c e O C R "   m a : h i d d e n = " t r u e "   m a : i n t e r n a l N a m e = " M e d i a S e r v i c e O C R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A u t o T a g s "   m a : i n d e x = " 1 1 "   n i l l a b l e = " t r u e "   m a : d i s p l a y N a m e = " M e d i a S e r v i c e A u t o T a g s "   m a : h i d d e n = " t r u e "   m a : i n t e r n a l N a m e = " M e d i a S e r v i c e A u t o T a g s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E v e n t H a s h C o d e "   m a : i n d e x = " 1 2 "   n i l l a b l e = " t r u e "   m a : d i s p l a y N a m e = " M e d i a S e r v i c e E v e n t H a s h C o d e "   m a : h i d d e n = " t r u e "   m a : i n t e r n a l N a m e = " M e d i a S e r v i c e E v e n t H a s h C o d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G e n e r a t i o n T i m e "   m a : i n d e x = " 1 3 "   n i l l a b l e = " t r u e "   m a : d i s p l a y N a m e = " M e d i a S e r v i c e G e n e r a t i o n T i m e "   m a : h i d d e n = " t r u e "   m a : i n t e r n a l N a m e = " M e d i a S e r v i c e G e n e r a t i o n T i m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A u t o K e y P o i n t s "   m a : i n d e x = " 1 6 "   n i l l a b l e = " t r u e "   m a : d i s p l a y N a m e = " M e d i a S e r v i c e A u t o K e y P o i n t s "   m a : h i d d e n = " t r u e "   m a : i n t e r n a l N a m e = " M e d i a S e r v i c e A u t o K e y P o i n t s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K e y P o i n t s "   m a : i n d e x = " 1 7 "   n i l l a b l e = " t r u e "   m a : d i s p l a y N a m e = " K e y P o i n t s "   m a : h i d d e n = " t r u e "   m a : i n t e r n a l N a m e = " M e d i a S e r v i c e K e y P o i n t s "   m a : r e a d O n l y = " f a l s e " >  
 < x s d : s i m p l e T y p e >  
 < x s d : r e s t r i c t i o n   b a s e = " d m s : N o t e " / >  
 < / x s d : s i m p l e T y p e >  
 < / x s d : e l e m e n t >  
 < x s d : e l e m e n t   n a m e = " M e d i a S e r v i c e D a t e T a k e n "   m a : i n d e x = " 1 8 "   n i l l a b l e = " t r u e "   m a : d i s p l a y N a m e = " M e d i a S e r v i c e D a t e T a k e n "   m a : h i d d e n = " t r u e "   m a : i n t e r n a l N a m e = " M e d i a S e r v i c e D a t e T a k e n "   m a : r e a d O n l y = " t r u e " >  
 < x s d : s i m p l e T y p e >  
 < x s d : r e s t r i c t i o n   b a s e = " d m s : T e x t " / >  
 < / x s d : s i m p l e T y p e >  
 < / x s d : e l e m e n t >  
 < x s d : e l e m e n t   n a m e = " I m a g e T a g s T a x H T F i e l d "   m a : i n d e x = " 2 5 "   n i l l a b l e = " t r u e "   m a : t a x o n o m y = " t r u e "   m a : i n t e r n a l N a m e = " I m a g e T a g s T a x H T F i e l d "   m a : t a x o n o m y F i e l d N a m e = " M e d i a S e r v i c e I m a g e T a g s "   m a : d i s p l a y N a m e = " I m a g e   T a g s "   m a : r e a d O n l y = " f a l s e "   m a : f i e l d I d = " { 5 c f 7 6 f 1 5 - 5 c e d - 4 d d c - b 4 0 9 - 7 1 3 4 f f 3 c 3 3 2 f } "   m a : t a x o n o m y M u l t i = " t r u e "   m a : s s p I d = " e 3 8 5 f b 4 0 - 5 2 d 4 - 4 f a e - 9 c 5 b - 3 e 8 f f 8 a 5 8 7 8 e "   m a : t e r m S e t I d = " 0 9 8 1 4 c d 3 - 5 6 8 e - f e 9 0 - 9 8 1 4 - 8 d 6 2 1 f f 8 f b 8 4 "   m a : a n c h o r I d = " f b a 5 4 f b 3 - c 3 e 1 - f e 8 1 - a 7 7 6 - c a 4 b 6 9 1 4 8 c 4 d "   m a : o p e n = " t r u e "   m a : i s K e y w o r d = " f a l s e " >  
 < x s d : c o m p l e x T y p e >  
 < x s d : s e q u e n c e >  
 < x s d : e l e m e n t   r e f = " p c : T e r m s "   m i n O c c u r s = " 0 "   m a x O c c u r s = " 1 " > < / x s d : e l e m e n t >  
 < / x s d : s e q u e n c e >  
 < / x s d : c o m p l e x T y p e >  
 < / x s d : e l e m e n t >  
 < x s d : e l e m e n t   n a m e = " M e d i a S e r v i c e L o c a t i o n "   m a : i n d e x = " 2 6 "   n i l l a b l e = " t r u e "   m a : d i s p l a y N a m e = " L o c a t i o n "   m a : h i d d e n = " t r u e "   m a : i n t e r n a l N a m e = " M e d i a S e r v i c e L o c a t i o n "   m a : r e a d O n l y = " t r u e " >  
 < x s d : s i m p l e T y p e >  
 < x s d : r e s t r i c t i o n   b a s e = " d m s : T e x t " / >  
 < / x s d : s i m p l e T y p e >  
 < / x s d : e l e m e n t >  
 < x s d : e l e m e n t   n a m e = " M e d i a L e n g t h I n S e c o n d s "   m a : i n d e x = " 2 7 "   n i l l a b l e = " t r u e "   m a : d i s p l a y N a m e = " M e d i a L e n g t h I n S e c o n d s "   m a : h i d d e n = " t r u e "   m a : i n t e r n a l N a m e = " M e d i a L e n g t h I n S e c o n d s "   m a : r e a d O n l y = " t r u e " >  
 < x s d : s i m p l e T y p e >  
 < x s d : r e s t r i c t i o n   b a s e = " d m s : U n k n o w n " / >  
 < / x s d : s i m p l e T y p e >  
 < / x s d : e l e m e n t >  
 < x s d : e l e m e n t   n a m e = " B a c k g r o u n d "   m a : i n d e x = " 2 8 "   n i l l a b l e = " t r u e "   m a : d i s p l a y N a m e = " B a c k g r o u n d "   m a : d e f a u l t = " 0 "   m a : f o r m a t = " D r o p d o w n "   m a : i n t e r n a l N a m e = " B a c k g r o u n d " >  
 < x s d : s i m p l e T y p e >  
 < x s d : r e s t r i c t i o n   b a s e = " d m s : B o o l e a n " / >  
 < / x s d : s i m p l e T y p e >  
 < / x s d : e l e m e n t >  
 < / x s d : s c h e m a >  
 < x s d : s c h e m a   t a r g e t N a m e s p a c e = " 1 6 c 0 5 7 2 7 - a a 7 5 - 4 e 4 a - 9 b 5 f - 8 a 8 0 a 1 1 6 5 8 9 1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S h a r e d W i t h U s e r s "   m a : i n d e x = " 1 4 "   n i l l a b l e = " t r u e "   m a : d i s p l a y N a m e = " S h a r e d   W i t h "   m a : h i d d e n = " t r u e "   m a : i n t e r n a l N a m e = " S h a r e d W i t h U s e r s "   m a : r e a d O n l y = " t r u e " >  
 < x s d : c o m p l e x T y p e >  
 < x s d : c o m p l e x C o n t e n t >  
 < x s d : e x t e n s i o n   b a s e = " d m s : U s e r M u l t i " >  
 < x s d : s e q u e n c e >  
 < x s d : e l e m e n t   n a m e = " U s e r I n f o "   m i n O c c u r s = " 0 "   m a x O c c u r s = " u n b o u n d e d " >  
 < x s d : c o m p l e x T y p e >  
 < x s d : s e q u e n c e >  
 < x s d : e l e m e n t   n a m e = " D i s p l a y N a m e "   t y p e = " x s d : s t r i n g "   m i n O c c u r s = " 0 " / >  
 < x s d : e l e m e n t   n a m e = " A c c o u n t I d "   t y p e = " d m s : U s e r I d "   m i n O c c u r s = " 0 "   n i l l a b l e = " t r u e " / >  
 < x s d : e l e m e n t   n a m e = " A c c o u n t T y p e "   t y p e = " x s d : s t r i n g "   m i n O c c u r s = " 0 " / >  
 < / x s d : s e q u e n c e >  
 < / x s d : c o m p l e x T y p e >  
 < / x s d : e l e m e n t >  
 < / x s d : s e q u e n c e >  
 < / x s d : e x t e n s i o n >  
 < / x s d : c o m p l e x C o n t e n t >  
 < / x s d : c o m p l e x T y p e >  
 < / x s d : e l e m e n t >  
 < x s d : e l e m e n t   n a m e = " S h a r e d W i t h D e t a i l s "   m a : i n d e x = " 1 5 "   n i l l a b l e = " t r u e "   m a : d i s p l a y N a m e = " S h a r e d   W i t h   D e t a i l s "   m a : h i d d e n = " t r u e "   m a : i n t e r n a l N a m e = " S h a r e d W i t h D e t a i l s "   m a : r e a d O n l y = " t r u e " >  
 < x s d : s i m p l e T y p e >  
 < x s d : r e s t r i c t i o n   b a s e = " d m s : N o t e " / >  
 < / x s d : s i m p l e T y p e >  
 < / x s d : e l e m e n t >  
 < / x s d : s c h e m a >  
 < x s d : s c h e m a   t a r g e t N a m e s p a c e = " 2 3 0 e 9 d f 3 - b e 6 5 - 4 c 7 3 - a 9 3 b - d 1 2 3 6 e b d 6 7 7 e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T a x C a t c h A l l "   m a : i n d e x = " 2 3 "   n i l l a b l e = " t r u e "   m a : d i s p l a y N a m e = " T a x o n o m y   C a t c h   A l l   C o l u m n "   m a : h i d d e n = " t r u e "   m a : l i s t = " { 3 f 6 b f c b c - 3 d b 3 - 4 a e 6 - b d 7 6 - 3 2 6 f 0 7 9 8 a d 2 8 } "   m a : i n t e r n a l N a m e = " T a x C a t c h A l l "   m a : r e a d O n l y = " f a l s e "   m a : s h o w F i e l d = " C a t c h A l l D a t a "   m a : w e b = " 1 6 c 0 5 7 2 7 - a a 7 5 - 4 e 4 a - 9 b 5 f - 8 a 8 0 a 1 1 6 5 8 9 1 " >  
 < x s d : c o m p l e x T y p e >  
 < x s d : c o m p l e x C o n t e n t >  
 < x s d : e x t e n s i o n   b a s e = " d m s : M u l t i C h o i c e L o o k u p " >  
 < x s d : s e q u e n c e >  
 < x s d : e l e m e n t   n a m e = " V a l u e "   t y p e = " d m s : L o o k u p "   m a x O c c u r s = " u n b o u n d e d "   m i n O c c u r s = " 0 "   n i l l a b l e = " t r u e " / >  
 < / x s d : s e q u e n c e >  
 < / x s d : e x t e n s i o n >  
 < / x s d : c o m p l e x C o n t e n t >  
 < / x s d : c o m p l e x T y p e >  
 < / x s d : e l e m e n t >  
 < / x s d : s c h e m a >  
 < x s d : s c h e m a   t a r g e t N a m e s p a c e = " h t t p : / / s c h e m a s . o p e n x m l f o r m a t s . o r g / p a c k a g e / 2 0 0 6 / m e t a d a t a / c o r e - p r o p e r t i e s "   e l e m e n t F o r m D e f a u l t = " q u a l i f i e d "   a t t r i b u t e F o r m D e f a u l t = " u n q u a l i f i e d "   b l o c k D e f a u l t = " # a l l "   x m l n s = " h t t p : / / s c h e m a s . o p e n x m l f o r m a t s . o r g / p a c k a g e / 2 0 0 6 / m e t a d a t a / c o r e - p r o p e r t i e s "   x m l n s : x s d = " h t t p : / / w w w . w 3 . o r g / 2 0 0 1 / X M L S c h e m a "   x m l n s : x s i = " h t t p : / / w w w . w 3 . o r g / 2 0 0 1 / X M L S c h e m a - i n s t a n c e "   x m l n s : d c = " h t t p : / / p u r l . o r g / d c / e l e m e n t s / 1 . 1 / "   x m l n s : d c t e r m s = " h t t p : / / p u r l . o r g / d c / t e r m s / "   x m l n s : o d o c = " h t t p : / / s c h e m a s . m i c r o s o f t . c o m / i n t e r n a l / o b d " >  
 < x s d : i m p o r t   n a m e s p a c e = " h t t p : / / p u r l . o r g / d c / e l e m e n t s / 1 . 1 / "   s c h e m a L o c a t i o n = " h t t p : / / d u b l i n c o r e . o r g / s c h e m a s / x m l s / q d c / 2 0 0 3 / 0 4 / 0 2 / d c . x s d " / >  
 < x s d : i m p o r t   n a m e s p a c e = " h t t p : / / p u r l . o r g / d c / t e r m s / "   s c h e m a L o c a t i o n = " h t t p : / / d u b l i n c o r e . o r g / s c h e m a s / x m l s / q d c / 2 0 0 3 / 0 4 / 0 2 / d c t e r m s . x s d " / >  
 < x s d : e l e m e n t   n a m e = " c o r e P r o p e r t i e s "   t y p e = " C T _ c o r e P r o p e r t i e s " / >  
 < x s d : c o m p l e x T y p e   n a m e = " C T _ c o r e P r o p e r t i e s " >  
 < x s d : a l l >  
 < x s d : e l e m e n t   r e f = " d c : c r e a t o r "   m i n O c c u r s = " 0 "   m a x O c c u r s = " 1 " / >  
 < x s d : e l e m e n t   r e f = " d c t e r m s : c r e a t e d "   m i n O c c u r s = " 0 "   m a x O c c u r s = " 1 " / >  
 < x s d : e l e m e n t   r e f = " d c : i d e n t i f i e r "   m i n O c c u r s = " 0 "   m a x O c c u r s = " 1 " / >  
 < x s d : e l e m e n t   n a m e = " c o n t e n t T y p e "   m i n O c c u r s = " 0 "   m a x O c c u r s = " 1 "   t y p e = " x s d : s t r i n g "   m a : d i s p l a y N a m e = " C o n t e n t   T y p e " / >  
 < x s d : e l e m e n t   r e f = " d c : t i t l e "   m i n O c c u r s = " 0 "   m a x O c c u r s = " 1 "   m a : i n d e x = " 1 "   m a : d i s p l a y N a m e = " T i t l e " / >  
 < x s d : e l e m e n t   r e f = " d c : s u b j e c t "   m i n O c c u r s = " 0 "   m a x O c c u r s = " 1 " / >  
 < x s d : e l e m e n t   r e f = " d c : d e s c r i p t i o n "   m i n O c c u r s = " 0 "   m a x O c c u r s = " 1 " / >  
 < x s d : e l e m e n t   n a m e = " k e y w o r d s "   m i n O c c u r s = " 0 "   m a x O c c u r s = " 1 "   t y p e = " x s d : s t r i n g " / >  
 < x s d : e l e m e n t   r e f = " d c : l a n g u a g e "   m i n O c c u r s = " 0 "   m a x O c c u r s = " 1 " / >  
 < x s d : e l e m e n t   n a m e = " c a t e g o r y "   m i n O c c u r s = " 0 "   m a x O c c u r s = " 1 "   t y p e = " x s d : s t r i n g " / >  
 < x s d : e l e m e n t   n a m e = " v e r s i o n "   m i n O c c u r s = " 0 "   m a x O c c u r s = " 1 "   t y p e = " x s d : s t r i n g " / >  
 < x s d : e l e m e n t   n a m e = " r e v i s i o n "   m i n O c c u r s = " 0 "   m a x O c c u r s = " 1 "   t y p e = " x s d : s t r i n g " >  
 < x s d : a n n o t a t i o n >  
 < x s d : d o c u m e n t a t i o n >  
                                                 T h i s   v a l u e   i n d i c a t e s   t h e   n u m b e r   o f   s a v e s   o r   r e v i s i o n s .   T h e   a p p l i c a t i o n   i s   r e s p o n s i b l e   f o r   u p d a t i n g   t h i s   v a l u e   a f t e r   e a c h   r e v i s i o n .  
                                         < / x s d : d o c u m e n t a t i o n >  
 < / x s d : a n n o t a t i o n >  
 < / x s d : e l e m e n t >  
 < x s d : e l e m e n t   n a m e = " l a s t M o d i f i e d B y "   m i n O c c u r s = " 0 "   m a x O c c u r s = " 1 "   t y p e = " x s d : s t r i n g " / >  
 < x s d : e l e m e n t   r e f = " d c t e r m s : m o d i f i e d "   m i n O c c u r s = " 0 "   m a x O c c u r s = " 1 " / >  
 < x s d : e l e m e n t   n a m e = " c o n t e n t S t a t u s "   m i n O c c u r s = " 0 "   m a x O c c u r s = " 1 "   t y p e = " x s d : s t r i n g " / >  
 < / x s d : a l l >  
 < / x s d : c o m p l e x T y p e >  
 < / x s d : s c h e m a >  
 < x s : s c h e m a   t a r g e t N a m e s p a c e = " h t t p : / / s c h e m a s . m i c r o s o f t . c o m / o f f i c e / i n f o p a t h / 2 0 0 7 / P a r t n e r C o n t r o l s "   e l e m e n t F o r m D e f a u l t = " q u a l i f i e d "   a t t r i b u t e F o r m D e f a u l t = " u n q u a l i f i e d "   x m l n s : p c = " h t t p : / / s c h e m a s . m i c r o s o f t . c o m / o f f i c e / i n f o p a t h / 2 0 0 7 / P a r t n e r C o n t r o l s "   x m l n s : x s = " h t t p : / / w w w . w 3 . o r g / 2 0 0 1 / X M L S c h e m a " >  
 < x s : e l e m e n t   n a m e = " P e r s o n " >  
 < x s : c o m p l e x T y p e >  
 < x s : s e q u e n c e >  
 < x s : e l e m e n t   r e f = " p c : D i s p l a y N a m e "   m i n O c c u r s = " 0 " > < / x s : e l e m e n t >  
 < x s : e l e m e n t   r e f = " p c : A c c o u n t I d "   m i n O c c u r s = " 0 " > < / x s : e l e m e n t >  
 < x s : e l e m e n t   r e f = " p c : A c c o u n t T y p e "   m i n O c c u r s = " 0 " > < / x s : e l e m e n t >  
 < / x s : s e q u e n c e >  
 < / x s : c o m p l e x T y p e >  
 < / x s : e l e m e n t >  
 < x s : e l e m e n t   n a m e = " D i s p l a y N a m e "   t y p e = " x s : s t r i n g " > < / x s : e l e m e n t >  
 < x s : e l e m e n t   n a m e = " A c c o u n t I d "   t y p e = " x s : s t r i n g " > < / x s : e l e m e n t >  
 < x s : e l e m e n t   n a m e = " A c c o u n t T y p e "   t y p e = " x s : s t r i n g " > < / x s : e l e m e n t >  
 < x s : e l e m e n t   n a m e = " B D C A s s o c i a t e d E n t i t y " >  
 < x s : c o m p l e x T y p e >  
 < x s : s e q u e n c e >  
 < x s : e l e m e n t   r e f = " p c : B D C E n t i t y "   m i n O c c u r s = " 0 "   m a x O c c u r s = " u n b o u n d e d " > < / x s : e l e m e n t >  
 < / x s : s e q u e n c e >  
 < x s : a t t r i b u t e   r e f = " p c : E n t i t y N a m e s p a c e " > < / x s : a t t r i b u t e >  
 < x s : a t t r i b u t e   r e f = " p c : E n t i t y N a m e " > < / x s : a t t r i b u t e >  
 < x s : a t t r i b u t e   r e f = " p c : S y s t e m I n s t a n c e N a m e " > < / x s : a t t r i b u t e >  
 < x s : a t t r i b u t e   r e f = " p c : A s s o c i a t i o n N a m e " > < / x s : a t t r i b u t e >  
 < / x s : c o m p l e x T y p e >  
 < / x s : e l e m e n t >  
 < x s : a t t r i b u t e   n a m e = " E n t i t y N a m e s p a c e "   t y p e = " x s : s t r i n g " > < / x s : a t t r i b u t e >  
 < x s : a t t r i b u t e   n a m e = " E n t i t y N a m e "   t y p e = " x s : s t r i n g " > < / x s : a t t r i b u t e >  
 < x s : a t t r i b u t e   n a m e = " S y s t e m I n s t a n c e N a m e "   t y p e = " x s : s t r i n g " > < / x s : a t t r i b u t e >  
 < x s : a t t r i b u t e   n a m e = " A s s o c i a t i o n N a m e "   t y p e = " x s : s t r i n g " > < / x s : a t t r i b u t e >  
 < x s : e l e m e n t   n a m e = " B D C E n t i t y " >  
 < x s : c o m p l e x T y p e >  
 < x s : s e q u e n c e >  
 < x s : e l e m e n t   r e f = " p c : E n t i t y D i s p l a y N a m e "   m i n O c c u r s = " 0 " > < / x s : e l e m e n t >  
 < x s : e l e m e n t   r e f = " p c : E n t i t y I n s t a n c e R e f e r e n c e "   m i n O c c u r s = " 0 " > < / x s : e l e m e n t >  
 < x s : e l e m e n t   r e f = " p c : E n t i t y I d 1 "   m i n O c c u r s = " 0 " > < / x s : e l e m e n t >  
 < x s : e l e m e n t   r e f = " p c : E n t i t y I d 2 "   m i n O c c u r s = " 0 " > < / x s : e l e m e n t >  
 < x s : e l e m e n t   r e f = " p c : E n t i t y I d 3 "   m i n O c c u r s = " 0 " > < / x s : e l e m e n t >  
 < x s : e l e m e n t   r e f = " p c : E n t i t y I d 4 "   m i n O c c u r s = " 0 " > < / x s : e l e m e n t >  
 < x s : e l e m e n t   r e f = " p c : E n t i t y I d 5 "   m i n O c c u r s = " 0 " > < / x s : e l e m e n t >  
 < / x s : s e q u e n c e >  
 < / x s : c o m p l e x T y p e >  
 < / x s : e l e m e n t >  
 < x s : e l e m e n t   n a m e = " E n t i t y D i s p l a y N a m e "   t y p e = " x s : s t r i n g " > < / x s : e l e m e n t >  
 < x s : e l e m e n t   n a m e = " E n t i t y I n s t a n c e R e f e r e n c e "   t y p e = " x s : s t r i n g " > < / x s : e l e m e n t >  
 < x s : e l e m e n t   n a m e = " E n t i t y I d 1 "   t y p e = " x s : s t r i n g " > < / x s : e l e m e n t >  
 < x s : e l e m e n t   n a m e = " E n t i t y I d 2 "   t y p e = " x s : s t r i n g " > < / x s : e l e m e n t >  
 < x s : e l e m e n t   n a m e = " E n t i t y I d 3 "   t y p e = " x s : s t r i n g " > < / x s : e l e m e n t >  
 < x s : e l e m e n t   n a m e = " E n t i t y I d 4 "   t y p e = " x s : s t r i n g " > < / x s : e l e m e n t >  
 < x s : e l e m e n t   n a m e = " E n t i t y I d 5 "   t y p e = " x s : s t r i n g " > < / x s : e l e m e n t >  
 < x s : e l e m e n t   n a m e = " T e r m s " >  
 < x s : c o m p l e x T y p e >  
 < x s : s e q u e n c e >  
 < x s : e l e m e n t   r e f = " p c : T e r m I n f o "   m i n O c c u r s = " 0 "   m a x O c c u r s = " u n b o u n d e d " > < / x s : e l e m e n t >  
 < / x s : s e q u e n c e >  
 < / x s : c o m p l e x T y p e >  
 < / x s : e l e m e n t >  
 < x s : e l e m e n t   n a m e = " T e r m I n f o " >  
 < x s : c o m p l e x T y p e >  
 < x s : s e q u e n c e >  
 < x s : e l e m e n t   r e f = " p c : T e r m N a m e "   m i n O c c u r s = " 0 " > < / x s : e l e m e n t >  
 < x s : e l e m e n t   r e f = " p c : T e r m I d "   m i n O c c u r s = " 0 " > < / x s : e l e m e n t >  
 < / x s : s e q u e n c e >  
 < / x s : c o m p l e x T y p e >  
 < / x s : e l e m e n t >  
 < x s : e l e m e n t   n a m e = " T e r m N a m e "   t y p e = " x s : s t r i n g " > < / x s : e l e m e n t >  
 < x s : e l e m e n t   n a m e = " T e r m I d "   t y p e = " x s : s t r i n g " > < / x s : e l e m e n t >  
 < / x s : s c h e m a >  
 < / c t : c o n t e n t T y p e S c h e m a > 
</file>

<file path=customXml/item2.xml>��< ? x m l   v e r s i o n = " 1 . 0 " ? > < p : p r o p e r t i e s   x m l n s : p = " h t t p : / / s c h e m a s . m i c r o s o f t . c o m / o f f i c e / 2 0 0 6 / m e t a d a t a / p r o p e r t i e s "   x m l n s : x s i = " h t t p : / / w w w . w 3 . o r g / 2 0 0 1 / X M L S c h e m a - i n s t a n c e "   x m l n s : p c = " h t t p : / / s c h e m a s . m i c r o s o f t . c o m / o f f i c e / i n f o p a t h / 2 0 0 7 / P a r t n e r C o n t r o l s " > < d o c u m e n t M a n a g e m e n t > < _ i p _ U n i f i e d C o m p l i a n c e P o l i c y U I A c t i o n   x m l n s = " h t t p : / / s c h e m a s . m i c r o s o f t . c o m / s h a r e p o i n t / v 3 "   x s i : n i l = " t r u e " / > < I m a g e   x m l n s = " 7 1 a f 3 2 4 3 - 3 d d 4 - 4 a 8 d - 8 c 0 d - d d 7 6 d a 1 f 0 2 a 5 " > < U r l   x s i : n i l = " t r u e " > < / U r l > < D e s c r i p t i o n   x s i : n i l = " t r u e " > < / D e s c r i p t i o n > < / I m a g e > < S t a t u s   x m l n s = " 7 1 a f 3 2 4 3 - 3 d d 4 - 4 a 8 d - 8 c 0 d - d d 7 6 d a 1 f 0 2 a 5 " > N o t   s t a r t e d < / S t a t u s > < B a c k g r o u n d   x m l n s = " 7 1 a f 3 2 4 3 - 3 d d 4 - 4 a 8 d - 8 c 0 d - d d 7 6 d a 1 f 0 2 a 5 " > f a l s e < / B a c k g r o u n d > < _ i p _ U n i f i e d C o m p l i a n c e P o l i c y P r o p e r t i e s   x m l n s = " h t t p : / / s c h e m a s . m i c r o s o f t . c o m / s h a r e p o i n t / v 3 "   x s i : n i l = " t r u e " / > < I m a g e T a g s T a x H T F i e l d   x m l n s = " 7 1 a f 3 2 4 3 - 3 d d 4 - 4 a 8 d - 8 c 0 d - d d 7 6 d a 1 f 0 2 a 5 " > < T e r m s   x m l n s = " h t t p : / / s c h e m a s . m i c r o s o f t . c o m / o f f i c e / i n f o p a t h / 2 0 0 7 / P a r t n e r C o n t r o l s " > < / T e r m s > < / I m a g e T a g s T a x H T F i e l d > < T a x C a t c h A l l   x m l n s = " 2 3 0 e 9 d f 3 - b e 6 5 - 4 c 7 3 - a 9 3 b - d 1 2 3 6 e b d 6 7 7 e "   x s i : n i l = " t r u e " / > < M e d i a S e r v i c e K e y P o i n t s   x m l n s = " 7 1 a f 3 2 4 3 - 3 d d 4 - 4 a 8 d - 8 c 0 d - d d 7 6 d a 1 f 0 2 a 5 "   x s i : n i l = " t r u e " / > < / d o c u m e n t M a n a g e m e n t > < / p : p r o p e r t i e s > 
</file>

<file path=customXml/item3.xml>��< ? m s o - c o n t e n t T y p e ? > < F o r m T e m p l a t e s   x m l n s = " h t t p : / / s c h e m a s . m i c r o s o f t . c o m / s h a r e p o i n t / v 3 / c o n t e n t t y p e / f o r m s " > < D i s p l a y > D o c u m e n t L i b r a r y F o r m < / D i s p l a y > < E d i t > D o c u m e n t L i b r a r y F o r m < / E d i t > < N e w > D o c u m e n t L i b r a r y F o r m < / N e w > < / F o r m T e m p l a t e s > 
</file>

<file path=customXml/itemProps2.xml><?xml version="1.0" encoding="utf-8"?>
<ds:datastoreItem xmlns:ds="http://schemas.openxmlformats.org/officeDocument/2006/customXml" ds:itemID="{C454D316-5DC4-451D-98DE-A9B2B49D9795}">
  <ds:schemaRefs/>
</ds:datastoreItem>
</file>

<file path=customXml/itemProps3.xml><?xml version="1.0" encoding="utf-8"?>
<ds:datastoreItem xmlns:ds="http://schemas.openxmlformats.org/officeDocument/2006/customXml" ds:itemID="{D079503B-637B-4613-A7D4-1CA64C692A53}">
  <ds:schemaRefs/>
</ds:datastoreItem>
</file>

<file path=customXml/itemProps4.xml><?xml version="1.0" encoding="utf-8"?>
<ds:datastoreItem xmlns:ds="http://schemas.openxmlformats.org/officeDocument/2006/customXml" ds:itemID="{D2F6110B-6515-4700-9AC4-439DD3CB411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0</TotalTime>
  <Words>2461</Words>
  <Application>WPS Presentation</Application>
  <PresentationFormat>Široki zaslon</PresentationFormat>
  <Paragraphs>93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SimSun</vt:lpstr>
      <vt:lpstr>Wingdings</vt:lpstr>
      <vt:lpstr>Aptos</vt:lpstr>
      <vt:lpstr>Segoe Print</vt:lpstr>
      <vt:lpstr>Times New Roman</vt:lpstr>
      <vt:lpstr>Microsoft YaHei</vt:lpstr>
      <vt:lpstr>Arial Unicode MS</vt:lpstr>
      <vt:lpstr>Trebuchet MS</vt:lpstr>
      <vt:lpstr>Calibri</vt:lpstr>
      <vt:lpstr>Berlin</vt:lpstr>
      <vt:lpstr>Slajd 1</vt:lpstr>
      <vt:lpstr>GLAGOLSKI I IMENSKI PREDIKAT</vt:lpstr>
      <vt:lpstr>Odredi službu riječi u zadanim rečenicma. Imenski predikat proširi tako da dobiješ složenu rečenicu.</vt:lpstr>
      <vt:lpstr>PowerPoint 演示文稿</vt:lpstr>
      <vt:lpstr>PREDIKATNE REČENICE</vt:lpstr>
      <vt:lpstr>Predikatne rečenice posebnije su od ostalih!</vt:lpstr>
      <vt:lpstr>Dokaži prethodne zaključke na sljedećim rečenicama.</vt:lpstr>
      <vt:lpstr>Jednostavne rečenice preoblikuj u složene tako da od dijela imenskog predikata napraviš predikatnu rečenicu.</vt:lpstr>
      <vt:lpstr>Složene predikatne rečenice pretvori u jednostavne s imenskim predikatom.</vt:lpstr>
      <vt:lpstr>Pravopisni kutak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Korisnik</cp:lastModifiedBy>
  <cp:revision>3</cp:revision>
  <dcterms:created xsi:type="dcterms:W3CDTF">2024-02-22T09:48:00Z</dcterms:created>
  <dcterms:modified xsi:type="dcterms:W3CDTF">2024-02-22T12:50:54Z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61E33B9678C74E54B3171F771D7D38BF_12</vt:lpwstr>
  </property>
  <property fmtid="{D5CDD505-2E9C-101B-9397-08002B2CF9AE}" pid="4" name="KSOProductBuildVer">
    <vt:lpwstr>1033-12.2.0.13489</vt:lpwstr>
  </property>
</Properties>
</file>