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8" r:id="rId20"/>
    <p:sldId id="275" r:id="rId21"/>
    <p:sldId id="276" r:id="rId22"/>
    <p:sldId id="277" r:id="rId23"/>
    <p:sldId id="279" r:id="rId24"/>
    <p:sldId id="281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0B46-9177-44C5-A88F-89A015E13DF2}" type="datetimeFigureOut">
              <a:rPr lang="en-US" smtClean="0"/>
              <a:pPr/>
              <a:t>9/17/2013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9A686-876E-4005-BB71-790CB4E06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A686-876E-4005-BB71-790CB4E069D3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17.9.2013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opis_mjesta_svjetske_ba%C5%A1tine_u_Europi" TargetMode="External"/><Relationship Id="rId2" Type="http://schemas.openxmlformats.org/officeDocument/2006/relationships/hyperlink" Target="http://hr.wikipedia.org/wiki/UNESC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Učenici 3. razreda oš žrnovnica</a:t>
            </a:r>
          </a:p>
          <a:p>
            <a:r>
              <a:rPr lang="hr-HR" dirty="0" smtClean="0"/>
              <a:t>Učiteljice:</a:t>
            </a:r>
          </a:p>
          <a:p>
            <a:r>
              <a:rPr lang="hr-HR" dirty="0" smtClean="0"/>
              <a:t>Mira </a:t>
            </a:r>
            <a:r>
              <a:rPr lang="hr-HR" dirty="0" err="1" smtClean="0"/>
              <a:t>šetka</a:t>
            </a:r>
            <a:endParaRPr lang="hr-HR" dirty="0" smtClean="0"/>
          </a:p>
          <a:p>
            <a:r>
              <a:rPr lang="hr-HR" dirty="0" smtClean="0"/>
              <a:t>Ana </a:t>
            </a:r>
            <a:r>
              <a:rPr lang="hr-HR" dirty="0" err="1" smtClean="0"/>
              <a:t>šućur</a:t>
            </a:r>
            <a:endParaRPr lang="hr-HR" dirty="0" smtClean="0"/>
          </a:p>
          <a:p>
            <a:r>
              <a:rPr lang="hr-HR" dirty="0" smtClean="0"/>
              <a:t>Marijana bušić</a:t>
            </a:r>
          </a:p>
          <a:p>
            <a:r>
              <a:rPr lang="hr-HR" dirty="0" smtClean="0"/>
              <a:t>Marija </a:t>
            </a:r>
            <a:r>
              <a:rPr lang="hr-HR" dirty="0" err="1" smtClean="0"/>
              <a:t>ugrin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Dioklecijanova </a:t>
            </a:r>
            <a:r>
              <a:rPr lang="hr-HR" dirty="0" err="1" smtClean="0"/>
              <a:t>škrinjica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Ivan Meštrović:</a:t>
            </a:r>
          </a:p>
          <a:p>
            <a:pPr algn="ctr"/>
            <a:r>
              <a:rPr lang="hr-HR" dirty="0" smtClean="0"/>
              <a:t>Ivan Krstitelj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Krsni zdenac</a:t>
            </a:r>
            <a:endParaRPr lang="hr-HR" dirty="0"/>
          </a:p>
        </p:txBody>
      </p:sp>
      <p:pic>
        <p:nvPicPr>
          <p:cNvPr id="7" name="Rezervirano mjesto sadržaja 6" descr="P101008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Krstionica sv. Ivana Krstitelja</a:t>
            </a:r>
            <a:br>
              <a:rPr lang="hr-HR" dirty="0" smtClean="0"/>
            </a:br>
            <a:r>
              <a:rPr lang="hr-HR" dirty="0" smtClean="0"/>
              <a:t>( nekada Jupiterov hram)</a:t>
            </a:r>
            <a:endParaRPr lang="hr-HR" dirty="0"/>
          </a:p>
        </p:txBody>
      </p:sp>
      <p:pic>
        <p:nvPicPr>
          <p:cNvPr id="10" name="Rezervirano mjesto sadržaja 9" descr="2013-02-26 10.02.4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4647" y="2867819"/>
            <a:ext cx="4030506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Reljef s likom hrvatskog kralja Zvonimira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err="1" smtClean="0"/>
              <a:t>..</a:t>
            </a:r>
            <a:r>
              <a:rPr lang="hr-HR" dirty="0" smtClean="0"/>
              <a:t>. ili možda Krešimira IV</a:t>
            </a:r>
            <a:endParaRPr lang="hr-HR" dirty="0"/>
          </a:p>
        </p:txBody>
      </p:sp>
      <p:pic>
        <p:nvPicPr>
          <p:cNvPr id="7" name="Rezervirano mjesto sadržaja 6" descr="P101009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pic>
        <p:nvPicPr>
          <p:cNvPr id="8" name="Rezervirano mjesto sadržaja 7" descr="6.ro_endan,maskare, obilazak Splita 07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6664" y="3036094"/>
            <a:ext cx="4026472" cy="269240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34400" cy="758952"/>
          </a:xfrm>
        </p:spPr>
        <p:txBody>
          <a:bodyPr/>
          <a:lstStyle/>
          <a:p>
            <a:r>
              <a:rPr lang="hr-HR" dirty="0" smtClean="0"/>
              <a:t>Krsni zdenac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Zanimljiva perspektiva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Uživali smo u </a:t>
            </a:r>
            <a:r>
              <a:rPr lang="hr-HR" dirty="0" err="1" smtClean="0"/>
              <a:t>klapskoj</a:t>
            </a:r>
            <a:r>
              <a:rPr lang="hr-HR" dirty="0" smtClean="0"/>
              <a:t> pjesmi</a:t>
            </a:r>
            <a:endParaRPr lang="hr-HR" dirty="0"/>
          </a:p>
        </p:txBody>
      </p:sp>
      <p:pic>
        <p:nvPicPr>
          <p:cNvPr id="7" name="Rezervirano mjesto sadržaja 6" descr="P10101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pic>
        <p:nvPicPr>
          <p:cNvPr id="8" name="Rezervirano mjesto sadržaja 7" descr="P10101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5307" y="2871349"/>
            <a:ext cx="4029186" cy="302189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Vestibul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 ulazu u predvorje carskih odaja – u Vestibul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Šetnica s pogledom na more</a:t>
            </a:r>
            <a:endParaRPr lang="hr-HR" dirty="0"/>
          </a:p>
        </p:txBody>
      </p:sp>
      <p:pic>
        <p:nvPicPr>
          <p:cNvPr id="7" name="Rezervirano mjesto sadržaja 6" descr="P101010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05307" y="2871349"/>
            <a:ext cx="4029186" cy="302189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Južni dio palače  </a:t>
            </a:r>
            <a:r>
              <a:rPr lang="hr-HR" smtClean="0"/>
              <a:t>- carske odaje</a:t>
            </a:r>
            <a:endParaRPr lang="hr-HR"/>
          </a:p>
        </p:txBody>
      </p:sp>
      <p:pic>
        <p:nvPicPr>
          <p:cNvPr id="9" name="Rezervirano mjesto sadržaja 8" descr="P101009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Visoki zvonik počeo se graditi u 13. st.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Etnografski muzej</a:t>
            </a:r>
          </a:p>
          <a:p>
            <a:pPr algn="ctr"/>
            <a:r>
              <a:rPr lang="hr-HR" dirty="0" smtClean="0"/>
              <a:t>Crkva sv. Andrije</a:t>
            </a:r>
            <a:endParaRPr lang="hr-HR" dirty="0"/>
          </a:p>
        </p:txBody>
      </p:sp>
      <p:pic>
        <p:nvPicPr>
          <p:cNvPr id="7" name="Rezervirano mjesto sadržaja 6" descr="P101011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9592"/>
            <a:ext cx="4041775" cy="3022228"/>
          </a:xfrm>
        </p:spPr>
      </p:pic>
      <p:pic>
        <p:nvPicPr>
          <p:cNvPr id="8" name="Rezervirano mjesto sadržaja 7" descr="P10101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4387" y="2871349"/>
            <a:ext cx="4029186" cy="302189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 </a:t>
            </a:r>
            <a:r>
              <a:rPr lang="hr-HR" dirty="0" err="1" smtClean="0"/>
              <a:t>lijepo..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Palača imućnog trgovca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P101012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pic>
        <p:nvPicPr>
          <p:cNvPr id="8" name="Rezervirano mjesto sadržaja 7" descr="P101012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04647" y="2867819"/>
            <a:ext cx="4030506" cy="302895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Palača </a:t>
            </a:r>
            <a:r>
              <a:rPr lang="hr-HR" dirty="0" err="1" smtClean="0"/>
              <a:t>Agubio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01752" y="1285860"/>
            <a:ext cx="4040188" cy="971114"/>
          </a:xfrm>
        </p:spPr>
        <p:txBody>
          <a:bodyPr/>
          <a:lstStyle/>
          <a:p>
            <a:r>
              <a:rPr lang="hr-HR" dirty="0" smtClean="0"/>
              <a:t>Kroz Zlatna vrata prema Grguru Ninskom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>
          <a:xfrm>
            <a:off x="4791330" y="1214422"/>
            <a:ext cx="4041775" cy="1285884"/>
          </a:xfrm>
        </p:spPr>
        <p:txBody>
          <a:bodyPr/>
          <a:lstStyle/>
          <a:p>
            <a:r>
              <a:rPr lang="hr-HR" dirty="0" smtClean="0"/>
              <a:t>Crkvica sv. Martina – mjesto pokrštavanja prvih kršćana</a:t>
            </a:r>
            <a:endParaRPr lang="hr-HR" dirty="0"/>
          </a:p>
        </p:txBody>
      </p:sp>
      <p:pic>
        <p:nvPicPr>
          <p:cNvPr id="7" name="Rezervirano mjesto sadržaja 6" descr="P101012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Sjeverna – ZLATNA  VRATA</a:t>
            </a:r>
            <a:endParaRPr lang="hr-HR" dirty="0"/>
          </a:p>
        </p:txBody>
      </p:sp>
      <p:pic>
        <p:nvPicPr>
          <p:cNvPr id="14" name="Rezervirano mjesto sadržaja 13" descr="P10101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5307" y="2871349"/>
            <a:ext cx="4029186" cy="3021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Grgur Ninski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Za vrijeme 2. svjetskog rata izrezan na dijelove i sakriven kako bi ga sačuvali od uništavanja.</a:t>
            </a:r>
          </a:p>
          <a:p>
            <a:r>
              <a:rPr lang="hr-HR" dirty="0" smtClean="0"/>
              <a:t>Grgur Ninski bio je biskup, borac za narodni jezik</a:t>
            </a:r>
          </a:p>
          <a:p>
            <a:r>
              <a:rPr lang="hr-HR" dirty="0" smtClean="0"/>
              <a:t> Nešto manje spomenici Grgura nalaze se u Ninu i Varaždinu</a:t>
            </a:r>
          </a:p>
          <a:p>
            <a:endParaRPr lang="hr-HR" dirty="0" smtClean="0"/>
          </a:p>
        </p:txBody>
      </p:sp>
      <p:pic>
        <p:nvPicPr>
          <p:cNvPr id="5" name="Rezervirano mjesto sadržaja 4" descr="P10101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7620" y="714356"/>
            <a:ext cx="4150508" cy="55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Žažmiri</a:t>
            </a:r>
            <a:r>
              <a:rPr lang="hr-HR" dirty="0" smtClean="0"/>
              <a:t> i zaželi 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2013-02-26 10.17.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2200171"/>
            <a:ext cx="4038600" cy="3024395"/>
          </a:xfrm>
        </p:spPr>
      </p:pic>
      <p:pic>
        <p:nvPicPr>
          <p:cNvPr id="6" name="Rezervirano mjesto sadržaja 5" descr="2013-02-26 10.16.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Kuća Nakić, palače </a:t>
            </a:r>
            <a:r>
              <a:rPr lang="hr-HR" dirty="0" err="1" smtClean="0"/>
              <a:t>Krepić</a:t>
            </a:r>
            <a:r>
              <a:rPr lang="hr-HR" dirty="0" smtClean="0"/>
              <a:t> i Pavlović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Gradska vijećnica, grb grada Splita</a:t>
            </a:r>
            <a:endParaRPr lang="hr-HR" dirty="0"/>
          </a:p>
        </p:txBody>
      </p:sp>
      <p:pic>
        <p:nvPicPr>
          <p:cNvPr id="10" name="Rezervirano mjesto sadržaja 9" descr="P101013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05307" y="2871349"/>
            <a:ext cx="4029186" cy="302189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Pjaca</a:t>
            </a:r>
            <a:endParaRPr lang="hr-HR" dirty="0"/>
          </a:p>
        </p:txBody>
      </p:sp>
      <p:pic>
        <p:nvPicPr>
          <p:cNvPr id="9" name="Rezervirano mjesto sadržaja 8" descr="P101013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1625" y="2869592"/>
            <a:ext cx="4041775" cy="3022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Krenuli smo od makete na Rivi</a:t>
            </a:r>
            <a:endParaRPr lang="hr-HR" dirty="0"/>
          </a:p>
        </p:txBody>
      </p:sp>
      <p:pic>
        <p:nvPicPr>
          <p:cNvPr id="5" name="Rezervirano mjesto slike 4" descr="6.ro_endan,maskare, obilazak Splita 06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71802" y="642918"/>
            <a:ext cx="5865880" cy="4267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76488" cy="536735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</a:t>
            </a:r>
            <a:r>
              <a:rPr lang="en-GB" dirty="0" err="1" smtClean="0"/>
              <a:t>čenici</a:t>
            </a:r>
            <a:r>
              <a:rPr lang="en-GB" dirty="0" smtClean="0"/>
              <a:t> </a:t>
            </a:r>
            <a:r>
              <a:rPr lang="en-GB" dirty="0" err="1" smtClean="0"/>
              <a:t>trećih</a:t>
            </a:r>
            <a:r>
              <a:rPr lang="en-GB" dirty="0" smtClean="0"/>
              <a:t> </a:t>
            </a:r>
            <a:r>
              <a:rPr lang="en-GB" dirty="0" err="1" smtClean="0"/>
              <a:t>razreda</a:t>
            </a:r>
            <a:r>
              <a:rPr lang="en-GB" dirty="0" smtClean="0"/>
              <a:t> </a:t>
            </a:r>
            <a:r>
              <a:rPr lang="hr-HR" dirty="0" err="1" smtClean="0"/>
              <a:t>o</a:t>
            </a:r>
            <a:r>
              <a:rPr lang="en-GB" dirty="0" err="1" smtClean="0"/>
              <a:t>snovne</a:t>
            </a:r>
            <a:r>
              <a:rPr lang="en-GB" dirty="0" smtClean="0"/>
              <a:t> </a:t>
            </a:r>
            <a:r>
              <a:rPr lang="en-GB" dirty="0" err="1" smtClean="0"/>
              <a:t>škole</a:t>
            </a:r>
            <a:r>
              <a:rPr lang="en-GB" dirty="0" smtClean="0"/>
              <a:t> “</a:t>
            </a:r>
            <a:r>
              <a:rPr lang="hr-HR" dirty="0" smtClean="0"/>
              <a:t>Žrnovnica</a:t>
            </a:r>
            <a:r>
              <a:rPr lang="en-GB" dirty="0" smtClean="0"/>
              <a:t>”, u </a:t>
            </a:r>
            <a:r>
              <a:rPr lang="en-GB" dirty="0" err="1" smtClean="0"/>
              <a:t>sklopu</a:t>
            </a:r>
            <a:r>
              <a:rPr lang="en-GB" dirty="0" smtClean="0"/>
              <a:t> </a:t>
            </a:r>
            <a:r>
              <a:rPr lang="en-GB" dirty="0" err="1" smtClean="0"/>
              <a:t>projekta</a:t>
            </a:r>
            <a:r>
              <a:rPr lang="en-GB" dirty="0" smtClean="0"/>
              <a:t> “</a:t>
            </a:r>
            <a:r>
              <a:rPr lang="en-GB" dirty="0" err="1" smtClean="0"/>
              <a:t>Dioklecijanova</a:t>
            </a:r>
            <a:r>
              <a:rPr lang="en-GB" dirty="0" smtClean="0"/>
              <a:t> </a:t>
            </a:r>
            <a:r>
              <a:rPr lang="en-GB" dirty="0" err="1" smtClean="0"/>
              <a:t>škrinjica</a:t>
            </a:r>
            <a:r>
              <a:rPr lang="en-GB" dirty="0" smtClean="0"/>
              <a:t>”, </a:t>
            </a:r>
            <a:r>
              <a:rPr lang="en-GB" dirty="0" err="1" smtClean="0"/>
              <a:t>obišli</a:t>
            </a:r>
            <a:r>
              <a:rPr lang="en-GB" dirty="0" smtClean="0"/>
              <a:t> </a:t>
            </a:r>
            <a:r>
              <a:rPr lang="hr-HR" dirty="0" smtClean="0"/>
              <a:t> su </a:t>
            </a:r>
            <a:r>
              <a:rPr lang="en-GB" dirty="0" err="1" smtClean="0"/>
              <a:t>Dioklecijanovu</a:t>
            </a:r>
            <a:r>
              <a:rPr lang="en-GB" dirty="0" smtClean="0"/>
              <a:t> </a:t>
            </a:r>
            <a:r>
              <a:rPr lang="en-GB" dirty="0" err="1" smtClean="0"/>
              <a:t>palaču</a:t>
            </a:r>
            <a:r>
              <a:rPr lang="en-GB" dirty="0" smtClean="0"/>
              <a:t> u </a:t>
            </a:r>
            <a:r>
              <a:rPr lang="en-GB" dirty="0" err="1" smtClean="0"/>
              <a:t>pratnji</a:t>
            </a:r>
            <a:r>
              <a:rPr lang="en-GB" dirty="0" smtClean="0"/>
              <a:t> </a:t>
            </a:r>
            <a:r>
              <a:rPr lang="en-GB" dirty="0" err="1" smtClean="0"/>
              <a:t>turističkih</a:t>
            </a:r>
            <a:r>
              <a:rPr lang="en-GB" dirty="0" smtClean="0"/>
              <a:t> </a:t>
            </a:r>
            <a:r>
              <a:rPr lang="en-GB" dirty="0" err="1" smtClean="0"/>
              <a:t>vodiča</a:t>
            </a:r>
            <a:endParaRPr lang="hr-HR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Radi</a:t>
            </a:r>
            <a:r>
              <a:rPr lang="en-GB" dirty="0" smtClean="0"/>
              <a:t> se o </a:t>
            </a:r>
            <a:r>
              <a:rPr lang="en-GB" dirty="0" err="1" smtClean="0"/>
              <a:t>projektu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Grad Split </a:t>
            </a:r>
            <a:r>
              <a:rPr lang="en-GB" dirty="0" err="1" smtClean="0"/>
              <a:t>organizira</a:t>
            </a:r>
            <a:r>
              <a:rPr lang="en-GB" dirty="0" smtClean="0"/>
              <a:t> u </a:t>
            </a:r>
            <a:r>
              <a:rPr lang="en-GB" dirty="0" err="1" smtClean="0"/>
              <a:t>suradnji</a:t>
            </a:r>
            <a:r>
              <a:rPr lang="en-GB" dirty="0" smtClean="0"/>
              <a:t> s </a:t>
            </a:r>
            <a:r>
              <a:rPr lang="en-GB" dirty="0" err="1" smtClean="0"/>
              <a:t>Udrugom</a:t>
            </a:r>
            <a:r>
              <a:rPr lang="en-GB" dirty="0" smtClean="0"/>
              <a:t> </a:t>
            </a:r>
            <a:r>
              <a:rPr lang="en-GB" dirty="0" err="1" smtClean="0"/>
              <a:t>turističkih</a:t>
            </a:r>
            <a:r>
              <a:rPr lang="en-GB" dirty="0" smtClean="0"/>
              <a:t> </a:t>
            </a:r>
            <a:r>
              <a:rPr lang="en-GB" dirty="0" err="1" smtClean="0"/>
              <a:t>vodiča</a:t>
            </a:r>
            <a:r>
              <a:rPr lang="en-GB" dirty="0" smtClean="0"/>
              <a:t> </a:t>
            </a:r>
            <a:r>
              <a:rPr lang="en-GB" dirty="0" err="1" smtClean="0"/>
              <a:t>Splita</a:t>
            </a:r>
            <a:r>
              <a:rPr lang="en-GB" dirty="0" smtClean="0"/>
              <a:t> </a:t>
            </a:r>
            <a:endParaRPr lang="hr-HR" dirty="0" smtClean="0"/>
          </a:p>
          <a:p>
            <a:r>
              <a:rPr lang="en-GB" dirty="0" err="1" smtClean="0"/>
              <a:t>Cilj</a:t>
            </a:r>
            <a:r>
              <a:rPr lang="en-GB" dirty="0" smtClean="0"/>
              <a:t>  </a:t>
            </a:r>
            <a:r>
              <a:rPr lang="en-GB" dirty="0" err="1" smtClean="0"/>
              <a:t>projekta</a:t>
            </a:r>
            <a:r>
              <a:rPr lang="en-GB" dirty="0" smtClean="0"/>
              <a:t> “</a:t>
            </a:r>
            <a:r>
              <a:rPr lang="en-GB" dirty="0" err="1" smtClean="0"/>
              <a:t>Dioklecijanova</a:t>
            </a:r>
            <a:r>
              <a:rPr lang="en-GB" dirty="0" smtClean="0"/>
              <a:t> </a:t>
            </a:r>
            <a:r>
              <a:rPr lang="en-GB" dirty="0" err="1" smtClean="0"/>
              <a:t>škrinjica</a:t>
            </a:r>
            <a:r>
              <a:rPr lang="en-GB" dirty="0" smtClean="0"/>
              <a:t>” </a:t>
            </a:r>
            <a:r>
              <a:rPr lang="hr-HR" dirty="0" smtClean="0"/>
              <a:t> je </a:t>
            </a:r>
            <a:r>
              <a:rPr lang="en-GB" dirty="0" err="1" smtClean="0"/>
              <a:t>ko</a:t>
            </a:r>
            <a:r>
              <a:rPr lang="hr-HR" dirty="0" smtClean="0"/>
              <a:t>d  najmlađih   Splićana </a:t>
            </a:r>
            <a:r>
              <a:rPr lang="en-GB" dirty="0" smtClean="0"/>
              <a:t> </a:t>
            </a:r>
            <a:r>
              <a:rPr lang="hr-HR" dirty="0" smtClean="0"/>
              <a:t>   </a:t>
            </a:r>
            <a:r>
              <a:rPr lang="en-GB" dirty="0" err="1" smtClean="0"/>
              <a:t>potaknuti</a:t>
            </a:r>
            <a:r>
              <a:rPr lang="en-GB" dirty="0" smtClean="0"/>
              <a:t> </a:t>
            </a:r>
            <a:r>
              <a:rPr lang="en-GB" dirty="0" err="1" smtClean="0"/>
              <a:t>svijest</a:t>
            </a:r>
            <a:r>
              <a:rPr lang="en-GB" dirty="0" smtClean="0"/>
              <a:t> o </a:t>
            </a:r>
            <a:r>
              <a:rPr lang="en-GB" dirty="0" err="1" smtClean="0"/>
              <a:t>vrijednosti</a:t>
            </a:r>
            <a:r>
              <a:rPr lang="en-GB" dirty="0" smtClean="0"/>
              <a:t> </a:t>
            </a:r>
            <a:r>
              <a:rPr lang="en-GB" dirty="0" err="1" smtClean="0"/>
              <a:t>kulturne</a:t>
            </a:r>
            <a:r>
              <a:rPr lang="en-GB" dirty="0" smtClean="0"/>
              <a:t> </a:t>
            </a:r>
            <a:r>
              <a:rPr lang="en-GB" dirty="0" err="1" smtClean="0"/>
              <a:t>baštine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važnosti</a:t>
            </a:r>
            <a:r>
              <a:rPr lang="en-GB" dirty="0" smtClean="0"/>
              <a:t> </a:t>
            </a:r>
            <a:r>
              <a:rPr lang="en-GB" dirty="0" err="1" smtClean="0"/>
              <a:t>njezina</a:t>
            </a:r>
            <a:r>
              <a:rPr lang="en-GB" dirty="0" smtClean="0"/>
              <a:t> </a:t>
            </a:r>
            <a:r>
              <a:rPr lang="en-GB" dirty="0" err="1" smtClean="0"/>
              <a:t>očuvanja</a:t>
            </a:r>
            <a:r>
              <a:rPr lang="en-GB" dirty="0" smtClean="0"/>
              <a:t>. </a:t>
            </a:r>
            <a:endParaRPr lang="hr-HR" dirty="0" smtClean="0"/>
          </a:p>
          <a:p>
            <a:r>
              <a:rPr lang="en-GB" dirty="0" err="1" smtClean="0"/>
              <a:t>Terenska</a:t>
            </a:r>
            <a:r>
              <a:rPr lang="en-GB" dirty="0" smtClean="0"/>
              <a:t> </a:t>
            </a:r>
            <a:r>
              <a:rPr lang="en-GB" dirty="0" err="1" smtClean="0"/>
              <a:t>nastava</a:t>
            </a:r>
            <a:r>
              <a:rPr lang="en-GB" dirty="0" smtClean="0"/>
              <a:t> </a:t>
            </a:r>
            <a:r>
              <a:rPr lang="en-GB" dirty="0" err="1" smtClean="0"/>
              <a:t>održava</a:t>
            </a:r>
            <a:r>
              <a:rPr lang="en-GB" dirty="0" smtClean="0"/>
              <a:t> se u </a:t>
            </a:r>
            <a:r>
              <a:rPr lang="en-GB" dirty="0" err="1" smtClean="0"/>
              <a:t>sklopu</a:t>
            </a:r>
            <a:r>
              <a:rPr lang="en-GB" dirty="0" smtClean="0"/>
              <a:t> </a:t>
            </a:r>
            <a:r>
              <a:rPr lang="en-GB" dirty="0" err="1" smtClean="0"/>
              <a:t>sata</a:t>
            </a:r>
            <a:r>
              <a:rPr lang="en-GB" dirty="0" smtClean="0"/>
              <a:t> </a:t>
            </a:r>
            <a:r>
              <a:rPr lang="hr-HR" dirty="0" err="1" smtClean="0"/>
              <a:t>p</a:t>
            </a:r>
            <a:r>
              <a:rPr lang="en-GB" dirty="0" err="1" smtClean="0"/>
              <a:t>rirode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društva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Sunčani sat, Željezna vrata, gradska ura i mala crkva Gospe od Zvonika (najstariji zvonik na našoj obali)                      </a:t>
            </a:r>
            <a:endParaRPr lang="hr-HR" sz="2800" dirty="0"/>
          </a:p>
        </p:txBody>
      </p:sp>
      <p:pic>
        <p:nvPicPr>
          <p:cNvPr id="5" name="Rezervirano mjesto sadržaja 4" descr="P10101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187716" y="2201424"/>
            <a:ext cx="2266417" cy="3021890"/>
          </a:xfrm>
        </p:spPr>
      </p:pic>
      <p:pic>
        <p:nvPicPr>
          <p:cNvPr id="8" name="Rezervirano mjesto sadržaja 7" descr="2013-02-26 10.21.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Praotac hrvatske književnosti </a:t>
            </a:r>
            <a:br>
              <a:rPr lang="hr-HR" dirty="0" smtClean="0"/>
            </a:br>
            <a:r>
              <a:rPr lang="hr-HR" dirty="0" smtClean="0"/>
              <a:t>Marko Marulić na Voćnom trgu (Trg braće Radić)</a:t>
            </a:r>
            <a:endParaRPr lang="hr-HR" dirty="0"/>
          </a:p>
        </p:txBody>
      </p:sp>
      <p:pic>
        <p:nvPicPr>
          <p:cNvPr id="7" name="Rezervirano mjesto sadržaja 6" descr="P10101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98" y="2201424"/>
            <a:ext cx="4035254" cy="3021890"/>
          </a:xfrm>
        </p:spPr>
      </p:pic>
      <p:pic>
        <p:nvPicPr>
          <p:cNvPr id="8" name="Rezervirano mjesto sadržaja 7" descr="2013-02-26 10.35.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/>
          </a:bodyPr>
          <a:lstStyle/>
          <a:p>
            <a:r>
              <a:rPr lang="hr-HR" dirty="0" smtClean="0"/>
              <a:t>Kroz istočna Srebrna vrata preko Pazara i evo nas opet na Rivi</a:t>
            </a:r>
            <a:endParaRPr lang="hr-HR" dirty="0"/>
          </a:p>
        </p:txBody>
      </p:sp>
      <p:pic>
        <p:nvPicPr>
          <p:cNvPr id="13" name="Rezervirano mjesto sadržaja 12" descr="P10101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98" y="2201424"/>
            <a:ext cx="4035254" cy="3021890"/>
          </a:xfrm>
        </p:spPr>
      </p:pic>
      <p:pic>
        <p:nvPicPr>
          <p:cNvPr id="7" name="Rezervirano mjesto sadržaja 6" descr="2013-02-26 10.35.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Prokurative – idealno mjesto za opuštenu igru</a:t>
            </a:r>
            <a:endParaRPr lang="hr-HR" dirty="0"/>
          </a:p>
        </p:txBody>
      </p:sp>
      <p:pic>
        <p:nvPicPr>
          <p:cNvPr id="5" name="Rezervirano mjesto sadržaja 4" descr="6.ro_endan,maskare, obilazak Splita 0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657" y="2366169"/>
            <a:ext cx="4032536" cy="2692400"/>
          </a:xfrm>
        </p:spPr>
      </p:pic>
      <p:pic>
        <p:nvPicPr>
          <p:cNvPr id="6" name="Rezervirano mjesto sadržaja 5" descr="P10101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357430"/>
            <a:ext cx="3599999" cy="27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Fotka</a:t>
            </a:r>
            <a:r>
              <a:rPr lang="hr-HR" dirty="0" smtClean="0"/>
              <a:t>  za kraj</a:t>
            </a:r>
            <a:endParaRPr lang="hr-HR" dirty="0"/>
          </a:p>
        </p:txBody>
      </p:sp>
      <p:pic>
        <p:nvPicPr>
          <p:cNvPr id="8" name="Rezervirano mjesto sadržaja 7" descr="P10101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10410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0"/>
            <a:ext cx="8550432" cy="1285860"/>
          </a:xfrm>
        </p:spPr>
        <p:txBody>
          <a:bodyPr>
            <a:noAutofit/>
          </a:bodyPr>
          <a:lstStyle/>
          <a:p>
            <a:pPr algn="l"/>
            <a:r>
              <a:rPr lang="hr-HR" sz="2000" dirty="0" smtClean="0">
                <a:latin typeface="+mn-lt"/>
              </a:rPr>
              <a:t>Ispred rekonstrukcije palače naučili smo da su o</a:t>
            </a:r>
            <a:r>
              <a:rPr lang="en-GB" sz="2000" dirty="0" err="1" smtClean="0">
                <a:latin typeface="+mn-lt"/>
              </a:rPr>
              <a:t>staci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palače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danas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dio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povijesne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jezgre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Splita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koja</a:t>
            </a:r>
            <a:r>
              <a:rPr lang="en-GB" sz="2000" dirty="0" smtClean="0">
                <a:latin typeface="+mn-lt"/>
              </a:rPr>
              <a:t> je </a:t>
            </a:r>
            <a:r>
              <a:rPr lang="en-GB" sz="2000" dirty="0" err="1" smtClean="0">
                <a:latin typeface="+mn-lt"/>
              </a:rPr>
              <a:t>upisana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na</a:t>
            </a:r>
            <a:r>
              <a:rPr lang="en-GB" sz="2000" dirty="0" smtClean="0">
                <a:latin typeface="+mn-lt"/>
              </a:rPr>
              <a:t> 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2" tooltip="UNESCO"/>
              </a:rPr>
              <a:t>UNESCO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-v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popis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mjesta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svjetske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baštine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 u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hlinkClick r:id="rId3" tooltip="Popis mjesta svjetske baštine u Europi"/>
              </a:rPr>
              <a:t>Europi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 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još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1979.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godine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hr-HR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Rezervirano mjesto sadržaja 4" descr="P101005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1625" y="2200171"/>
            <a:ext cx="4038600" cy="3024395"/>
          </a:xfrm>
        </p:spPr>
      </p:pic>
      <p:pic>
        <p:nvPicPr>
          <p:cNvPr id="6" name="Rezervirano mjesto sadržaja 5" descr="P1010062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smtClean="0"/>
              <a:t>Bijeli vapnenac, koji je služio kao građa, dopreman je s Brača i iz  Sigeta</a:t>
            </a:r>
            <a:endParaRPr lang="hr-HR" sz="1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S južnih vrata Palače kroz  podrume do Peristila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Podrumi – ulazimo na južna Mjedena vrata </a:t>
            </a:r>
            <a:endParaRPr lang="hr-HR" dirty="0"/>
          </a:p>
        </p:txBody>
      </p:sp>
      <p:pic>
        <p:nvPicPr>
          <p:cNvPr id="9" name="Rezervirano mjesto sadržaja 8" descr="P101006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pic>
        <p:nvPicPr>
          <p:cNvPr id="12" name="Rezervirano mjesto sadržaja 11" descr="2013-02-26 09.27.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857496"/>
            <a:ext cx="4030506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Najprije  katedrala </a:t>
            </a:r>
          </a:p>
          <a:p>
            <a:r>
              <a:rPr lang="hr-HR" dirty="0" smtClean="0"/>
              <a:t> sv. Marije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>
          <a:xfrm>
            <a:off x="4791330" y="1428736"/>
            <a:ext cx="4041775" cy="82678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Sfinga na ulaz u katedralu </a:t>
            </a:r>
            <a:r>
              <a:rPr lang="hr-HR" dirty="0" err="1" smtClean="0"/>
              <a:t>donešena</a:t>
            </a:r>
            <a:r>
              <a:rPr lang="hr-HR" dirty="0" smtClean="0"/>
              <a:t>   je iz Egipta  </a:t>
            </a:r>
          </a:p>
          <a:p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Peristil – Katedrala sv. Duje</a:t>
            </a:r>
            <a:endParaRPr lang="hr-HR" dirty="0"/>
          </a:p>
        </p:txBody>
      </p:sp>
      <p:pic>
        <p:nvPicPr>
          <p:cNvPr id="9" name="Rezervirano mjesto sadržaja 8" descr="6.ro_endan,maskare, obilazak Splita 07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3033448"/>
            <a:ext cx="4041775" cy="2694516"/>
          </a:xfrm>
        </p:spPr>
      </p:pic>
      <p:pic>
        <p:nvPicPr>
          <p:cNvPr id="8" name="Rezervirano mjesto sadržaja 7" descr="2013-02-26 09.28.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4647" y="2867819"/>
            <a:ext cx="4030506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01752" y="1214422"/>
            <a:ext cx="4040188" cy="1285884"/>
          </a:xfrm>
        </p:spPr>
        <p:txBody>
          <a:bodyPr/>
          <a:lstStyle/>
          <a:p>
            <a:pPr>
              <a:buFontTx/>
              <a:buChar char="-"/>
            </a:pPr>
            <a:endParaRPr lang="hr-HR" sz="1600" dirty="0" smtClean="0"/>
          </a:p>
          <a:p>
            <a:pPr>
              <a:buFontTx/>
              <a:buChar char="-"/>
            </a:pPr>
            <a:r>
              <a:rPr lang="hr-HR" sz="1600" dirty="0" smtClean="0"/>
              <a:t>- iz srušenih bazilika </a:t>
            </a:r>
            <a:r>
              <a:rPr lang="hr-HR" sz="1600" dirty="0"/>
              <a:t>u Saloni u katedralu su prenesene kosti svetih mučenika </a:t>
            </a:r>
            <a:r>
              <a:rPr lang="hr-HR" sz="1600" dirty="0" smtClean="0"/>
              <a:t>Dujam i Anastazija</a:t>
            </a:r>
            <a:endParaRPr lang="hr-HR" sz="1600" dirty="0"/>
          </a:p>
          <a:p>
            <a:r>
              <a:rPr lang="hr-HR" sz="1400" dirty="0"/>
              <a:t>Duje je bio prvi biskup Salone</a:t>
            </a:r>
          </a:p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sz="1800" dirty="0" smtClean="0"/>
              <a:t>Andrija Buvina – vratnice – prikaz detalja iz Isusova života</a:t>
            </a:r>
            <a:endParaRPr lang="hr-HR" sz="1800" dirty="0"/>
          </a:p>
        </p:txBody>
      </p:sp>
      <p:pic>
        <p:nvPicPr>
          <p:cNvPr id="7" name="Rezervirano mjesto sadržaja 6" descr="6.ro_endan,maskare, obilazak Splita 07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3033448"/>
            <a:ext cx="4041775" cy="2694516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85720" y="0"/>
            <a:ext cx="8264680" cy="1285860"/>
          </a:xfrm>
        </p:spPr>
        <p:txBody>
          <a:bodyPr>
            <a:no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err="1" smtClean="0"/>
              <a:t>Sudamja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(7. svibnja – blagdan Sveti Duje - zaštitnika grada Splita)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10" name="Rezervirano mjesto sadržaja 9" descr="2013-02-26 09.56.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3000372"/>
            <a:ext cx="3592783" cy="27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Splitska katedrala je najstarija katedrala na svijetu</a:t>
            </a:r>
            <a:endParaRPr lang="hr-HR" sz="2800" dirty="0"/>
          </a:p>
        </p:txBody>
      </p:sp>
      <p:pic>
        <p:nvPicPr>
          <p:cNvPr id="9" name="Rezervirano mjesto sadržaja 8" descr="6.ro_endan,maskare, obilazak Splita 0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345" y="2071678"/>
            <a:ext cx="4037159" cy="2986891"/>
          </a:xfrm>
        </p:spPr>
      </p:pic>
      <p:pic>
        <p:nvPicPr>
          <p:cNvPr id="10" name="Rezervirano mjesto sadržaja 9" descr="P10100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7326" y="2071678"/>
            <a:ext cx="4036576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56528" cy="732974"/>
          </a:xfrm>
        </p:spPr>
        <p:txBody>
          <a:bodyPr/>
          <a:lstStyle/>
          <a:p>
            <a:r>
              <a:rPr lang="hr-HR" dirty="0" smtClean="0"/>
              <a:t>Sveti </a:t>
            </a:r>
            <a:r>
              <a:rPr lang="hr-HR" dirty="0" err="1" smtClean="0"/>
              <a:t>Staš</a:t>
            </a:r>
            <a:r>
              <a:rPr lang="hr-HR" dirty="0" smtClean="0"/>
              <a:t> ( Anastazije) – oko vrata mu visi mlinski kamen jer ga je tako Dioklecijan utopio u moru</a:t>
            </a:r>
            <a:endParaRPr lang="hr-HR" dirty="0"/>
          </a:p>
        </p:txBody>
      </p:sp>
      <p:pic>
        <p:nvPicPr>
          <p:cNvPr id="7" name="Rezervirano mjesto sadržaja 6" descr="P101007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66558"/>
            <a:ext cx="4041775" cy="3028296"/>
          </a:xfrm>
        </p:spPr>
      </p:pic>
      <p:pic>
        <p:nvPicPr>
          <p:cNvPr id="8" name="Rezervirano mjesto sadržaja 7" descr="2013-02-26 09.56.3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4647" y="2867819"/>
            <a:ext cx="4030506" cy="302895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Katedrala sv. </a:t>
            </a:r>
            <a:r>
              <a:rPr lang="hr-HR" dirty="0" err="1" smtClean="0"/>
              <a:t>Dujma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Glavni oltar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Propovjedaonica</a:t>
            </a:r>
            <a:endParaRPr lang="hr-HR" dirty="0"/>
          </a:p>
        </p:txBody>
      </p:sp>
      <p:pic>
        <p:nvPicPr>
          <p:cNvPr id="7" name="Rezervirano mjesto sadržaja 6" descr="P101008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82914" y="2865041"/>
            <a:ext cx="2279196" cy="3031331"/>
          </a:xfrm>
        </p:spPr>
      </p:pic>
      <p:pic>
        <p:nvPicPr>
          <p:cNvPr id="8" name="Rezervirano mjesto sadržaja 7" descr="2013-02-26 09.57.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7326" y="2867819"/>
            <a:ext cx="4036576" cy="3028950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Unutrašnjost katedrale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418</Words>
  <PresentationFormat>Prikaz na zaslonu (4:3)</PresentationFormat>
  <Paragraphs>68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Građanski</vt:lpstr>
      <vt:lpstr>Dioklecijanova škrinjica</vt:lpstr>
      <vt:lpstr>    Krenuli smo od makete na Rivi</vt:lpstr>
      <vt:lpstr>Ispred rekonstrukcije palače naučili smo da su ostaci palače danas dio povijesne jezgre Splita koja je upisana na UNESCO-v popis mjesta svjetske baštine u Europi još 1979. godine. </vt:lpstr>
      <vt:lpstr>Podrumi – ulazimo na južna Mjedena vrata </vt:lpstr>
      <vt:lpstr>Peristil – Katedrala sv. Duje</vt:lpstr>
      <vt:lpstr>      Sudamja (7. svibnja – blagdan Sveti Duje - zaštitnika grada Splita) </vt:lpstr>
      <vt:lpstr>Splitska katedrala je najstarija katedrala na svijetu</vt:lpstr>
      <vt:lpstr>Katedrala sv. Dujma</vt:lpstr>
      <vt:lpstr>Unutrašnjost katedrale</vt:lpstr>
      <vt:lpstr>Krstionica sv. Ivana Krstitelja ( nekada Jupiterov hram)</vt:lpstr>
      <vt:lpstr>Krsni zdenac</vt:lpstr>
      <vt:lpstr>Vestibul</vt:lpstr>
      <vt:lpstr>Južni dio palače  - carske odaje</vt:lpstr>
      <vt:lpstr>Baš lijepo...</vt:lpstr>
      <vt:lpstr>Palača Agubio</vt:lpstr>
      <vt:lpstr>Sjeverna – ZLATNA  VRATA</vt:lpstr>
      <vt:lpstr>Grgur Ninski</vt:lpstr>
      <vt:lpstr>Žažmiri i zaželi ...</vt:lpstr>
      <vt:lpstr>Pjaca</vt:lpstr>
      <vt:lpstr>Sunčani sat, Željezna vrata, gradska ura i mala crkva Gospe od Zvonika (najstariji zvonik na našoj obali)                      </vt:lpstr>
      <vt:lpstr>Praotac hrvatske književnosti  Marko Marulić na Voćnom trgu (Trg braće Radić)</vt:lpstr>
      <vt:lpstr>Kroz istočna Srebrna vrata preko Pazara i evo nas opet na Rivi</vt:lpstr>
      <vt:lpstr>Prokurative – idealno mjesto za opuštenu igru</vt:lpstr>
      <vt:lpstr>Fotka  za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Dioklecijanova škrinjica</dc:title>
  <dc:creator>Korisnik</dc:creator>
  <cp:lastModifiedBy>Snježana</cp:lastModifiedBy>
  <cp:revision>36</cp:revision>
  <dcterms:created xsi:type="dcterms:W3CDTF">2013-03-16T20:52:46Z</dcterms:created>
  <dcterms:modified xsi:type="dcterms:W3CDTF">2013-09-17T08:12:33Z</dcterms:modified>
</cp:coreProperties>
</file>