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9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  <a:endParaRPr lang="hr-HR"/>
          </a:p>
          <a:p>
            <a:pPr lvl="1"/>
            <a:r>
              <a:rPr lang="hr-HR"/>
              <a:t>Druga razina</a:t>
            </a:r>
            <a:endParaRPr lang="hr-HR"/>
          </a:p>
          <a:p>
            <a:pPr lvl="2"/>
            <a:r>
              <a:rPr lang="hr-HR"/>
              <a:t>Treća razina</a:t>
            </a:r>
            <a:endParaRPr lang="hr-HR"/>
          </a:p>
          <a:p>
            <a:pPr lvl="3"/>
            <a:r>
              <a:rPr lang="hr-HR"/>
              <a:t>Četvrta razina</a:t>
            </a:r>
            <a:endParaRPr lang="hr-HR"/>
          </a:p>
          <a:p>
            <a:pPr lvl="4"/>
            <a:r>
              <a:rPr lang="hr-HR"/>
              <a:t>Peta razina stilove teksta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0B45-F14B-488C-8AA4-B11BB96D1B35}" type="datetimeFigureOut">
              <a:rPr lang="hr-HR" smtClean="0"/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BAA9-3D0C-41B5-91A2-35C01F967ED4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polica za knjige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5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400"/>
              <a:t>POVIJEST HRVATSKOG JEZIKA OD 16. DO 20. STOLJEĆA</a:t>
            </a:r>
            <a:endParaRPr lang="hr-HR" sz="44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9263" y="200025"/>
            <a:ext cx="5780913" cy="64579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LJUDEVIT GAJ</a:t>
            </a:r>
            <a:r>
              <a:rPr lang="hr-HR" sz="2000" dirty="0"/>
              <a:t> je najavio reformu svojim djelom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KRATKA OSNOVA HRVATSKO SLAVENSKOG PRAVOPISANJA.Predlaže uvođenje znakova č, ž, š, ž = svaki se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glas bilježi jednim glacom.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/>
              <a:t>1935. pokreće novine –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NOVINE HORVATSKE SLAVONSKE I DALMATINSKE</a:t>
            </a:r>
            <a:r>
              <a:rPr lang="hr-HR" sz="2000" dirty="0"/>
              <a:t> s književnim prilogom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DANICA</a:t>
            </a:r>
            <a:r>
              <a:rPr lang="hr-HR" sz="2000" dirty="0"/>
              <a:t> pisane kajkavskim književnim jezikom.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Već godinu dana kasnije mijenjaju ime u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ILIRSKE NARODNE NOVINE i DANICU ILIRSKU.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000" dirty="0"/>
              <a:t>Gaj je stvorio pojedine znakove za glasove hrvatskog jezika pa je to pismo po njemu nazvano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GAJICA.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30112" y="0"/>
            <a:ext cx="596188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29984" y="484633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hrana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38" y="694945"/>
            <a:ext cx="1352900" cy="2322576"/>
          </a:xfrm>
          <a:prstGeom prst="rect">
            <a:avLst/>
          </a:prstGeom>
        </p:spPr>
      </p:pic>
      <p:sp>
        <p:nvSpPr>
          <p:cNvPr id="16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729984" y="3511296"/>
            <a:ext cx="4846320" cy="2743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ovine, tekst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68" y="3721608"/>
            <a:ext cx="1702040" cy="2322576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ravata&#10;&#10;Opis je automatski generiran"/>
          <p:cNvPicPr>
            <a:picLocks noChangeAspect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>
          <a:xfrm>
            <a:off x="20" y="-71011"/>
            <a:ext cx="12191980" cy="685799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32662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U 19.stoljeću za osnovicu hrvatskog jezika odabrano je </a:t>
            </a:r>
            <a:r>
              <a:rPr lang="hr-HR" sz="2400" dirty="0">
                <a:solidFill>
                  <a:srgbClr val="FFFFFF"/>
                </a:solidFill>
                <a:highlight>
                  <a:srgbClr val="008080"/>
                </a:highlight>
              </a:rPr>
              <a:t>ŠTOKAVSKO NARJEČJE i IJEKAVSKI GOVOR.</a:t>
            </a:r>
            <a:endParaRPr lang="hr-HR" sz="2400" dirty="0">
              <a:solidFill>
                <a:srgbClr val="FFFFFF"/>
              </a:solidFill>
              <a:highlight>
                <a:srgbClr val="008080"/>
              </a:highlight>
            </a:endParaRPr>
          </a:p>
          <a:p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Ljudevit Gaj ujedinio je Hrvate u latiničnom </a:t>
            </a:r>
            <a:r>
              <a:rPr lang="hr-HR" sz="2400" dirty="0" err="1">
                <a:solidFill>
                  <a:srgbClr val="FFFFFF"/>
                </a:solidFill>
              </a:rPr>
              <a:t>slovopisu</a:t>
            </a:r>
            <a:r>
              <a:rPr lang="hr-HR" sz="2400" dirty="0">
                <a:solidFill>
                  <a:srgbClr val="FFFFFF"/>
                </a:solidFill>
              </a:rPr>
              <a:t> što je bio prvi korak prema standardnom jeziku.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1847. – Hrvatski sabor je hrvatski jezik proglasio SLUŽBENIM.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U tom razdoblju nastaje pjesma </a:t>
            </a:r>
            <a:r>
              <a:rPr lang="hr-HR" sz="2400" dirty="0">
                <a:solidFill>
                  <a:srgbClr val="FFFFFF"/>
                </a:solidFill>
                <a:highlight>
                  <a:srgbClr val="008080"/>
                </a:highlight>
              </a:rPr>
              <a:t>ANTUNA MIHANOVIĆA – HORVATSKA DOMOVINA</a:t>
            </a:r>
            <a:r>
              <a:rPr lang="hr-HR" sz="2400" dirty="0">
                <a:solidFill>
                  <a:srgbClr val="FFFFFF"/>
                </a:solidFill>
              </a:rPr>
              <a:t> koja je poslije postala hrvatska himna. </a:t>
            </a:r>
            <a:endParaRPr lang="hr-HR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latin typeface="AngsanaUPC" panose="02020603050405020304" pitchFamily="18" charset="-34"/>
                <a:cs typeface="AngsanaUPC" panose="02020603050405020304" pitchFamily="18" charset="-34"/>
              </a:rPr>
              <a:t>NOVOSADSKI DOGOVOR</a:t>
            </a:r>
            <a:endParaRPr lang="hr-HR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Sastavljen 1954.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Temeljio se na pogrešnim pretpostavkama da su Srbi i Hrvati jedan narod te da trebaju imati jedan jedinstveni književni jezik.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Zaključuje se da su latinica i ćirilica ravnopravna pisma kao i ijekavski i ekavski govor.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Nakon Novosadskog dogovora za hrvatski jezik uslijedilo je vrlo teško razdoblje.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635" y="129540"/>
            <a:ext cx="6921500" cy="66560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/>
              <a:t>1967. u novinama TELEGRAM izašla je </a:t>
            </a:r>
            <a:r>
              <a:rPr lang="hr-HR" sz="2000" b="1" dirty="0"/>
              <a:t>DEKLARACIJA O NAZIVU I POLOŽAJU HRVATSKOG JEZIKA</a:t>
            </a:r>
            <a:r>
              <a:rPr lang="hr-HR" sz="2000" dirty="0"/>
              <a:t>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Nastala je kao odraz nezadovoljstva Novosadskim dogovorom kojim se hrvatski jezik nazivao </a:t>
            </a:r>
            <a:r>
              <a:rPr lang="hr-HR" sz="2000" dirty="0" err="1"/>
              <a:t>hrvatskosprskim</a:t>
            </a:r>
            <a:r>
              <a:rPr lang="hr-HR" sz="2000" dirty="0"/>
              <a:t>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Tražila se </a:t>
            </a:r>
            <a:r>
              <a:rPr lang="hr-HR" sz="2000" b="1" dirty="0"/>
              <a:t>ravnopravnost četiriju književnih jezika</a:t>
            </a:r>
            <a:r>
              <a:rPr lang="hr-HR" sz="2000" dirty="0"/>
              <a:t>: hrvatskog, srpskog, slovenskog i mađarskog.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Neotuđivo pravo svakog naroda je da svoj jezik naziva vlastitim imenom.</a:t>
            </a:r>
            <a:endParaRPr lang="hr-HR" sz="2000" dirty="0"/>
          </a:p>
          <a:p>
            <a:pPr>
              <a:lnSpc>
                <a:spcPct val="150000"/>
              </a:lnSpc>
            </a:pPr>
            <a:r>
              <a:rPr lang="hr-HR" sz="2000" dirty="0"/>
              <a:t>Žele </a:t>
            </a:r>
            <a:r>
              <a:rPr lang="hr-HR" sz="2000" b="1" dirty="0"/>
              <a:t>primjenu hrvatskog jezika </a:t>
            </a:r>
            <a:r>
              <a:rPr lang="hr-HR" sz="2000" dirty="0"/>
              <a:t>u svim javnim i političkim sektorima života.</a:t>
            </a:r>
            <a:endParaRPr lang="hr-HR" sz="2000" dirty="0"/>
          </a:p>
        </p:txBody>
      </p:sp>
      <p:pic>
        <p:nvPicPr>
          <p:cNvPr id="5" name="Slika 4" descr="Slika na kojoj se prikazuje tekst, novine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" b="-3"/>
          <a:stretch>
            <a:fillRect/>
          </a:stretch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8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Babić-Finka-</a:t>
            </a:r>
            <a:r>
              <a:rPr lang="hr-HR" dirty="0" err="1">
                <a:solidFill>
                  <a:schemeClr val="bg1"/>
                </a:solidFill>
              </a:rPr>
              <a:t>Moguš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9550" y="2057082"/>
            <a:ext cx="5647182" cy="462946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1971. jezikoslovci </a:t>
            </a:r>
            <a:r>
              <a:rPr lang="hr-HR" dirty="0">
                <a:highlight>
                  <a:srgbClr val="808000"/>
                </a:highlight>
              </a:rPr>
              <a:t>Stjepan Babić, Milan </a:t>
            </a:r>
            <a:r>
              <a:rPr lang="hr-HR" dirty="0" err="1">
                <a:highlight>
                  <a:srgbClr val="808000"/>
                </a:highlight>
              </a:rPr>
              <a:t>Moguš</a:t>
            </a:r>
            <a:r>
              <a:rPr lang="hr-HR" dirty="0">
                <a:highlight>
                  <a:srgbClr val="808000"/>
                </a:highlight>
              </a:rPr>
              <a:t> i Božidar Finka </a:t>
            </a:r>
            <a:r>
              <a:rPr lang="hr-HR" dirty="0"/>
              <a:t>objavljuju </a:t>
            </a:r>
            <a:r>
              <a:rPr lang="hr-H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HRVATSKI PRAVOPIS</a:t>
            </a:r>
            <a:r>
              <a:rPr lang="hr-HR" dirty="0"/>
              <a:t> popularno nazvan </a:t>
            </a:r>
            <a:r>
              <a:rPr lang="hr-HR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LONDONAC.</a:t>
            </a:r>
            <a:endParaRPr lang="hr-H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/>
              <a:t>Nastoje postaviti čvrstu osnovicu hrvatske pravopisne norme.</a:t>
            </a:r>
            <a:endParaRPr lang="hr-HR" dirty="0"/>
          </a:p>
        </p:txBody>
      </p:sp>
      <p:pic>
        <p:nvPicPr>
          <p:cNvPr id="5" name="Slika 4" descr="Slika na kojoj se prikazuje losion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 b="-3"/>
          <a:stretch>
            <a:fillRect/>
          </a:stretch>
        </p:blipFill>
        <p:spPr>
          <a:xfrm>
            <a:off x="6335270" y="2276857"/>
            <a:ext cx="5015484" cy="39001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F608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znak&#10;&#10;Opis je automatski generiran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4" y="2667954"/>
            <a:ext cx="2517440" cy="3635293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F6087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 descr="Slika na kojoj se prikazuje tekst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73" y="2667953"/>
            <a:ext cx="2817352" cy="3635294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74998" y="321733"/>
            <a:ext cx="4554245" cy="6213422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3300" dirty="0">
                <a:solidFill>
                  <a:srgbClr val="FFFFFF"/>
                </a:solidFill>
              </a:rPr>
              <a:t>Hrvatski standardni jezik uređen je: pravopisom, gramatikom, rječnikom i jezičnim savjetnikom.</a:t>
            </a: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PRAVOPIS</a:t>
            </a:r>
            <a:r>
              <a:rPr lang="hr-HR" sz="3300" dirty="0">
                <a:solidFill>
                  <a:srgbClr val="FFFFFF"/>
                </a:solidFill>
              </a:rPr>
              <a:t> propisuje na koji se način upotrebljavaju grafički znakovi (slova, interpunkcija)</a:t>
            </a: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GRAMATIKA</a:t>
            </a:r>
            <a:r>
              <a:rPr lang="hr-HR" sz="3300" dirty="0">
                <a:solidFill>
                  <a:srgbClr val="FFFFFF"/>
                </a:solidFill>
              </a:rPr>
              <a:t> propisuje temeljne zakonitosti funkcioniranja jezika.</a:t>
            </a: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RJEČNIK</a:t>
            </a:r>
            <a:r>
              <a:rPr lang="hr-HR" sz="3300" dirty="0">
                <a:solidFill>
                  <a:srgbClr val="FFFFFF"/>
                </a:solidFill>
              </a:rPr>
              <a:t> sadržava popis riječi s objašnjenjima njihova značenja.</a:t>
            </a: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endParaRPr lang="hr-HR" sz="3300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3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JEZIČNI SAVJETNIK </a:t>
            </a:r>
            <a:r>
              <a:rPr lang="hr-HR" sz="3300" dirty="0">
                <a:solidFill>
                  <a:srgbClr val="FFFFFF"/>
                </a:solidFill>
              </a:rPr>
              <a:t>preporučuje koje su jezične jedinice u govoru i pismu pravilne</a:t>
            </a:r>
            <a:r>
              <a:rPr lang="hr-HR" sz="1700" dirty="0">
                <a:solidFill>
                  <a:srgbClr val="FFFFFF"/>
                </a:solidFill>
              </a:rPr>
              <a:t>.</a:t>
            </a:r>
            <a:endParaRPr lang="hr-HR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košulja, muškarac, šešir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" b="-1"/>
          <a:stretch>
            <a:fillRect/>
          </a:stretch>
        </p:blipFill>
        <p:spPr>
          <a:xfrm>
            <a:off x="8465799" y="1343818"/>
            <a:ext cx="3030875" cy="4305318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Slika 6" descr="Slika na kojoj se prikazuje zgrada, osoba, na otvorenom, muškarac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2" r="9892"/>
          <a:stretch>
            <a:fillRect/>
          </a:stretch>
        </p:blipFill>
        <p:spPr>
          <a:xfrm>
            <a:off x="3102617" y="238143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r-HR" sz="2800" dirty="0"/>
              <a:t>16. STOLJEĆE</a:t>
            </a:r>
            <a:endParaRPr lang="hr-HR" sz="2800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Prepoznajete li tko se nalazi </a:t>
            </a:r>
            <a:r>
              <a:rPr lang="hr-HR" sz="3600" dirty="0"/>
              <a:t>na</a:t>
            </a:r>
            <a:r>
              <a:rPr lang="hr-HR" sz="3200" dirty="0"/>
              <a:t> slici?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47321" y="212725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80795" y="1024890"/>
            <a:ext cx="5715000" cy="4808855"/>
          </a:xfrm>
        </p:spPr>
        <p:txBody>
          <a:bodyPr>
            <a:normAutofit fontScale="6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Najistaknutije mjesto u ovom razdoblju pripada Splićaninu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MARKU MARULIĆU.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200" dirty="0"/>
              <a:t>Najvažnije djelo – spjev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JUDITA. </a:t>
            </a:r>
            <a:r>
              <a:rPr lang="hr-HR" sz="3200" dirty="0"/>
              <a:t>Iz 1501. godine pisan na hrvatskom jeziku.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Posvetio ju je svom kumu Dujmu Balistriću.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Nazivaju ga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ocem hrvatske književnosti.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Zašto?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</a:rPr>
              <a:t>Piše prve svjetske bestsellere, prevodi se na mnoštvo jezika, a čitaju ga i kraljevi.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2000" dirty="0"/>
          </a:p>
        </p:txBody>
      </p:sp>
      <p:pic>
        <p:nvPicPr>
          <p:cNvPr id="5" name="Slika 4" descr="Slika na kojoj se prikazuje tekst, znak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 b="4849"/>
          <a:stretch>
            <a:fillRect/>
          </a:stretch>
        </p:blipFill>
        <p:spPr>
          <a:xfrm>
            <a:off x="7553810" y="891540"/>
            <a:ext cx="3600607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hr-HR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 svojoj Juditi kaže sam Marulić:</a:t>
            </a:r>
            <a:endParaRPr lang="hr-HR" altLang="en-US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hr-HR" altLang="en-US"/>
          </a:p>
          <a:p>
            <a:endParaRPr lang="hr-HR" altLang="en-US"/>
          </a:p>
          <a:p>
            <a:pPr algn="ctr">
              <a:lnSpc>
                <a:spcPct val="150000"/>
              </a:lnSpc>
            </a:pPr>
            <a:r>
              <a:rPr lang="hr-HR" altLang="en-US"/>
              <a:t>“Izradio sam jedno djelce u stihu na našem materinskom jeziku, u rimama, podjeljeno u 6 knjiga, koje sadrži istoriju o Juditi i Holofernu. Sastavljeno je more poetico, dođite i pogledajte ga, reći ćete kako i hrvatski jezik ima svojega Dantea.”</a:t>
            </a:r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r="7587"/>
          <a:stretch>
            <a:fillRect/>
          </a:stretch>
        </p:blipFill>
        <p:spPr>
          <a:xfrm>
            <a:off x="680483" y="685795"/>
            <a:ext cx="2931299" cy="548640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7712" y="104775"/>
            <a:ext cx="3976577" cy="6572250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hr-HR" sz="2400" dirty="0">
                <a:solidFill>
                  <a:schemeClr val="accent2"/>
                </a:solidFill>
              </a:rPr>
              <a:t>HANIBAL LUCIĆ- </a:t>
            </a:r>
            <a:r>
              <a:rPr lang="hr-HR" sz="2400" dirty="0">
                <a:solidFill>
                  <a:schemeClr val="bg1"/>
                </a:solidFill>
              </a:rPr>
              <a:t>napisao je prvu svjetovnu dramu na hrvatskom jeziku- </a:t>
            </a:r>
            <a:r>
              <a:rPr lang="hr-HR" sz="2400" dirty="0">
                <a:solidFill>
                  <a:schemeClr val="accent2"/>
                </a:solidFill>
              </a:rPr>
              <a:t>ROBINJA.</a:t>
            </a:r>
            <a:endParaRPr lang="hr-HR" sz="2400" dirty="0">
              <a:solidFill>
                <a:schemeClr val="accent2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ctr"/>
            <a:r>
              <a:rPr lang="hr-HR" sz="2400" dirty="0">
                <a:solidFill>
                  <a:schemeClr val="accent2"/>
                </a:solidFill>
              </a:rPr>
              <a:t>MARIN DRŽIĆ- </a:t>
            </a:r>
            <a:r>
              <a:rPr lang="hr-HR" sz="2400" dirty="0">
                <a:solidFill>
                  <a:schemeClr val="bg1"/>
                </a:solidFill>
              </a:rPr>
              <a:t>najpoznatiji komediograf tog vremena. </a:t>
            </a:r>
            <a:endParaRPr lang="hr-HR" sz="2400" dirty="0">
              <a:solidFill>
                <a:schemeClr val="bg1"/>
              </a:solidFill>
            </a:endParaRPr>
          </a:p>
          <a:p>
            <a:pPr algn="ctr"/>
            <a:r>
              <a:rPr lang="hr-HR" sz="2400" dirty="0">
                <a:solidFill>
                  <a:schemeClr val="bg1"/>
                </a:solidFill>
              </a:rPr>
              <a:t>Djela: </a:t>
            </a:r>
            <a:r>
              <a:rPr lang="hr-HR" sz="2400" dirty="0">
                <a:solidFill>
                  <a:schemeClr val="accent2"/>
                </a:solidFill>
              </a:rPr>
              <a:t>NOVELA OD STANCA, DUNDO MAROJE.</a:t>
            </a:r>
            <a:endParaRPr lang="hr-HR" sz="2400" dirty="0">
              <a:solidFill>
                <a:schemeClr val="accent2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ctr"/>
            <a:r>
              <a:rPr lang="hr-HR" sz="2400" dirty="0">
                <a:solidFill>
                  <a:schemeClr val="accent2"/>
                </a:solidFill>
              </a:rPr>
              <a:t>PETAR ZORANIĆ-  </a:t>
            </a:r>
            <a:r>
              <a:rPr lang="hr-HR" sz="2400" dirty="0">
                <a:solidFill>
                  <a:schemeClr val="bg1"/>
                </a:solidFill>
              </a:rPr>
              <a:t>napisao je prvi hrvatski roman </a:t>
            </a:r>
            <a:r>
              <a:rPr lang="hr-HR" sz="2400" dirty="0">
                <a:solidFill>
                  <a:schemeClr val="accent2"/>
                </a:solidFill>
              </a:rPr>
              <a:t>PLANINE.</a:t>
            </a:r>
            <a:endParaRPr lang="hr-HR" sz="2400" dirty="0">
              <a:solidFill>
                <a:schemeClr val="accent2"/>
              </a:solidFill>
            </a:endParaRPr>
          </a:p>
          <a:p>
            <a:pPr algn="ctr"/>
            <a:endParaRPr lang="hr-HR" sz="2400" dirty="0">
              <a:solidFill>
                <a:schemeClr val="accent2"/>
              </a:solidFill>
            </a:endParaRPr>
          </a:p>
          <a:p>
            <a:pPr algn="ctr"/>
            <a:r>
              <a:rPr lang="hr-HR" sz="2400" dirty="0">
                <a:solidFill>
                  <a:schemeClr val="accent2"/>
                </a:solidFill>
              </a:rPr>
              <a:t>PETAR HEKTOROVIĆ- </a:t>
            </a:r>
            <a:r>
              <a:rPr lang="hr-HR" sz="2400" dirty="0">
                <a:solidFill>
                  <a:schemeClr val="bg1"/>
                </a:solidFill>
              </a:rPr>
              <a:t>napisao je prve hrvatske </a:t>
            </a:r>
            <a:r>
              <a:rPr lang="hr-HR" sz="2400" dirty="0" err="1">
                <a:solidFill>
                  <a:schemeClr val="bg1"/>
                </a:solidFill>
              </a:rPr>
              <a:t>usmenoknjiževne</a:t>
            </a:r>
            <a:r>
              <a:rPr lang="hr-HR" sz="2400" dirty="0">
                <a:solidFill>
                  <a:schemeClr val="bg1"/>
                </a:solidFill>
              </a:rPr>
              <a:t> pjesme </a:t>
            </a:r>
            <a:r>
              <a:rPr lang="hr-HR" sz="2400" dirty="0">
                <a:solidFill>
                  <a:schemeClr val="accent2"/>
                </a:solidFill>
              </a:rPr>
              <a:t>RIBANJE I RIBARSKO PRIGOVARANJE</a:t>
            </a:r>
            <a:r>
              <a:rPr lang="hr-HR" sz="1100" dirty="0">
                <a:solidFill>
                  <a:schemeClr val="accent2"/>
                </a:solidFill>
              </a:rPr>
              <a:t>.</a:t>
            </a:r>
            <a:endParaRPr lang="hr-HR" sz="1100" dirty="0">
              <a:solidFill>
                <a:schemeClr val="accent2"/>
              </a:solidFill>
            </a:endParaRPr>
          </a:p>
        </p:txBody>
      </p:sp>
      <p:pic>
        <p:nvPicPr>
          <p:cNvPr id="7" name="Slika 6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4900"/>
          <a:stretch>
            <a:fillRect/>
          </a:stretch>
        </p:blipFill>
        <p:spPr>
          <a:xfrm>
            <a:off x="8606117" y="685805"/>
            <a:ext cx="2905400" cy="548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PRVI RJEČNICI i GRAMATIKE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0" y="2667954"/>
            <a:ext cx="2423528" cy="3635293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ekst, knjiga&#10;&#10;Opis je automatski generi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67" y="2667953"/>
            <a:ext cx="2584363" cy="3635294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FAUST VRANČIĆ- </a:t>
            </a:r>
            <a:r>
              <a:rPr lang="hr-HR" sz="2400" dirty="0">
                <a:solidFill>
                  <a:srgbClr val="FFFFFF"/>
                </a:solidFill>
              </a:rPr>
              <a:t>autor prvog višejezičnog rječnika. Nosi naziv </a:t>
            </a:r>
            <a:r>
              <a:rPr lang="hr-HR" sz="2400" b="1" i="1" dirty="0">
                <a:solidFill>
                  <a:schemeClr val="accent2">
                    <a:lumMod val="75000"/>
                  </a:schemeClr>
                </a:solidFill>
              </a:rPr>
              <a:t>RJEČNIK PET NAJUGEDNIJIH EUROPSKIH JEZKA.</a:t>
            </a:r>
            <a:endParaRPr lang="hr-HR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2400" dirty="0">
                <a:solidFill>
                  <a:srgbClr val="FFFFFF"/>
                </a:solidFill>
              </a:rPr>
              <a:t>U njemu je Vrančić hrvatski jezik nazvao dalmatinskim.</a:t>
            </a:r>
            <a:endParaRPr lang="hr-HR" sz="2400" dirty="0">
              <a:solidFill>
                <a:srgbClr val="FFFFFF"/>
              </a:solidFill>
            </a:endParaRPr>
          </a:p>
          <a:p>
            <a:endParaRPr lang="hr-HR" sz="2400" dirty="0">
              <a:solidFill>
                <a:srgbClr val="FFFFFF"/>
              </a:solidFill>
            </a:endParaRPr>
          </a:p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BARTOL KAŠIĆ- </a:t>
            </a:r>
            <a:r>
              <a:rPr lang="hr-HR" sz="2400" dirty="0">
                <a:solidFill>
                  <a:srgbClr val="FFFFFF"/>
                </a:solidFill>
              </a:rPr>
              <a:t>1604.- prva hrvatska gramatika –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OSNOVE ILIRSKOG JZIKA U DVIJE KNJIGE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hr-HR" altLang="en-US"/>
              <a:t>Zanimljivosti o životu i izumima Fausta Vrančića</a:t>
            </a:r>
            <a:endParaRPr lang="hr-H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https://www.youtube.com/watch?v=uucz_vfEbyM&amp;list=PLYqFOh_Kh0VisVEEd4YeVcnMglDk2upL-&amp;index=5</a:t>
            </a:r>
            <a:endParaRPr lang="en-US"/>
          </a:p>
          <a:p>
            <a:pPr algn="ctr"/>
            <a:endParaRPr lang="en-US"/>
          </a:p>
          <a:p>
            <a:pPr marL="0" indent="0" algn="ctr"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hr-HR" sz="4000"/>
              <a:t>17. stoljeće</a:t>
            </a:r>
            <a:endParaRPr lang="hr-HR" sz="4000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363" y="1984249"/>
            <a:ext cx="5470058" cy="47975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lang="hr-HR" sz="2400" dirty="0"/>
              <a:t>OZALJ (poviše Karlovca)- jedno od najvažnijih kulturnih središta tog vremena.</a:t>
            </a:r>
            <a:endParaRPr lang="hr-HR" sz="2400" dirty="0"/>
          </a:p>
          <a:p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OZALJSKI KNJIŽEVNI KRUG- </a:t>
            </a:r>
            <a:r>
              <a:rPr lang="hr-HR" sz="2400" dirty="0"/>
              <a:t>okupljen je oko plemićkih obitelji Frankopana i Zrinskih.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Najvažniji predstavnici: Petar Zrinski, Katarina Zrinska, </a:t>
            </a:r>
            <a:r>
              <a:rPr lang="hr-HR" sz="2400" dirty="0" err="1"/>
              <a:t>Fran</a:t>
            </a:r>
            <a:r>
              <a:rPr lang="hr-HR" sz="2400" dirty="0"/>
              <a:t> Krsto Frankopan i Pavao Ritter </a:t>
            </a:r>
            <a:r>
              <a:rPr lang="hr-HR" sz="2400" dirty="0" err="1"/>
              <a:t>VItezović</a:t>
            </a:r>
            <a:r>
              <a:rPr lang="hr-HR" sz="2400" dirty="0"/>
              <a:t>.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Krug se gasi kada su Petar Zrinski i </a:t>
            </a:r>
            <a:r>
              <a:rPr lang="hr-HR" sz="2400" dirty="0" err="1"/>
              <a:t>Fran</a:t>
            </a:r>
            <a:r>
              <a:rPr lang="hr-HR" sz="2400" dirty="0"/>
              <a:t> Krsto Frankopan smaknuti u Bečkom Novom Mestu.</a:t>
            </a:r>
            <a:endParaRPr lang="hr-HR" sz="2400" dirty="0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knjiga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" r="7119" b="-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0093" y="305163"/>
            <a:ext cx="6006192" cy="132490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877457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HRVATSKI NARODNI PREPOROD</a:t>
            </a:r>
            <a:endParaRPr lang="hr-HR" dirty="0">
              <a:solidFill>
                <a:srgbClr val="877457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1220" y="1707197"/>
            <a:ext cx="6006192" cy="47823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877457"/>
                </a:solidFill>
              </a:rPr>
              <a:t>Hrvatska književnost do 19.stoljeća razvijala se na </a:t>
            </a:r>
            <a:r>
              <a:rPr lang="hr-HR" sz="2000" dirty="0" err="1">
                <a:solidFill>
                  <a:srgbClr val="877457"/>
                </a:solidFill>
              </a:rPr>
              <a:t>kakajkavskom</a:t>
            </a:r>
            <a:r>
              <a:rPr lang="hr-HR" sz="2000" dirty="0">
                <a:solidFill>
                  <a:srgbClr val="877457"/>
                </a:solidFill>
              </a:rPr>
              <a:t>, čakavskom i štokavskom narječju.</a:t>
            </a:r>
            <a:endParaRPr lang="hr-HR" sz="2000" dirty="0">
              <a:solidFill>
                <a:srgbClr val="877457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877457"/>
                </a:solidFill>
              </a:rPr>
              <a:t>Nema još jedinstvenog hrvatskog jezika.</a:t>
            </a:r>
            <a:endParaRPr lang="hr-HR" sz="2000" dirty="0">
              <a:solidFill>
                <a:srgbClr val="877457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877457"/>
                </a:solidFill>
              </a:rPr>
              <a:t>U javnim se ustanovama govori njemački i latinski, a jača i mađarizacija.</a:t>
            </a:r>
            <a:endParaRPr lang="hr-HR" sz="2000" dirty="0">
              <a:solidFill>
                <a:srgbClr val="877457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877457"/>
                </a:solidFill>
              </a:rPr>
              <a:t>U takvim teškim vremenima mladi intelektualci okupljeni oko </a:t>
            </a:r>
            <a:r>
              <a:rPr lang="hr-HR" sz="2000" b="1" dirty="0">
                <a:solidFill>
                  <a:srgbClr val="877457"/>
                </a:solidFill>
              </a:rPr>
              <a:t>LJUDEVITA GAJA </a:t>
            </a:r>
            <a:r>
              <a:rPr lang="hr-HR" sz="2000" dirty="0">
                <a:solidFill>
                  <a:srgbClr val="877457"/>
                </a:solidFill>
              </a:rPr>
              <a:t>počinju planiranje uzdizanja Hrvatske prema uzoru na razvijene europske zemlje.</a:t>
            </a:r>
            <a:endParaRPr lang="hr-HR" sz="2000" dirty="0">
              <a:solidFill>
                <a:srgbClr val="877457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b="1" dirty="0">
                <a:solidFill>
                  <a:srgbClr val="877457"/>
                </a:solidFill>
              </a:rPr>
              <a:t>ILIRSKIM IMENOM </a:t>
            </a:r>
            <a:r>
              <a:rPr lang="hr-HR" sz="2000" dirty="0">
                <a:solidFill>
                  <a:srgbClr val="877457"/>
                </a:solidFill>
              </a:rPr>
              <a:t>u užem smislu su obuhvatili ujedinjavanje hrvatskih zemalja.</a:t>
            </a:r>
            <a:endParaRPr lang="hr-HR" sz="2000" dirty="0">
              <a:solidFill>
                <a:srgbClr val="877457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2000" dirty="0">
                <a:solidFill>
                  <a:srgbClr val="877457"/>
                </a:solidFill>
              </a:rPr>
              <a:t>Njihov pokret naziva se </a:t>
            </a:r>
            <a:r>
              <a:rPr lang="hr-HR" sz="2000" b="1" dirty="0">
                <a:solidFill>
                  <a:srgbClr val="877457"/>
                </a:solidFill>
              </a:rPr>
              <a:t>ILIRSKI POKRET</a:t>
            </a:r>
            <a:r>
              <a:rPr lang="hr-HR" sz="2000" dirty="0">
                <a:solidFill>
                  <a:srgbClr val="877457"/>
                </a:solidFill>
              </a:rPr>
              <a:t>, a kasnije je dobio i naziv </a:t>
            </a:r>
            <a:r>
              <a:rPr lang="hr-HR" sz="2000" b="1" dirty="0">
                <a:solidFill>
                  <a:srgbClr val="877457"/>
                </a:solidFill>
              </a:rPr>
              <a:t>HRVATSKI NARODNI PREPOROD.</a:t>
            </a:r>
            <a:endParaRPr lang="hr-HR" sz="2000" b="1" dirty="0">
              <a:solidFill>
                <a:srgbClr val="877457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8774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muškarac, odjeća, osoba, stajanje&#10;&#10;Opis je automatski generira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33"/>
          <a:stretch>
            <a:fillRect/>
          </a:stretch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4530</Words>
  <Application>WPS Presentation</Application>
  <PresentationFormat>Široki zaslon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AngsanaUPC</vt:lpstr>
      <vt:lpstr>Microsoft Sans Serif</vt:lpstr>
      <vt:lpstr>Calibri Light</vt:lpstr>
      <vt:lpstr>Microsoft YaHei</vt:lpstr>
      <vt:lpstr>Arial Unicode MS</vt:lpstr>
      <vt:lpstr>Calibri</vt:lpstr>
      <vt:lpstr>Tema sustava Office</vt:lpstr>
      <vt:lpstr>POVIJEST HRVATSKOG JEZIKA OD 16. DO 20. STOLJEĆA</vt:lpstr>
      <vt:lpstr>16. STOLJEĆE</vt:lpstr>
      <vt:lpstr>PowerPoint 演示文稿</vt:lpstr>
      <vt:lpstr>PowerPoint 演示文稿</vt:lpstr>
      <vt:lpstr>PowerPoint 演示文稿</vt:lpstr>
      <vt:lpstr>PRVI RJEČNICI i GRAMATIKE</vt:lpstr>
      <vt:lpstr>PowerPoint 演示文稿</vt:lpstr>
      <vt:lpstr>17. stoljeće</vt:lpstr>
      <vt:lpstr>HRVATSKI NARODNI PREPOROD</vt:lpstr>
      <vt:lpstr>PowerPoint 演示文稿</vt:lpstr>
      <vt:lpstr>PowerPoint 演示文稿</vt:lpstr>
      <vt:lpstr>NOVOSADSKI DOGOVOR</vt:lpstr>
      <vt:lpstr>PowerPoint 演示文稿</vt:lpstr>
      <vt:lpstr>Babić-Finka-Moguš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HRVATSKOG JEZIKA OD 16. DO 20. STOLJEĆA</dc:title>
  <dc:creator>Martina Lovric</dc:creator>
  <cp:lastModifiedBy>Korisnik</cp:lastModifiedBy>
  <cp:revision>2</cp:revision>
  <dcterms:created xsi:type="dcterms:W3CDTF">2020-09-05T12:28:00Z</dcterms:created>
  <dcterms:modified xsi:type="dcterms:W3CDTF">2022-09-13T11:24:39Z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6EE8C6BFC056440BB062BF67E5780CB3</vt:lpwstr>
  </property>
  <property fmtid="{D5CDD505-2E9C-101B-9397-08002B2CF9AE}" pid="3" name="KSOProductBuildVer">
    <vt:lpwstr>1033-11.2.0.11306</vt:lpwstr>
  </property>
</Properties>
</file>