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62" r:id="rId6"/>
    <p:sldId id="259" r:id="rId7"/>
    <p:sldId id="260" r:id="rId8"/>
    <p:sldId id="277" r:id="rId9"/>
    <p:sldId id="263" r:id="rId10"/>
    <p:sldId id="264" r:id="rId11"/>
    <p:sldId id="270" r:id="rId12"/>
    <p:sldId id="265" r:id="rId13"/>
    <p:sldId id="266" r:id="rId14"/>
    <p:sldId id="267" r:id="rId15"/>
    <p:sldId id="269" r:id="rId16"/>
    <p:sldId id="268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4C64C-38F1-463A-A986-65DE4007B06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A295-3D29-4FF8-88A4-0D7D4FD01E7B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jeća, mlado, dječak, žen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25558" b="1"/>
          <a:stretch>
            <a:fillRect/>
          </a:stretch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Slika 4" descr="Slika na kojoj se prikazuje osoba, prugasto, djevojčica, mlado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r="12591" b="-2"/>
          <a:stretch>
            <a:fillRect/>
          </a:stretch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Slika 8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2" b="2"/>
          <a:stretch>
            <a:fillRect/>
          </a:stretch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hr-HR" sz="3600">
                <a:solidFill>
                  <a:srgbClr val="000000"/>
                </a:solidFill>
              </a:rPr>
              <a:t>Šalica razgovora…</a:t>
            </a:r>
            <a:endParaRPr lang="hr-HR" sz="3600">
              <a:solidFill>
                <a:srgbClr val="0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</a:rPr>
              <a:t>Što je svađa?</a:t>
            </a:r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</a:rPr>
              <a:t>Kada se svađamo?</a:t>
            </a:r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</a:rPr>
              <a:t>Kako i zašto se svađamo?</a:t>
            </a:r>
            <a:endParaRPr lang="hr-HR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000000"/>
                </a:solidFill>
              </a:rPr>
              <a:t>Popuštate li prvi u svađi?</a:t>
            </a:r>
            <a:endParaRPr lang="hr-H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hrana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"/>
          <a:stretch>
            <a:fillRect/>
          </a:stretch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400" dirty="0">
                <a:solidFill>
                  <a:srgbClr val="FFFFFF"/>
                </a:solidFill>
              </a:rPr>
              <a:t>Vrste promjenjivih riječi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680593"/>
            <a:ext cx="3867149" cy="5297466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11" y="2332894"/>
            <a:ext cx="5631622" cy="43645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/>
              <a:t>Promotri sljedeće riječi</a:t>
            </a:r>
            <a:endParaRPr lang="hr-HR" sz="3700"/>
          </a:p>
        </p:txBody>
      </p:sp>
      <p:grpSp>
        <p:nvGrpSpPr>
          <p:cNvPr id="17" name="Group 11"/>
          <p:cNvGrpSpPr>
            <a:grpSpLocks noGrp="1" noRot="1" noChangeAspect="1" noMove="1" noResize="1" noUngrp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13560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latin typeface="Abadi Extra Light" panose="020B0204020104020204" pitchFamily="34" charset="0"/>
              </a:rPr>
              <a:t>Baka </a:t>
            </a:r>
            <a:r>
              <a:rPr lang="hr-HR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dugo</a:t>
            </a:r>
            <a:r>
              <a:rPr lang="hr-HR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 </a:t>
            </a:r>
            <a:r>
              <a:rPr lang="hr-HR" sz="3200" dirty="0">
                <a:latin typeface="Abadi Extra Light" panose="020B0204020104020204" pitchFamily="34" charset="0"/>
              </a:rPr>
              <a:t>nije razgovarala sa djedom.</a:t>
            </a:r>
            <a:endParaRPr lang="hr-HR" sz="32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Dugo</a:t>
            </a:r>
            <a:r>
              <a:rPr lang="hr-HR" sz="3200" dirty="0">
                <a:latin typeface="Abadi Extra Light" panose="020B0204020104020204" pitchFamily="34" charset="0"/>
              </a:rPr>
              <a:t> smo sjedili na obali.</a:t>
            </a:r>
            <a:endParaRPr lang="hr-HR" sz="32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latin typeface="Abadi Extra Light" panose="020B0204020104020204" pitchFamily="34" charset="0"/>
              </a:rPr>
              <a:t>Djed je </a:t>
            </a:r>
            <a:r>
              <a:rPr lang="hr-HR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dugo</a:t>
            </a:r>
            <a:r>
              <a:rPr lang="hr-HR" sz="3200" dirty="0">
                <a:latin typeface="Abadi Extra Light" panose="020B0204020104020204" pitchFamily="34" charset="0"/>
              </a:rPr>
              <a:t> smišljao pomirbu.</a:t>
            </a:r>
            <a:endParaRPr lang="hr-HR" sz="32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3200" dirty="0">
                <a:latin typeface="Abadi Extra Light" panose="020B0204020104020204" pitchFamily="34" charset="0"/>
              </a:rPr>
              <a:t>Nisam ga </a:t>
            </a:r>
            <a:r>
              <a:rPr lang="hr-HR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dugo</a:t>
            </a:r>
            <a:r>
              <a:rPr lang="hr-HR" sz="3200" dirty="0">
                <a:latin typeface="Abadi Extra Light" panose="020B0204020104020204" pitchFamily="34" charset="0"/>
              </a:rPr>
              <a:t> vidjela.</a:t>
            </a:r>
            <a:endParaRPr lang="hr-HR" sz="3200" dirty="0">
              <a:latin typeface="Abadi Extra Light" panose="020B0204020104020204" pitchFamily="34" charset="0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NEPROMJENJIVE RIJEČI</a:t>
            </a:r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r="-1" b="9370"/>
          <a:stretch>
            <a:fillRect/>
          </a:stretch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alibri Light" panose="020F0302020204030204" charset="0"/>
                <a:cs typeface="Calibri Light" panose="020F0302020204030204" charset="0"/>
              </a:rPr>
              <a:t>Riječi koje 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 Light" panose="020F0302020204030204" charset="0"/>
                <a:cs typeface="Calibri Light" panose="020F0302020204030204" charset="0"/>
              </a:rPr>
              <a:t>ne mijenjaju svoj oblik (i značenje) </a:t>
            </a:r>
            <a:r>
              <a:rPr lang="hr-HR" dirty="0">
                <a:latin typeface="Calibri Light" panose="020F0302020204030204" charset="0"/>
                <a:cs typeface="Calibri Light" panose="020F0302020204030204" charset="0"/>
              </a:rPr>
              <a:t>zovu se nepromjenjive riječi. </a:t>
            </a:r>
            <a:endParaRPr lang="hr-HR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710991"/>
            <a:ext cx="10515600" cy="82232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Vrste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nepromjenjivih</a:t>
            </a:r>
            <a:r>
              <a:rPr 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riječi</a:t>
            </a: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1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24" y="41275"/>
            <a:ext cx="4149725" cy="5710991"/>
          </a:xfrm>
          <a:prstGeom prst="rect">
            <a:avLst/>
          </a:prstGeom>
        </p:spPr>
      </p:pic>
      <p:pic>
        <p:nvPicPr>
          <p:cNvPr id="6" name="Slika 5" descr="Slika na kojoj se prikazuje hrana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41275"/>
            <a:ext cx="6832600" cy="5313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badi Extra Light" panose="020B0204020104020204" pitchFamily="34" charset="0"/>
              </a:rPr>
              <a:t>Provjeri razumiješ li!</a:t>
            </a:r>
            <a:br>
              <a:rPr lang="hr-HR" dirty="0">
                <a:solidFill>
                  <a:srgbClr val="000000"/>
                </a:solidFill>
                <a:latin typeface="Abadi Extra Light" panose="020B0204020104020204" pitchFamily="34" charset="0"/>
              </a:rPr>
            </a:br>
            <a:endParaRPr lang="hr-HR" dirty="0">
              <a:solidFill>
                <a:srgbClr val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badi Extra Light" panose="020B0204020104020204" pitchFamily="34" charset="0"/>
              </a:rPr>
              <a:t>Udžbenik str. 29 i 30</a:t>
            </a:r>
            <a:endParaRPr lang="hr-HR" sz="3600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14" name="Freeform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r="22799" b="2"/>
          <a:stretch>
            <a:fillRect/>
          </a:stretch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badi Extra Light" panose="020B0204020104020204" pitchFamily="34" charset="0"/>
              </a:rPr>
              <a:t>Nešto za kod kuće</a:t>
            </a:r>
            <a:endParaRPr lang="hr-HR" dirty="0">
              <a:solidFill>
                <a:srgbClr val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  <a:latin typeface="Abadi Extra Light" panose="020B0204020104020204" pitchFamily="34" charset="0"/>
              </a:rPr>
              <a:t>Radna bilježnica: Promjenjive i nepromjenjive riječi str. 23</a:t>
            </a:r>
            <a:endParaRPr lang="hr-HR" dirty="0">
              <a:solidFill>
                <a:srgbClr val="000000"/>
              </a:solidFill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  <a:latin typeface="Abadi Extra Light" panose="020B0204020104020204" pitchFamily="34" charset="0"/>
              </a:rPr>
              <a:t>Zadatci: 1.- 5.</a:t>
            </a:r>
            <a:endParaRPr lang="hr-HR" dirty="0">
              <a:solidFill>
                <a:srgbClr val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Freeform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/>
          <a:stretch>
            <a:fillRect/>
          </a:stretch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r="1328" b="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Slika 6" descr="Slika na kojoj se prikazuje stol, malo, sjedenje, cvijet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1783" b="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hr-HR" sz="1600">
                <a:solidFill>
                  <a:srgbClr val="080808"/>
                </a:solidFill>
              </a:rPr>
              <a:t>Pročitajmo tekst u udžbeniku</a:t>
            </a:r>
            <a:endParaRPr lang="hr-HR" sz="1600">
              <a:solidFill>
                <a:srgbClr val="080808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hr-HR" sz="2800">
                <a:solidFill>
                  <a:srgbClr val="080808"/>
                </a:solidFill>
              </a:rPr>
              <a:t>Bakina šutnja</a:t>
            </a:r>
            <a:endParaRPr lang="hr-HR" sz="2800"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5180" y="291465"/>
            <a:ext cx="4803775" cy="60261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</a:rPr>
              <a:t>Refleksija…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9570" y="1156335"/>
            <a:ext cx="5313680" cy="5493385"/>
          </a:xfrm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</a:rPr>
              <a:t>Kako je djed naveo baku da prekine šutnju? Čime se poslužio? </a:t>
            </a:r>
            <a:endParaRPr lang="hr-H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</a:rPr>
              <a:t>Kako vi najčešće prekidate svađu?</a:t>
            </a:r>
            <a:endParaRPr lang="hr-H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</a:rPr>
              <a:t>Možemo li reći: </a:t>
            </a:r>
            <a:r>
              <a:rPr lang="hr-HR" i="1" dirty="0">
                <a:solidFill>
                  <a:srgbClr val="000000"/>
                </a:solidFill>
              </a:rPr>
              <a:t>Baka se naljutila na djed?</a:t>
            </a:r>
            <a:r>
              <a:rPr lang="hr-HR" dirty="0">
                <a:solidFill>
                  <a:srgbClr val="000000"/>
                </a:solidFill>
              </a:rPr>
              <a:t> </a:t>
            </a:r>
            <a:endParaRPr lang="hr-H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000000"/>
                </a:solidFill>
              </a:rPr>
              <a:t>Zašto se riječi mijenjaju?</a:t>
            </a:r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21" name="Freeform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knjiga, tekst, fotografija, sjedenje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/>
          <a:stretch>
            <a:fillRect/>
          </a:stretch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565265" y="1439545"/>
            <a:ext cx="5139055" cy="43065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4400" dirty="0">
                <a:latin typeface="Abadi Extra Light" panose="020B0204020104020204" pitchFamily="34" charset="0"/>
              </a:rPr>
              <a:t>VRSTE RIJEČI: PROMJENJIVE I NEPROMJENJIVE RIJEČI</a:t>
            </a:r>
            <a:endParaRPr lang="hr-HR" sz="4400" dirty="0">
              <a:latin typeface="Abadi Extra Light" panose="020B0204020104020204" pitchFamily="34" charset="0"/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54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r="1" b="8233"/>
          <a:stretch>
            <a:fillRect/>
          </a:stretch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7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 descr="Slika na kojoj se prikazuje snimka zaslona, tekst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10" y="571500"/>
            <a:ext cx="9860874" cy="3943350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3432810" y="4841875"/>
            <a:ext cx="7188200" cy="1737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Je li riječ djed promijenila oblik ili je ostala ista?</a:t>
            </a:r>
            <a:endParaRPr lang="hr-H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Je li promijenila značenje?</a:t>
            </a:r>
            <a:endParaRPr lang="hr-HR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crtež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2999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r="18602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38492" y="3134823"/>
            <a:ext cx="3618283" cy="119452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Riječi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mijenjaju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svoj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oblik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značenje</a:t>
            </a:r>
            <a:r>
              <a:rPr lang="en-US" sz="24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8491" y="1682156"/>
            <a:ext cx="3618284" cy="13457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PROMJENJIVE RIJEČI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/>
              <a:t>Dokaži promjenjivost riječi na riječi </a:t>
            </a:r>
            <a:r>
              <a:rPr lang="hr-HR" altLang="en-US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čokolada.</a:t>
            </a:r>
            <a:endParaRPr lang="hr-HR" altLang="en-US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6e3e1129e42825c74dd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5210" y="1864360"/>
            <a:ext cx="7073265" cy="4008755"/>
          </a:xfrm>
          <a:prstGeom prst="rect">
            <a:avLst/>
          </a:prstGeom>
          <a:solidFill>
            <a:schemeClr val="accent4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SAZNAJEMO!!!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2" y="628979"/>
            <a:ext cx="10595911" cy="3311223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78783" y="4824248"/>
            <a:ext cx="7176365" cy="181914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dirty="0">
                <a:solidFill>
                  <a:schemeClr val="bg1"/>
                </a:solidFill>
                <a:latin typeface="Abadi Extra Light" panose="020B0204020104020204" pitchFamily="34" charset="0"/>
              </a:rPr>
              <a:t>Prvi dio riječi koji se ne mijenja zove se </a:t>
            </a:r>
            <a:r>
              <a:rPr lang="hr-HR" sz="2600" b="1" dirty="0">
                <a:solidFill>
                  <a:schemeClr val="accent2"/>
                </a:solidFill>
                <a:latin typeface="Abadi Extra Light" panose="020B0204020104020204" pitchFamily="34" charset="0"/>
              </a:rPr>
              <a:t>OSNOVA.</a:t>
            </a:r>
            <a:endParaRPr lang="hr-HR" sz="2600" b="1" dirty="0">
              <a:solidFill>
                <a:schemeClr val="accent2"/>
              </a:solidFill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600" dirty="0">
                <a:solidFill>
                  <a:schemeClr val="bg1"/>
                </a:solidFill>
                <a:latin typeface="Abadi Extra Light" panose="020B0204020104020204" pitchFamily="34" charset="0"/>
              </a:rPr>
              <a:t>Drugi dio riječi koji je promjenjiv zove se </a:t>
            </a:r>
            <a:r>
              <a:rPr lang="hr-HR" sz="2600" b="1" dirty="0">
                <a:solidFill>
                  <a:schemeClr val="accent2"/>
                </a:solidFill>
                <a:latin typeface="Abadi Extra Light" panose="020B0204020104020204" pitchFamily="34" charset="0"/>
              </a:rPr>
              <a:t>NASTAVAK.</a:t>
            </a:r>
            <a:endParaRPr lang="hr-HR" sz="2600" b="1" dirty="0">
              <a:solidFill>
                <a:schemeClr val="accent2"/>
              </a:solidFill>
              <a:latin typeface="Abadi Extra Light" panose="020B0204020104020204" pitchFamily="34" charset="0"/>
            </a:endParaRPr>
          </a:p>
          <a:p>
            <a:endParaRPr lang="hr-H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984" y="235815"/>
            <a:ext cx="7304126" cy="1325563"/>
          </a:xfrm>
        </p:spPr>
        <p:txBody>
          <a:bodyPr>
            <a:normAutofit/>
          </a:bodyPr>
          <a:lstStyle/>
          <a:p>
            <a:r>
              <a:rPr lang="hr-HR" sz="2400" dirty="0"/>
              <a:t>Pokušajmo odrediti osnovu i nastavak sljedećim riječima: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620" y="1737360"/>
            <a:ext cx="4869180" cy="426847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hr-H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Majka, majkama, majkom, majku</a:t>
            </a:r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hr-H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Mačka, mačke, mački, mačkom</a:t>
            </a:r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hr-HR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Sir, sirom, siru, sira</a:t>
            </a:r>
            <a:endParaRPr lang="hr-HR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 descr="Slika na kojoj se prikazuje osoba, na otvorenom, stol, žen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3691"/>
          <a:stretch>
            <a:fillRect/>
          </a:stretch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mačka, sjedenje, životinja, sisavac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15016" b="2"/>
          <a:stretch>
            <a:fillRect/>
          </a:stretch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stol, hrana, na zatvorenom, sir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r="1082" b="-2"/>
          <a:stretch>
            <a:fillRect/>
          </a:stretch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WPS Presentation</Application>
  <PresentationFormat>Široki zaslon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SimSun</vt:lpstr>
      <vt:lpstr>Wingdings</vt:lpstr>
      <vt:lpstr>Abadi Extra Light</vt:lpstr>
      <vt:lpstr>Yu Gothic UI Light</vt:lpstr>
      <vt:lpstr>Calibri</vt:lpstr>
      <vt:lpstr>Adobe Devanagari</vt:lpstr>
      <vt:lpstr>Miriam Mono CLM</vt:lpstr>
      <vt:lpstr>Tw Cen MT</vt:lpstr>
      <vt:lpstr>Calibri Light</vt:lpstr>
      <vt:lpstr>Microsoft YaHei</vt:lpstr>
      <vt:lpstr>Arial Unicode MS</vt:lpstr>
      <vt:lpstr>Calibri</vt:lpstr>
      <vt:lpstr>Source Code Pro Medium</vt:lpstr>
      <vt:lpstr>Tema sustava Office</vt:lpstr>
      <vt:lpstr>Šalica razgovora…</vt:lpstr>
      <vt:lpstr>Bakina šutnja</vt:lpstr>
      <vt:lpstr>Refleksija…</vt:lpstr>
      <vt:lpstr>VRSTE RIJEČI: PROMJENJIVE I NEPROMJENJIVE RIJEČI</vt:lpstr>
      <vt:lpstr>PowerPoint 演示文稿</vt:lpstr>
      <vt:lpstr>PROMJENJIVE RIJEČI</vt:lpstr>
      <vt:lpstr>PowerPoint 演示文稿</vt:lpstr>
      <vt:lpstr>SAZNAJEMO!!!</vt:lpstr>
      <vt:lpstr>Pokušajmo odrediti osnovu i nastavak sljedećim riječima:</vt:lpstr>
      <vt:lpstr>PowerPoint 演示文稿</vt:lpstr>
      <vt:lpstr>Vrste promjenjivih riječi</vt:lpstr>
      <vt:lpstr>Promotri sljedeće riječi</vt:lpstr>
      <vt:lpstr>NEPROMJENJIVE RIJEČI</vt:lpstr>
      <vt:lpstr>Vrste nepromjenjivih riječi</vt:lpstr>
      <vt:lpstr>Provjeri razumiješ li! </vt:lpstr>
      <vt:lpstr>Nešto za kod kuće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Šalica razgovora…</dc:title>
  <dc:creator>Martina Lovric</dc:creator>
  <cp:lastModifiedBy>Korisnik</cp:lastModifiedBy>
  <cp:revision>3</cp:revision>
  <dcterms:created xsi:type="dcterms:W3CDTF">2020-04-20T09:16:00Z</dcterms:created>
  <dcterms:modified xsi:type="dcterms:W3CDTF">2022-10-05T12:54:30Z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C698404A26844859BE5DAB23036958EB</vt:lpwstr>
  </property>
  <property fmtid="{D5CDD505-2E9C-101B-9397-08002B2CF9AE}" pid="3" name="KSOProductBuildVer">
    <vt:lpwstr>1033-11.2.0.11341</vt:lpwstr>
  </property>
</Properties>
</file>