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7" r:id="rId3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88825" cy="6858000"/>
  <p:notesSz cx="6858000" cy="9144000"/>
  <p:defaultTextStyle>
    <a:defPPr rtl="0"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2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pos="71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DBED569-4797-4DF1-A0F4-6AAB3CD982D8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82" autoAdjust="0"/>
  </p:normalViewPr>
  <p:slideViewPr>
    <p:cSldViewPr showGuides="1">
      <p:cViewPr>
        <p:scale>
          <a:sx n="77" d="100"/>
          <a:sy n="77" d="100"/>
        </p:scale>
        <p:origin x="912" y="115"/>
      </p:cViewPr>
      <p:guideLst>
        <p:guide orient="horz" pos="2160"/>
        <p:guide orient="horz" pos="928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0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82E72E-10B2-48D5-A09D-C5335AAFEDA3}" type="datetime1">
              <a:rPr lang="hr-HR" smtClean="0">
                <a:solidFill>
                  <a:schemeClr val="tx2"/>
                </a:solidFill>
              </a:rPr>
            </a:fld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hr-HR" smtClean="0">
                <a:solidFill>
                  <a:schemeClr val="tx2"/>
                </a:solidFill>
              </a:rPr>
            </a:fld>
            <a:endParaRPr lang="hr-HR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0E6091-2509-4E1A-BDC3-15951F928287}" type="datetime1">
              <a:rPr lang="hr-HR" smtClean="0"/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hr-HR" smtClean="0"/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hr-HR" smtClean="0"/>
            </a:fld>
            <a:endParaRPr lang="hr-H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u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Slika 8" descr="Knjige složene jedna na drugu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utnik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53E401-BE4D-4260-B1DC-B14DB1A96AAB}" type="datetime1">
              <a:rPr lang="hr-HR" noProof="0" smtClean="0"/>
            </a:fld>
            <a:endParaRPr lang="hr-HR" noProof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  <a:endParaRPr lang="hr-HR" noProof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</a:fld>
            <a:endParaRPr lang="hr-H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715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173F21-EAD1-485D-A1A0-6107B7E383C7}" type="datetime1">
              <a:rPr lang="hr-HR" smtClean="0"/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715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B79F24-CB6A-403F-A8FA-32819D6C2B1E}" type="datetime1">
              <a:rPr lang="hr-HR" smtClean="0"/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5D5443-B43F-4E77-B64A-9A742C9859ED}" type="datetime1">
              <a:rPr lang="hr-HR" smtClean="0"/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u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dirty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Knjige složene jedna na drug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CE3B50-B16A-4E7D-B41F-AC1FCFF6517E}" type="datetime1">
              <a:rPr lang="hr-HR" smtClean="0"/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296795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505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  <a:p>
            <a:pPr lvl="8" rtl="0"/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296795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505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64925E-D1FF-41D1-AAC9-5D6E4F24CBC4}" type="datetime1">
              <a:rPr lang="hr-HR" smtClean="0"/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21372" y="1586128"/>
            <a:ext cx="4973041" cy="8255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17309" y="2524556"/>
            <a:ext cx="4977104" cy="36476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296795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505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586128"/>
            <a:ext cx="4973041" cy="8255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97559" y="2524556"/>
            <a:ext cx="4977104" cy="36476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296795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505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F89FA8-B006-4CD0-B75E-BCDDD523DA9C}" type="datetime1">
              <a:rPr lang="hr-HR" smtClean="0"/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DAEF6A-ABA7-47E1-8DC7-D3FCE561DF5B}" type="datetime1">
              <a:rPr lang="hr-HR" smtClean="0"/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081EF6-1F6C-47F5-8DD9-DC867957BF16}" type="datetime1">
              <a:rPr lang="hr-HR" smtClean="0"/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715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3BD0CF-74BC-4732-9B9E-27219CB7028B}" type="datetime1">
              <a:rPr lang="hr-HR" smtClean="0"/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2294D4-A0D8-4F9C-8312-3D31B0907C95}" type="datetime1">
              <a:rPr lang="hr-HR" smtClean="0"/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u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dirty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  <a:endParaRPr lang="hr-HR" dirty="0"/>
          </a:p>
          <a:p>
            <a:pPr lvl="1" rtl="0"/>
            <a:r>
              <a:rPr lang="hr-HR" dirty="0"/>
              <a:t>Druga razina</a:t>
            </a:r>
            <a:endParaRPr lang="hr-HR" dirty="0"/>
          </a:p>
          <a:p>
            <a:pPr lvl="2" rtl="0"/>
            <a:r>
              <a:rPr lang="hr-HR" dirty="0"/>
              <a:t>Treća razina</a:t>
            </a:r>
            <a:endParaRPr lang="hr-HR" dirty="0"/>
          </a:p>
          <a:p>
            <a:pPr lvl="3" rtl="0"/>
            <a:r>
              <a:rPr lang="hr-HR" dirty="0"/>
              <a:t>Četvrta razina</a:t>
            </a:r>
            <a:endParaRPr lang="hr-HR" dirty="0"/>
          </a:p>
          <a:p>
            <a:pPr lvl="4" rtl="0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C8F4ADC-4F3B-4537-92B4-0F926093B341}" type="datetime1">
              <a:rPr lang="hr-HR" smtClean="0"/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dirty="0"/>
              <a:t>Dodajte podnožje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hr-HR" smtClean="0"/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9200" rtl="0" eaLnBrk="1" latinLnBrk="0" hangingPunct="1">
        <a:lnSpc>
          <a:spcPct val="85000"/>
        </a:lnSpc>
        <a:spcBef>
          <a:spcPct val="0"/>
        </a:spcBef>
        <a:buNone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5000"/>
        </a:lnSpc>
        <a:spcBef>
          <a:spcPts val="1865"/>
        </a:spcBef>
        <a:buClr>
          <a:schemeClr val="accent6">
            <a:lumMod val="50000"/>
          </a:schemeClr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0480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40" indent="-30480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10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60" indent="-30480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10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045" indent="-30480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10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965" indent="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435" indent="-28575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155" indent="-28575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35" indent="-285750" algn="l" defTabSz="1219200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PRIJEDLOZI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nepromjenjive riječi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PROSTOR I VRIJEME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2060848"/>
            <a:ext cx="10157354" cy="446449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Prijedlozi uz imenice često imaju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prostorna i vremenska značenja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.</a:t>
            </a:r>
            <a:b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</a:b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Na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ormaru je velika kutija. (Prijedlog </a:t>
            </a:r>
            <a:r>
              <a:rPr lang="hr-HR" b="0" i="1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na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ima prostorno značenje.)</a:t>
            </a:r>
            <a:b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</a:b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Kutija tamo stoji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od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proljeća. (Prijedlog </a:t>
            </a:r>
            <a:r>
              <a:rPr lang="hr-HR" b="0" i="1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od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ima vremensko značenje.)</a:t>
            </a: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s/sa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Uvijek pišemo prijedlog </a:t>
            </a:r>
            <a:r>
              <a:rPr lang="hr-HR" b="1" dirty="0">
                <a:solidFill>
                  <a:srgbClr val="C00000"/>
                </a:solidFill>
              </a:rPr>
              <a:t>S</a:t>
            </a:r>
            <a:r>
              <a:rPr lang="hr-HR" dirty="0"/>
              <a:t> osim u riječima koje započinju glasovima </a:t>
            </a:r>
            <a:r>
              <a:rPr lang="hr-HR" b="1" dirty="0">
                <a:solidFill>
                  <a:srgbClr val="C00000"/>
                </a:solidFill>
              </a:rPr>
              <a:t>z, s, ž, š, </a:t>
            </a:r>
            <a:r>
              <a:rPr lang="hr-HR" b="1" dirty="0" err="1">
                <a:solidFill>
                  <a:srgbClr val="C00000"/>
                </a:solidFill>
              </a:rPr>
              <a:t>ps</a:t>
            </a:r>
            <a:r>
              <a:rPr lang="hr-HR" b="1" dirty="0">
                <a:solidFill>
                  <a:srgbClr val="C00000"/>
                </a:solidFill>
              </a:rPr>
              <a:t>, </a:t>
            </a:r>
            <a:r>
              <a:rPr lang="hr-HR" b="1" dirty="0" err="1">
                <a:solidFill>
                  <a:srgbClr val="C00000"/>
                </a:solidFill>
              </a:rPr>
              <a:t>ks</a:t>
            </a:r>
            <a:r>
              <a:rPr lang="hr-HR" b="1" dirty="0">
                <a:solidFill>
                  <a:srgbClr val="C00000"/>
                </a:solidFill>
              </a:rPr>
              <a:t>. </a:t>
            </a:r>
            <a:r>
              <a:rPr lang="hr-HR" dirty="0"/>
              <a:t>Njih pišemo s prijedlogom </a:t>
            </a:r>
            <a:r>
              <a:rPr lang="hr-HR" b="1" dirty="0">
                <a:solidFill>
                  <a:srgbClr val="C00000"/>
                </a:solidFill>
              </a:rPr>
              <a:t>SA.</a:t>
            </a:r>
            <a:endParaRPr lang="hr-H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Idem sa psom u šetnju.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Otišao je s prijateljima u kino.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Čuo se sa Ksenijom.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K/KA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Uvijek pišemo prijedlog</a:t>
            </a:r>
            <a:r>
              <a:rPr lang="hr-HR" b="1" dirty="0">
                <a:solidFill>
                  <a:srgbClr val="C00000"/>
                </a:solidFill>
              </a:rPr>
              <a:t> K </a:t>
            </a:r>
            <a:r>
              <a:rPr lang="hr-HR" dirty="0"/>
              <a:t>osim u riječima koje počinju glasovima </a:t>
            </a:r>
            <a:r>
              <a:rPr lang="hr-HR" b="1" dirty="0">
                <a:solidFill>
                  <a:srgbClr val="C00000"/>
                </a:solidFill>
              </a:rPr>
              <a:t>k, g, h</a:t>
            </a:r>
            <a:r>
              <a:rPr lang="hr-HR" dirty="0"/>
              <a:t>. S tim riječima pišemo prijedlog </a:t>
            </a:r>
            <a:r>
              <a:rPr lang="hr-HR" b="1" dirty="0">
                <a:solidFill>
                  <a:srgbClr val="C00000"/>
                </a:solidFill>
              </a:rPr>
              <a:t>KA.</a:t>
            </a:r>
            <a:endParaRPr lang="hr-H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Krenuo sam KA hotelu.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Uputio se K baki.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Uputio me KA gradu.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57460" cy="1087755"/>
          </a:xfrm>
        </p:spPr>
        <p:txBody>
          <a:bodyPr/>
          <a:lstStyle/>
          <a:p>
            <a:pPr algn="ctr"/>
            <a:r>
              <a:rPr lang="hr-HR" dirty="0"/>
              <a:t>PRILOG vs. PRIJEDLOG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600" y="1341120"/>
            <a:ext cx="10157460" cy="509524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Iste riječi ponekad mogu biti prijedlozi, a ponekad prilozi.</a:t>
            </a:r>
            <a:b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</a:b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Ona je došla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prije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. </a:t>
            </a: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(Prilog </a:t>
            </a:r>
            <a:r>
              <a:rPr lang="hr-HR" b="0" i="1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prije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stoji uz glagol.)</a:t>
            </a:r>
            <a:b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</a:b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Prije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večere idem na trening. </a:t>
            </a: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(Prijedlog </a:t>
            </a:r>
            <a:r>
              <a:rPr lang="hr-HR" b="0" i="1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prije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stoji uz imenicu.)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</a:t>
            </a: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 kojim su rečenicama upotrjebljeni prijedlozi?</a:t>
            </a:r>
            <a:endParaRPr lang="hr-HR" sz="32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17309" y="1988840"/>
            <a:ext cx="10157354" cy="4183360"/>
          </a:xfrm>
        </p:spPr>
        <p:txBody>
          <a:bodyPr/>
          <a:lstStyle/>
          <a:p>
            <a:r>
              <a:rPr lang="hr-HR" dirty="0"/>
              <a:t>Ormar je iznad kreveta.</a:t>
            </a:r>
            <a:endParaRPr lang="hr-HR" dirty="0"/>
          </a:p>
          <a:p>
            <a:r>
              <a:rPr lang="hr-HR" dirty="0"/>
              <a:t>Pokraj radnog stola su razbacane knjige.</a:t>
            </a:r>
            <a:endParaRPr lang="hr-HR" dirty="0"/>
          </a:p>
          <a:p>
            <a:r>
              <a:rPr lang="hr-HR" dirty="0"/>
              <a:t>Cijelo vrijeme je stajao ispod kreveta.</a:t>
            </a:r>
            <a:endParaRPr lang="hr-HR" dirty="0"/>
          </a:p>
          <a:p>
            <a:r>
              <a:rPr lang="hr-HR" dirty="0"/>
              <a:t>Iznad nema dovoljno prostora.</a:t>
            </a:r>
            <a:endParaRPr lang="hr-HR" dirty="0"/>
          </a:p>
          <a:p>
            <a:r>
              <a:rPr lang="hr-HR" dirty="0"/>
              <a:t>Marta će poslije ući u sobu.</a:t>
            </a:r>
            <a:endParaRPr lang="hr-HR" dirty="0"/>
          </a:p>
          <a:p>
            <a:r>
              <a:rPr lang="hr-HR" dirty="0"/>
              <a:t>Stajao je vani.</a:t>
            </a:r>
            <a:endParaRPr lang="hr-HR" dirty="0"/>
          </a:p>
          <a:p>
            <a:r>
              <a:rPr lang="hr-HR" dirty="0"/>
              <a:t>Ispod smo se parkirali. 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5184576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U tekstu su označeni prilozi i prijedlozi.</a:t>
            </a:r>
            <a:r>
              <a:rPr lang="hr-HR" dirty="0">
                <a:solidFill>
                  <a:srgbClr val="212529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Odredi koji je koji. 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Pripazi na to uz koju se riječ nalaze označene riječi.</a:t>
            </a: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200000"/>
              </a:lnSpc>
            </a:pP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Jutros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su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kroz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prozor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sramežljivo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provirile prve zrake sunca. Svjetlost je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brzo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obasjala cijeli prostor.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Po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zidu su se rasule sjajne točkice.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U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daljini se čulo fijukanje vjetra. Marti nije bilo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jednostavno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ustati </a:t>
            </a:r>
            <a:r>
              <a:rPr lang="hr-HR" b="1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iz </a:t>
            </a: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kreveta.</a:t>
            </a: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endParaRPr lang="hr-H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Nadopuni tekst prijedlozima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8" y="1916832"/>
            <a:ext cx="10449711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Marta je ušla ______ sobu.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________ krevet stavila školsku torbu. Vratila se _____ škole umorna i gladna.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Raduje se maminoj juhi _______ povrća. Marta vodi brigu ______zdravoj prehrani.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________ručka će se odmoriti. Odmor je bitan _______ djecu.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04775"/>
            <a:ext cx="10157460" cy="803275"/>
          </a:xfrm>
        </p:spPr>
        <p:txBody>
          <a:bodyPr>
            <a:normAutofit/>
          </a:bodyPr>
          <a:p>
            <a:r>
              <a:rPr lang="hr-HR" altLang="en-US"/>
              <a:t>Dopuni rečenice prijedlozima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218565"/>
            <a:ext cx="11562715" cy="5513070"/>
          </a:xfrm>
        </p:spPr>
        <p:txBody>
          <a:bodyPr>
            <a:normAutofit fontScale="80000"/>
          </a:bodyPr>
          <a:p>
            <a:pPr>
              <a:lnSpc>
                <a:spcPct val="150000"/>
              </a:lnSpc>
            </a:pPr>
            <a:r>
              <a:rPr lang="en-US"/>
              <a:t>Jeste li znali?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Da je Oscar naziv _____ američku filmsku nagradu.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Da se nagrada dodjeljuje _____ 1929. godine.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Da se dodjela Oscara događa _____ noći _____ nedjelje _____ ponedjeljak _____ hrvatskome vremenu.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Da je crveni tepih _____ Dolby Theatrea dugačak 152 metra.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Da je film Prohujalo _____ vihorom bio nominiran _____ trinaest kategorija, a osvojio je osam Oscara.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Da je film Priča _____ zapadne strane najbolji filmski mjuzikl _____ deset osvojenih Oscara.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955" y="621030"/>
            <a:ext cx="10656570" cy="5212715"/>
          </a:xfrm>
        </p:spPr>
        <p:txBody>
          <a:bodyPr>
            <a:normAutofit fontScale="80000"/>
          </a:bodyPr>
          <a:p>
            <a:r>
              <a:rPr lang="en-US"/>
              <a:t>Dopuni naslove filmova riječima koje nedostaju.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Uzbuna __ Zelenom Vrhu         </a:t>
            </a:r>
            <a:r>
              <a:rPr lang="hr-HR" altLang="en-US"/>
              <a:t> </a:t>
            </a:r>
            <a:r>
              <a:rPr lang="en-US"/>
              <a:t>Zamka __ roditelje             Vlak ____ snijegu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Čarobnjak __ Oza                      Duh __ močvari                  Knjiga __ džungli</a:t>
            </a:r>
            <a:endParaRPr lang="en-US"/>
          </a:p>
        </p:txBody>
      </p:sp>
      <p:pic>
        <p:nvPicPr>
          <p:cNvPr id="10" name="Slika 10" descr="Slikovni rezultat za uzbuna na zelenom vrhu"/>
          <p:cNvPicPr>
            <a:picLocks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30045" y="1370330"/>
            <a:ext cx="2037715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9" descr="Slikovni rezultat za zamka za roditel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495" y="1341120"/>
            <a:ext cx="1265555" cy="123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 descr="Slikovni rezultat za vlak u snije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6665" y="1341120"/>
            <a:ext cx="240792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7" descr="Slikovni rezultat za Äarobnjak iz oza fil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30045" y="3854450"/>
            <a:ext cx="2087880" cy="11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6" descr="Slikovni rezultat za duh u moÄva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7290" y="3829685"/>
            <a:ext cx="171577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" descr="Slikovni rezultat za knjiga o dÅ¾ungl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565" y="3776345"/>
            <a:ext cx="2167890" cy="120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r>
              <a:rPr lang="hr-HR" dirty="0"/>
              <a:t>Opišite rečenicom navedene slike</a:t>
            </a:r>
            <a:endParaRPr lang="hr-HR" dirty="0"/>
          </a:p>
        </p:txBody>
      </p:sp>
      <p:pic>
        <p:nvPicPr>
          <p:cNvPr id="1026" name="Picture 2" descr="Tisuće knjiga postaju javno dobro | svjetlo.com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700808"/>
            <a:ext cx="35643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1700808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1700808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756" y="1556792"/>
            <a:ext cx="3240360" cy="32403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72" y="4304680"/>
            <a:ext cx="3538844" cy="230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244" y="4304680"/>
            <a:ext cx="2422021" cy="234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Na koliko dugo smijete ostaviti psa samoga kod kuće? Evo što kažu  stručnjaci - Novi li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05" y="4304680"/>
            <a:ext cx="3470446" cy="234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a na kojoj se prikazuje namještaj, stol, ilustracija, ukrasni isječci&#10;&#10;Opis je automatski generir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20" y="1429320"/>
            <a:ext cx="6232968" cy="4674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7136197" y="1196752"/>
            <a:ext cx="4536504" cy="4907294"/>
          </a:xfrm>
        </p:spPr>
        <p:txBody>
          <a:bodyPr>
            <a:normAutofit lnSpcReduction="10000"/>
          </a:bodyPr>
          <a:lstStyle/>
          <a:p>
            <a:endParaRPr lang="hr-HR" sz="2200" dirty="0"/>
          </a:p>
          <a:p>
            <a:r>
              <a:rPr lang="hr-HR" sz="2200" dirty="0"/>
              <a:t>Knjige i naočale su </a:t>
            </a:r>
            <a:r>
              <a:rPr lang="hr-HR" sz="2200" b="1" dirty="0"/>
              <a:t>na</a:t>
            </a:r>
            <a:r>
              <a:rPr lang="hr-HR" sz="2200" dirty="0"/>
              <a:t> stolu.</a:t>
            </a:r>
            <a:endParaRPr lang="hr-HR" sz="2200" dirty="0"/>
          </a:p>
          <a:p>
            <a:r>
              <a:rPr lang="hr-HR" sz="2200" dirty="0"/>
              <a:t>Ormarić je </a:t>
            </a:r>
            <a:r>
              <a:rPr lang="hr-HR" sz="2200" b="1" dirty="0"/>
              <a:t>pored</a:t>
            </a:r>
            <a:r>
              <a:rPr lang="hr-HR" sz="2200" dirty="0"/>
              <a:t> kreveta.</a:t>
            </a:r>
            <a:endParaRPr lang="hr-HR" sz="2200" dirty="0"/>
          </a:p>
          <a:p>
            <a:r>
              <a:rPr lang="hr-HR" sz="2200" dirty="0" err="1"/>
              <a:t>Skejt</a:t>
            </a:r>
            <a:r>
              <a:rPr lang="hr-HR" sz="2200" dirty="0"/>
              <a:t> je</a:t>
            </a:r>
            <a:r>
              <a:rPr lang="hr-HR" sz="2200" b="1" dirty="0"/>
              <a:t> iznad </a:t>
            </a:r>
            <a:r>
              <a:rPr lang="hr-HR" sz="2200" dirty="0"/>
              <a:t>poda.</a:t>
            </a:r>
            <a:endParaRPr lang="hr-HR" sz="2200" dirty="0"/>
          </a:p>
          <a:p>
            <a:r>
              <a:rPr lang="hr-HR" sz="2200" dirty="0"/>
              <a:t>Pas je </a:t>
            </a:r>
            <a:r>
              <a:rPr lang="hr-HR" sz="2200" b="1" dirty="0"/>
              <a:t>ispred </a:t>
            </a:r>
            <a:r>
              <a:rPr lang="hr-HR" sz="2200" dirty="0"/>
              <a:t>kućice.</a:t>
            </a:r>
            <a:endParaRPr lang="hr-HR" sz="2200" dirty="0"/>
          </a:p>
          <a:p>
            <a:r>
              <a:rPr lang="hr-HR" sz="2200" dirty="0"/>
              <a:t>Posuda je </a:t>
            </a:r>
            <a:r>
              <a:rPr lang="hr-HR" sz="2200" b="1" dirty="0"/>
              <a:t>do</a:t>
            </a:r>
            <a:r>
              <a:rPr lang="hr-HR" sz="2200" dirty="0"/>
              <a:t> psa. </a:t>
            </a:r>
            <a:endParaRPr lang="hr-HR" sz="2200" dirty="0"/>
          </a:p>
          <a:p>
            <a:r>
              <a:rPr lang="hr-HR" sz="2200" dirty="0"/>
              <a:t>Balon je </a:t>
            </a:r>
            <a:r>
              <a:rPr lang="hr-HR" sz="2200" b="1" dirty="0"/>
              <a:t>poviše</a:t>
            </a:r>
            <a:r>
              <a:rPr lang="hr-HR" sz="2200" dirty="0"/>
              <a:t> grada.</a:t>
            </a:r>
            <a:endParaRPr lang="hr-HR" sz="2200" dirty="0"/>
          </a:p>
          <a:p>
            <a:r>
              <a:rPr lang="hr-HR" sz="2200" dirty="0"/>
              <a:t>Baloni su </a:t>
            </a:r>
            <a:r>
              <a:rPr lang="hr-HR" sz="2200" b="1" dirty="0"/>
              <a:t>iza</a:t>
            </a:r>
            <a:r>
              <a:rPr lang="hr-HR" sz="2200" dirty="0"/>
              <a:t> djevojčice.</a:t>
            </a:r>
            <a:endParaRPr lang="hr-HR" sz="2200" dirty="0"/>
          </a:p>
          <a:p>
            <a:r>
              <a:rPr lang="hr-HR" sz="2200" dirty="0"/>
              <a:t>Psić je </a:t>
            </a:r>
            <a:r>
              <a:rPr lang="hr-HR" sz="2200" b="1" dirty="0"/>
              <a:t>u</a:t>
            </a:r>
            <a:r>
              <a:rPr lang="hr-HR" sz="2200" dirty="0"/>
              <a:t> krevetu.</a:t>
            </a:r>
            <a:endParaRPr lang="hr-HR" sz="2200" dirty="0"/>
          </a:p>
          <a:p>
            <a:endParaRPr lang="hr-HR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r-HR" b="0" i="0" dirty="0">
                <a:solidFill>
                  <a:srgbClr val="212529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Koje su ti riječi pomogle da predmete smjestiš na odgovarajuće mjesto? </a:t>
            </a:r>
            <a:endParaRPr lang="hr-HR" b="0" i="0" dirty="0">
              <a:solidFill>
                <a:srgbClr val="212529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212529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Jesu li te riječi promjenjive ili nepromjenjive?</a:t>
            </a:r>
            <a:endParaRPr lang="hr-HR" dirty="0">
              <a:solidFill>
                <a:srgbClr val="212529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212529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Uz koju vrstu riječi stoje?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980728"/>
            <a:ext cx="10157354" cy="5191472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hr-HR" b="1" i="0" dirty="0">
                <a:solidFill>
                  <a:schemeClr val="accent1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Prijedlozi</a:t>
            </a:r>
            <a:r>
              <a:rPr lang="hr-HR" b="0" i="0" dirty="0"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su nepromjenjiva vrsta riječi.</a:t>
            </a:r>
            <a:br>
              <a:rPr lang="hr-HR" b="0" i="0" dirty="0">
                <a:effectLst/>
                <a:latin typeface="Rubik" panose="02000604000000020004" pitchFamily="2" charset="-79"/>
                <a:cs typeface="Rubik" panose="02000604000000020004" pitchFamily="2" charset="-79"/>
              </a:rPr>
            </a:br>
            <a:endParaRPr lang="hr-HR" b="0" i="0" dirty="0"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0" i="0" dirty="0"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Prijedlozi stoje </a:t>
            </a:r>
            <a:r>
              <a:rPr lang="hr-HR" b="1" i="0" dirty="0">
                <a:solidFill>
                  <a:schemeClr val="accent1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ispred imenica </a:t>
            </a:r>
            <a:r>
              <a:rPr lang="hr-HR" b="0" i="0" dirty="0"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i imenskih riječi (imenica, pridjeva, zamjenica i brojeva). Prijedlozima izričemo različite odnose među riječima.</a:t>
            </a:r>
            <a:br>
              <a:rPr lang="hr-HR" b="0" i="0" dirty="0">
                <a:effectLst/>
                <a:latin typeface="Rubik" panose="02000604000000020004" pitchFamily="2" charset="-79"/>
                <a:cs typeface="Rubik" panose="02000604000000020004" pitchFamily="2" charset="-79"/>
              </a:rPr>
            </a:br>
            <a:endParaRPr lang="hr-HR" b="0" i="0" dirty="0"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hr-HR" b="0" i="0" dirty="0"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Najčešći su prijedlozi:</a:t>
            </a:r>
            <a:r>
              <a:rPr lang="hr-HR" b="1" i="0" dirty="0"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 </a:t>
            </a:r>
            <a:r>
              <a:rPr lang="hr-HR" b="1" i="0" dirty="0">
                <a:solidFill>
                  <a:schemeClr val="accent1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bez, do, ispod, iz, iza, iznad, kroz, na, nad, nasuprot, među, o, od, po, pri, prema, pod, pred, s(a), u, unatoč, usprkos, uz, za...</a:t>
            </a:r>
            <a:endParaRPr lang="hr-HR" b="0" i="0" dirty="0">
              <a:solidFill>
                <a:schemeClr val="accent1"/>
              </a:solidFill>
              <a:effectLst/>
              <a:latin typeface="Rubik" panose="02000604000000020004" pitchFamily="2" charset="-79"/>
              <a:cs typeface="Rubik" panose="02000604000000020004" pitchFamily="2" charset="-79"/>
            </a:endParaRP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 anchor="b">
            <a:normAutofit/>
          </a:bodyPr>
          <a:lstStyle/>
          <a:p>
            <a:r>
              <a:rPr lang="hr-HR" dirty="0"/>
              <a:t>Za znatiželjne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5080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b="0" i="0" dirty="0">
                <a:effectLst/>
              </a:rPr>
              <a:t>Razlikujemo jednostavne i složene prijedloge.</a:t>
            </a:r>
            <a:br>
              <a:rPr lang="hr-HR" b="0" i="0" dirty="0">
                <a:effectLst/>
              </a:rPr>
            </a:br>
            <a:endParaRPr lang="hr-HR" b="0" i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hr-HR" b="1" i="0" dirty="0">
                <a:effectLst/>
              </a:rPr>
              <a:t>Jednostavni prijedlozi</a:t>
            </a:r>
            <a:r>
              <a:rPr lang="hr-HR" b="0" i="0" dirty="0">
                <a:effectLst/>
              </a:rPr>
              <a:t>: na, o, po, pri, u, iz, uz, k(a), s(a), od, do, kod...</a:t>
            </a:r>
            <a:br>
              <a:rPr lang="hr-HR" b="0" i="0" dirty="0">
                <a:effectLst/>
              </a:rPr>
            </a:br>
            <a:endParaRPr lang="hr-HR" b="0" i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hr-HR" b="1" i="0" dirty="0">
                <a:effectLst/>
              </a:rPr>
              <a:t>Složeni prijedlozi</a:t>
            </a:r>
            <a:r>
              <a:rPr lang="hr-HR" b="0" i="0" dirty="0">
                <a:effectLst/>
              </a:rPr>
              <a:t>: između, pokraj, iznad, usprkos, uoči, ispod...</a:t>
            </a:r>
            <a:endParaRPr lang="hr-HR" b="0" i="0" dirty="0">
              <a:effectLst/>
            </a:endParaRPr>
          </a:p>
          <a:p>
            <a:endParaRPr lang="hr-HR" dirty="0"/>
          </a:p>
        </p:txBody>
      </p:sp>
      <p:pic>
        <p:nvPicPr>
          <p:cNvPr id="3074" name="Picture 2" descr="5. razred PRILOZI, PRIJEDLOZI, VEZNICI, USKLICI I ČESTICE – Volimo jezi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0516" y="1728542"/>
            <a:ext cx="4171566" cy="3400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hr-HR" dirty="0"/>
              <a:t>Zaključi</a:t>
            </a:r>
            <a:endParaRPr lang="hr-HR" dirty="0"/>
          </a:p>
        </p:txBody>
      </p:sp>
      <p:pic>
        <p:nvPicPr>
          <p:cNvPr id="4" name="Slika 3" descr="Slika na kojoj se prikazuje tekst, Font, logotip, grafika&#10;&#10;Opis je automatski generiran"/>
          <p:cNvPicPr>
            <a:picLocks noChangeAspect="1"/>
          </p:cNvPicPr>
          <p:nvPr/>
        </p:nvPicPr>
        <p:blipFill>
          <a:blip r:embed="rId1"/>
          <a:srcRect t="5104" r="2" b="5078"/>
          <a:stretch>
            <a:fillRect/>
          </a:stretch>
        </p:blipFill>
        <p:spPr>
          <a:xfrm>
            <a:off x="1117309" y="1701800"/>
            <a:ext cx="4977104" cy="44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6297559" y="1988840"/>
            <a:ext cx="4977104" cy="4470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hr-HR" dirty="0"/>
          </a:p>
          <a:p>
            <a:pPr>
              <a:lnSpc>
                <a:spcPct val="200000"/>
              </a:lnSpc>
            </a:pPr>
            <a:r>
              <a:rPr lang="hr-HR" dirty="0"/>
              <a:t>Ispred kojih vrsta riječi ne mogu stajati prijedlozi?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r>
              <a:rPr lang="hr-HR" sz="3600" dirty="0"/>
              <a:t>Odaberi odgovarajući oblik imenice soba.</a:t>
            </a:r>
            <a:endParaRPr lang="hr-HR" sz="36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Iz ________________________ dopiru zvukovi. </a:t>
            </a:r>
            <a:endParaRPr lang="hr-HR" dirty="0"/>
          </a:p>
          <a:p>
            <a:r>
              <a:rPr lang="hr-HR" dirty="0">
                <a:solidFill>
                  <a:srgbClr val="C00000"/>
                </a:solidFill>
              </a:rPr>
              <a:t>Iz sobe</a:t>
            </a:r>
            <a:endParaRPr lang="hr-HR" dirty="0">
              <a:solidFill>
                <a:srgbClr val="C00000"/>
              </a:solidFill>
            </a:endParaRPr>
          </a:p>
          <a:p>
            <a:r>
              <a:rPr lang="hr-HR" dirty="0"/>
              <a:t>U ________________________ su Marta i njezini prijatelji.</a:t>
            </a:r>
            <a:endParaRPr lang="hr-HR" dirty="0"/>
          </a:p>
          <a:p>
            <a:r>
              <a:rPr lang="hr-HR" dirty="0"/>
              <a:t>U sobi</a:t>
            </a:r>
            <a:endParaRPr lang="hr-HR" dirty="0"/>
          </a:p>
          <a:p>
            <a:r>
              <a:rPr lang="hr-HR" dirty="0"/>
              <a:t>Pred _____________________ stoji Igorov mačak.</a:t>
            </a:r>
            <a:endParaRPr lang="hr-HR" dirty="0"/>
          </a:p>
          <a:p>
            <a:r>
              <a:rPr lang="hr-HR" dirty="0">
                <a:solidFill>
                  <a:srgbClr val="C00000"/>
                </a:solidFill>
              </a:rPr>
              <a:t>Pred sobom</a:t>
            </a:r>
            <a:endParaRPr lang="hr-HR" dirty="0">
              <a:solidFill>
                <a:srgbClr val="C00000"/>
              </a:solidFill>
            </a:endParaRPr>
          </a:p>
          <a:p>
            <a:r>
              <a:rPr lang="hr-HR" dirty="0"/>
              <a:t>Mačak želi ući u _______________________.</a:t>
            </a:r>
            <a:endParaRPr lang="hr-HR" dirty="0"/>
          </a:p>
          <a:p>
            <a:r>
              <a:rPr lang="hr-HR" dirty="0">
                <a:solidFill>
                  <a:srgbClr val="C00000"/>
                </a:solidFill>
              </a:rPr>
              <a:t>U sobu</a:t>
            </a:r>
            <a:endParaRPr lang="hr-H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hr-HR" dirty="0"/>
              <a:t>Zaključak</a:t>
            </a:r>
            <a:endParaRPr lang="hr-HR" dirty="0"/>
          </a:p>
        </p:txBody>
      </p:sp>
      <p:pic>
        <p:nvPicPr>
          <p:cNvPr id="5122" name="Picture 2" descr="Infinito spavaća soba | Emmezeta websho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20" y="2204864"/>
            <a:ext cx="5976664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7102524" y="1340768"/>
            <a:ext cx="468052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r-HR" b="0" i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hr-HR" dirty="0"/>
              <a:t>Koje su riječi izravno utjecale na oblik imenice soba?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b="0" i="0" dirty="0">
                <a:effectLst/>
              </a:rPr>
              <a:t>Prijedlozi utječu na oblik imenice ispred koje stoje. Zbog toga se mijenja nastavak imenice.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zentacija za dane otvorenih vrata za roditelje učenik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dane otvorenih vrata za roditelje učenika</Template>
  <TotalTime>0</TotalTime>
  <Words>3776</Words>
  <Application>WPS Presentation</Application>
  <PresentationFormat>Prilagođeno</PresentationFormat>
  <Paragraphs>129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Century Gothic</vt:lpstr>
      <vt:lpstr>Rubik</vt:lpstr>
      <vt:lpstr>Microsoft YaHei</vt:lpstr>
      <vt:lpstr>Arial Unicode MS</vt:lpstr>
      <vt:lpstr>Prezentacija za dane otvorenih vrata za roditelje učenika</vt:lpstr>
      <vt:lpstr>PRIJEDLOZI</vt:lpstr>
      <vt:lpstr>Opišite rečenicom navedene slike</vt:lpstr>
      <vt:lpstr>PowerPoint 演示文稿</vt:lpstr>
      <vt:lpstr>PowerPoint 演示文稿</vt:lpstr>
      <vt:lpstr>PowerPoint 演示文稿</vt:lpstr>
      <vt:lpstr>Za znatiželjne</vt:lpstr>
      <vt:lpstr>Zaključi</vt:lpstr>
      <vt:lpstr>Odaberi odgovarajući oblik imenice soba.</vt:lpstr>
      <vt:lpstr>Zaključak</vt:lpstr>
      <vt:lpstr>PROSTOR I VRIJEME</vt:lpstr>
      <vt:lpstr>PRIJEDLOG s/sa</vt:lpstr>
      <vt:lpstr>PRIJEDLOG K/KA</vt:lpstr>
      <vt:lpstr>PRILOG vs. PRIJEDLOG</vt:lpstr>
      <vt:lpstr>U kojim su rečenicama upotrjebljeni prijedlozi?</vt:lpstr>
      <vt:lpstr>PowerPoint 演示文稿</vt:lpstr>
      <vt:lpstr>Nadopuni tekst prijedlozima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Gosti gosti</dc:creator>
  <cp:lastModifiedBy>Korisnik</cp:lastModifiedBy>
  <cp:revision>3</cp:revision>
  <dcterms:created xsi:type="dcterms:W3CDTF">2024-11-11T13:14:00Z</dcterms:created>
  <dcterms:modified xsi:type="dcterms:W3CDTF">2024-11-11T17:53:34Z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ICV">
    <vt:lpwstr>0C7FD1481B564C49843A376DD13AF832_12</vt:lpwstr>
  </property>
  <property fmtid="{D5CDD505-2E9C-101B-9397-08002B2CF9AE}" pid="13" name="KSOProductBuildVer">
    <vt:lpwstr>1033-12.2.0.18607</vt:lpwstr>
  </property>
</Properties>
</file>