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1"/>
          <a:srcRect t="172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GLASOVNE PROMJENE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89065" y="4185543"/>
            <a:ext cx="3403426" cy="73882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Sibilarizacija, palatalizacija, jotacija, nepostojani a, nepostojani e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Rectangle 82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16" name="Rectangle 82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18" name="Rectangle 82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20" name="Rectangle 82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2" name="Rectangle 82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King Kong (2005 film) - Wikipe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9932" y="643467"/>
            <a:ext cx="376737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4" name="Rectangle 82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kst&#10;&#10;Opis je automatski generir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824" y="2447177"/>
            <a:ext cx="5201708" cy="19636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22093"/>
          </a:xfrm>
        </p:spPr>
        <p:txBody>
          <a:bodyPr/>
          <a:lstStyle/>
          <a:p>
            <a:pPr algn="ctr"/>
            <a:r>
              <a:rPr lang="hr-HR" dirty="0"/>
              <a:t>Promotri koji su se glasovi promijenili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81193" y="1811045"/>
            <a:ext cx="5194767" cy="44565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hr-HR" sz="2800" dirty="0"/>
              <a:t>Učenik &gt; učeniče</a:t>
            </a: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Rak &gt; račić</a:t>
            </a: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Krug &gt; kružić</a:t>
            </a: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Knez &gt; kneže</a:t>
            </a: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Zec &gt; zeče</a:t>
            </a:r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416039" y="1811045"/>
            <a:ext cx="5194769" cy="44565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K &gt; Č ispred e</a:t>
            </a: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K &gt; Č ispred i</a:t>
            </a: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G &gt; Ž ispred i</a:t>
            </a: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Z &gt; Ž ispred e</a:t>
            </a:r>
            <a:endParaRPr lang="hr-HR" sz="2800" dirty="0"/>
          </a:p>
          <a:p>
            <a:pPr>
              <a:lnSpc>
                <a:spcPct val="160000"/>
              </a:lnSpc>
            </a:pPr>
            <a:r>
              <a:rPr lang="hr-HR" sz="2800" dirty="0"/>
              <a:t>C &gt; Č ispred e</a:t>
            </a:r>
            <a:endParaRPr lang="hr-HR" sz="2800" dirty="0"/>
          </a:p>
          <a:p>
            <a:pPr>
              <a:lnSpc>
                <a:spcPct val="160000"/>
              </a:lnSpc>
            </a:pP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1297" y="920167"/>
            <a:ext cx="4278236" cy="6285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P a l a t a l i z a c i j 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698" y="3067988"/>
            <a:ext cx="4748741" cy="2267523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40830" y="1323976"/>
            <a:ext cx="5269976" cy="49022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hr-HR" sz="3200" dirty="0"/>
              <a:t>PALATALIZACIJA je glasovna promjena u kojoj se glasovi </a:t>
            </a:r>
            <a:r>
              <a:rPr lang="hr-HR" sz="3200" b="1" dirty="0"/>
              <a:t>K, G, H </a:t>
            </a:r>
            <a:r>
              <a:rPr lang="hr-HR" sz="3200" u="sng" dirty="0"/>
              <a:t>ispred glasova i, e</a:t>
            </a:r>
            <a:r>
              <a:rPr lang="hr-HR" sz="3200" dirty="0"/>
              <a:t> mijenjaju u</a:t>
            </a:r>
            <a:r>
              <a:rPr lang="hr-HR" sz="3200" b="1" dirty="0"/>
              <a:t> Č, Ž, Š.</a:t>
            </a:r>
            <a:endParaRPr lang="hr-HR" sz="3200" b="1" dirty="0"/>
          </a:p>
          <a:p>
            <a:pPr>
              <a:lnSpc>
                <a:spcPct val="200000"/>
              </a:lnSpc>
            </a:pPr>
            <a:r>
              <a:rPr lang="hr-HR" sz="3200" dirty="0"/>
              <a:t>Također je moguća promjena</a:t>
            </a:r>
            <a:r>
              <a:rPr lang="hr-HR" sz="3200" b="1" dirty="0"/>
              <a:t>     Z &gt; Ž,    C &gt; Č</a:t>
            </a:r>
            <a:endParaRPr lang="hr-HR" sz="3200" b="1" dirty="0"/>
          </a:p>
          <a:p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1235"/>
          </a:xfrm>
        </p:spPr>
        <p:txBody>
          <a:bodyPr>
            <a:normAutofit fontScale="90000"/>
          </a:bodyPr>
          <a:lstStyle/>
          <a:p>
            <a:r>
              <a:rPr lang="hr-HR" dirty="0"/>
              <a:t>Kada se provodi palatalizacija: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4464" y="1361209"/>
            <a:ext cx="11440391" cy="53409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a) </a:t>
            </a:r>
            <a:r>
              <a:rPr lang="hr-HR" sz="2400" b="1" dirty="0"/>
              <a:t>V jednine imenica m.r. </a:t>
            </a:r>
            <a:r>
              <a:rPr lang="hr-HR" sz="2400" dirty="0"/>
              <a:t>: junak – junače, momak – momče, skakavac – skakavče, vrag – vraže, orah – oraše, zec – zeče, knez – kneže, stric – striče, vitez – viteže…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b</a:t>
            </a:r>
            <a:r>
              <a:rPr lang="hr-HR" sz="2400" b="1" dirty="0"/>
              <a:t>) U prezentu nekih glagola</a:t>
            </a:r>
            <a:r>
              <a:rPr lang="hr-HR" sz="2400" dirty="0"/>
              <a:t>: teku – tečem, peku – pečem, mogu – možeš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c) </a:t>
            </a:r>
            <a:r>
              <a:rPr lang="hr-HR" sz="2400" b="1" dirty="0"/>
              <a:t>U aoristu nekih glagola: </a:t>
            </a:r>
            <a:r>
              <a:rPr lang="hr-HR" sz="2400" dirty="0"/>
              <a:t>rekoh – reče, stigoh – stiže, ispekoh – ispeče 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d) </a:t>
            </a:r>
            <a:r>
              <a:rPr lang="hr-HR" sz="2400" b="1" dirty="0"/>
              <a:t>U tvorbi nekih glagola i imenica: </a:t>
            </a:r>
            <a:r>
              <a:rPr lang="hr-HR" sz="2400" dirty="0"/>
              <a:t>muka – mučiti, zrak – zračiti, muha – mušica, sluga – služiti, njuh – njušiti, junak – junačina, ruka – ručetina – ručica, prah – prašina, ptica – ptičurina, zec – zečevi, lovac - lovčev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" y="835643"/>
            <a:ext cx="11301984" cy="240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234" y="4365523"/>
            <a:ext cx="11303626" cy="20452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</a:rPr>
              <a:t>Točno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piši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govori</a:t>
            </a:r>
            <a:r>
              <a:rPr lang="en-US" sz="2800" dirty="0">
                <a:solidFill>
                  <a:srgbClr val="FFFFFF"/>
                </a:solidFill>
              </a:rPr>
              <a:t>!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hr-HR" altLang="en-US" sz="2800" dirty="0">
                <a:solidFill>
                  <a:srgbClr val="FFFFFF"/>
                </a:solidFill>
              </a:rPr>
              <a:t>kraljica - kraljičin</a:t>
            </a:r>
            <a:endParaRPr lang="hr-HR" alt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8296" y="687581"/>
            <a:ext cx="7066625" cy="6035034"/>
          </a:xfrm>
        </p:spPr>
        <p:txBody>
          <a:bodyPr>
            <a:normAutofit fontScale="85000" lnSpcReduction="20000"/>
          </a:bodyPr>
          <a:lstStyle/>
          <a:p>
            <a:pPr eaLnBrk="0" hangingPunct="0">
              <a:lnSpc>
                <a:spcPct val="150000"/>
              </a:lnSpc>
            </a:pPr>
            <a:r>
              <a:rPr lang="hr-HR" sz="2800" dirty="0">
                <a:solidFill>
                  <a:schemeClr val="tx2"/>
                </a:solidFill>
                <a:effectLst/>
                <a:latin typeface="DINPro-Light"/>
                <a:ea typeface="黑体" panose="020B0503020204020204" pitchFamily="49" charset="-122"/>
              </a:rPr>
              <a:t>„Ostati ravnodušan prema knjizi znači lakomisleno osiromašiti svoj život.“ (Ivo Andrić)</a:t>
            </a:r>
            <a:endParaRPr lang="hr-HR" sz="2800" dirty="0">
              <a:solidFill>
                <a:schemeClr val="tx2"/>
              </a:solidFill>
              <a:effectLst/>
              <a:latin typeface="DINPro-Light"/>
              <a:ea typeface="黑体" panose="020B0503020204020204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2800" dirty="0">
                <a:solidFill>
                  <a:schemeClr val="tx2"/>
                </a:solidFill>
                <a:effectLst/>
                <a:latin typeface="DINPro-Light"/>
                <a:ea typeface="黑体" panose="020B0503020204020204" pitchFamily="49" charset="-122"/>
              </a:rPr>
              <a:t>„Nema knjige, a da se u njoj nešto dobro ne nađe.“ (Miguel de Cervantes)</a:t>
            </a:r>
            <a:endParaRPr lang="hr-HR" sz="2800" dirty="0">
              <a:solidFill>
                <a:schemeClr val="tx2"/>
              </a:solidFill>
              <a:effectLst/>
              <a:latin typeface="DINPro-Light"/>
              <a:ea typeface="黑体" panose="020B0503020204020204" pitchFamily="49" charset="-122"/>
            </a:endParaRPr>
          </a:p>
          <a:p>
            <a:pPr eaLnBrk="0" hangingPunct="0">
              <a:lnSpc>
                <a:spcPct val="150000"/>
              </a:lnSpc>
            </a:pPr>
            <a:endParaRPr lang="hr-HR" sz="2800" dirty="0">
              <a:solidFill>
                <a:schemeClr val="tx2"/>
              </a:solidFill>
              <a:latin typeface="DINPro-Light"/>
              <a:ea typeface="黑体" panose="020B0503020204020204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2800" dirty="0">
                <a:solidFill>
                  <a:schemeClr val="tx2"/>
                </a:solidFill>
                <a:effectLst/>
                <a:latin typeface="DINPro-Light"/>
                <a:ea typeface="黑体" panose="020B0503020204020204" pitchFamily="49" charset="-122"/>
              </a:rPr>
              <a:t>O čemu govore misli poznatih književnika? Objasni njihovo značenje. </a:t>
            </a:r>
            <a:endParaRPr lang="hr-HR" sz="2800" dirty="0">
              <a:solidFill>
                <a:schemeClr val="tx2"/>
              </a:solidFill>
              <a:effectLst/>
              <a:latin typeface="DINPro-Light"/>
              <a:ea typeface="黑体" panose="020B0503020204020204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2800" dirty="0">
                <a:solidFill>
                  <a:schemeClr val="tx2"/>
                </a:solidFill>
                <a:effectLst/>
                <a:latin typeface="DINPro-Light"/>
                <a:ea typeface="黑体" panose="020B0503020204020204" pitchFamily="49" charset="-122"/>
              </a:rPr>
              <a:t>Koja je riječ (imenica) glavna u navedenim mislima? </a:t>
            </a:r>
            <a:endParaRPr lang="hr-HR" sz="2800" dirty="0">
              <a:solidFill>
                <a:schemeClr val="tx2"/>
              </a:solidFill>
              <a:effectLst/>
              <a:latin typeface="DINPro-Light"/>
              <a:ea typeface="黑体" panose="020B0503020204020204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hr-HR" sz="2800" dirty="0">
                <a:solidFill>
                  <a:schemeClr val="tx2"/>
                </a:solidFill>
                <a:effectLst/>
                <a:latin typeface="DINPro-Light"/>
                <a:ea typeface="黑体" panose="020B0503020204020204" pitchFamily="49" charset="-122"/>
              </a:rPr>
              <a:t>Je li ta imenica upotrijebljena u istome obliku u obje misli? U čemu se razlikuju?</a:t>
            </a:r>
            <a:endParaRPr lang="hr-HR" sz="2800" dirty="0">
              <a:solidFill>
                <a:schemeClr val="tx2"/>
              </a:solidFill>
              <a:effectLst/>
              <a:latin typeface="DINPro-Light"/>
              <a:ea typeface="黑体" panose="020B0503020204020204" pitchFamily="49" charset="-122"/>
            </a:endParaRPr>
          </a:p>
          <a:p>
            <a:pPr eaLnBrk="0" hangingPunct="0"/>
            <a:endParaRPr lang="hr-HR" dirty="0">
              <a:solidFill>
                <a:schemeClr val="tx2"/>
              </a:solidFill>
              <a:effectLst/>
              <a:latin typeface="DINPro-Light"/>
              <a:ea typeface="黑体" panose="020B0503020204020204" pitchFamily="49" charset="-122"/>
            </a:endParaRPr>
          </a:p>
          <a:p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1026" name="Picture 2" descr="Ivo Andrić, prvi i zasad jedini dobitnik Nobelove nagrade za 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r="6990" b="2"/>
          <a:stretch>
            <a:fillRect/>
          </a:stretch>
        </p:blipFill>
        <p:spPr bwMode="auto">
          <a:xfrm>
            <a:off x="7568188" y="-1"/>
            <a:ext cx="4623812" cy="33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lton Archive/Getty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" r="-3" b="35701"/>
          <a:stretch>
            <a:fillRect/>
          </a:stretch>
        </p:blipFill>
        <p:spPr bwMode="auto">
          <a:xfrm>
            <a:off x="7571351" y="3476499"/>
            <a:ext cx="4620649" cy="3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13216"/>
          </a:xfrm>
        </p:spPr>
        <p:txBody>
          <a:bodyPr>
            <a:normAutofit/>
          </a:bodyPr>
          <a:lstStyle/>
          <a:p>
            <a:pPr algn="ctr"/>
            <a:r>
              <a:rPr lang="hr-HR" sz="2000" dirty="0"/>
              <a:t>Promotri sljedeće primjere i zaključi koji su se glasovi promijenili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491708" y="1837678"/>
            <a:ext cx="5194767" cy="46962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hr-HR" sz="2400" dirty="0"/>
          </a:p>
          <a:p>
            <a:pPr marL="0" indent="0">
              <a:lnSpc>
                <a:spcPct val="150000"/>
              </a:lnSpc>
              <a:buNone/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knjiga &gt; knjizi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junak &gt; junaci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snaha &gt; snasi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svrha &gt; svrsi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snaga &gt; snazi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zaseok &gt; zaseoci</a:t>
            </a:r>
            <a:endParaRPr lang="hr-HR" sz="2400" dirty="0"/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440705" y="1837678"/>
            <a:ext cx="5194769" cy="469628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hr-HR" sz="2000" dirty="0"/>
              <a:t>G &lt; Z ispred i</a:t>
            </a:r>
            <a:endParaRPr lang="hr-HR" sz="2000" dirty="0"/>
          </a:p>
          <a:p>
            <a:pPr algn="ctr">
              <a:lnSpc>
                <a:spcPct val="170000"/>
              </a:lnSpc>
            </a:pPr>
            <a:r>
              <a:rPr lang="hr-HR" sz="2000" dirty="0"/>
              <a:t>K &gt; C ispred i </a:t>
            </a:r>
            <a:endParaRPr lang="hr-HR" sz="2000" dirty="0"/>
          </a:p>
          <a:p>
            <a:pPr algn="ctr">
              <a:lnSpc>
                <a:spcPct val="170000"/>
              </a:lnSpc>
            </a:pPr>
            <a:r>
              <a:rPr lang="hr-HR" sz="2000" dirty="0"/>
              <a:t>H &gt; S ispred i</a:t>
            </a:r>
            <a:endParaRPr lang="hr-HR" sz="2000" dirty="0"/>
          </a:p>
          <a:p>
            <a:pPr algn="ctr">
              <a:lnSpc>
                <a:spcPct val="170000"/>
              </a:lnSpc>
            </a:pPr>
            <a:r>
              <a:rPr lang="hr-HR" sz="2000" dirty="0"/>
              <a:t>H &gt; S ispred i</a:t>
            </a:r>
            <a:endParaRPr lang="hr-HR" sz="2000" dirty="0"/>
          </a:p>
          <a:p>
            <a:pPr algn="ctr">
              <a:lnSpc>
                <a:spcPct val="170000"/>
              </a:lnSpc>
            </a:pPr>
            <a:r>
              <a:rPr lang="hr-HR" sz="2000" dirty="0"/>
              <a:t>G &gt; Z ispred i </a:t>
            </a:r>
            <a:endParaRPr lang="hr-HR" sz="2000" dirty="0"/>
          </a:p>
          <a:p>
            <a:pPr algn="ctr">
              <a:lnSpc>
                <a:spcPct val="170000"/>
              </a:lnSpc>
            </a:pPr>
            <a:r>
              <a:rPr lang="hr-HR" sz="2000" dirty="0"/>
              <a:t>K &gt; C ispred i 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Rectangle 20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0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3" name="Rectangle 20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028991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SIBILARIZACIJA</a:t>
            </a:r>
            <a:endParaRPr lang="hr-HR" b="1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FFFF"/>
                </a:solidFill>
              </a:rPr>
              <a:t>Sibilarizacija je glasovna promjena u kojoj glasovi </a:t>
            </a:r>
            <a:r>
              <a:rPr lang="hr-HR" sz="2400" b="1" dirty="0">
                <a:solidFill>
                  <a:srgbClr val="FFFFFF"/>
                </a:solidFill>
              </a:rPr>
              <a:t>K, G, H </a:t>
            </a:r>
            <a:r>
              <a:rPr lang="hr-HR" sz="2400" u="sng" dirty="0">
                <a:solidFill>
                  <a:srgbClr val="FFFFFF"/>
                </a:solidFill>
              </a:rPr>
              <a:t>ispred glasa i</a:t>
            </a:r>
            <a:r>
              <a:rPr lang="hr-HR" sz="2400" dirty="0">
                <a:solidFill>
                  <a:srgbClr val="FFFFFF"/>
                </a:solidFill>
              </a:rPr>
              <a:t> prelaze u </a:t>
            </a:r>
            <a:r>
              <a:rPr lang="hr-HR" sz="2400" b="1" dirty="0">
                <a:solidFill>
                  <a:srgbClr val="FFFFFF"/>
                </a:solidFill>
              </a:rPr>
              <a:t>C, Z, S.</a:t>
            </a:r>
            <a:endParaRPr lang="hr-HR" sz="2400" b="1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2050" name="Picture 2" descr="Hrvatski jezik 5 - 2.20 Glasovne promjene u sklonidbi imenic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732" y="702155"/>
            <a:ext cx="7507676" cy="422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Rectangle 410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7" name="Rectangle 410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9" name="Rectangle 410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350" y="258448"/>
            <a:ext cx="6141334" cy="7681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Sibilarizacija</a:t>
            </a:r>
            <a:r>
              <a:rPr lang="en-US" sz="2800" b="1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se ne </a:t>
            </a:r>
            <a:r>
              <a:rPr lang="en-US" sz="2800" b="1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provodi</a:t>
            </a:r>
            <a:r>
              <a:rPr lang="en-US" sz="2800" b="1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:</a:t>
            </a:r>
            <a:endParaRPr lang="en-US" sz="2800" b="1" kern="1200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3350" y="1330792"/>
            <a:ext cx="11982450" cy="52695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600" b="1" dirty="0">
                <a:solidFill>
                  <a:schemeClr val="bg2"/>
                </a:solidFill>
              </a:rPr>
              <a:t>Kod imenica od milja: </a:t>
            </a:r>
            <a:r>
              <a:rPr lang="en-US" sz="2600" dirty="0">
                <a:solidFill>
                  <a:schemeClr val="bg2"/>
                </a:solidFill>
              </a:rPr>
              <a:t>baka – baki, seka – seki, striko – </a:t>
            </a:r>
            <a:r>
              <a:rPr lang="en-US" sz="2600" dirty="0" err="1">
                <a:solidFill>
                  <a:schemeClr val="bg2"/>
                </a:solidFill>
              </a:rPr>
              <a:t>striki</a:t>
            </a:r>
            <a:r>
              <a:rPr lang="hr-HR" sz="2600" dirty="0">
                <a:solidFill>
                  <a:schemeClr val="bg2"/>
                </a:solidFill>
              </a:rPr>
              <a:t>…</a:t>
            </a:r>
            <a:endParaRPr lang="en-US" sz="2600" dirty="0">
              <a:solidFill>
                <a:schemeClr val="bg2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600" b="1" dirty="0">
                <a:solidFill>
                  <a:schemeClr val="bg2"/>
                </a:solidFill>
              </a:rPr>
              <a:t>Kod nekih imenica stranog podrijetla</a:t>
            </a:r>
            <a:r>
              <a:rPr lang="en-US" sz="2600" dirty="0">
                <a:solidFill>
                  <a:schemeClr val="bg2"/>
                </a:solidFill>
              </a:rPr>
              <a:t>: liga – ligi, vaga – vagi, bronh – bronhi, joga – </a:t>
            </a:r>
            <a:r>
              <a:rPr lang="en-US" sz="2600" dirty="0" err="1">
                <a:solidFill>
                  <a:schemeClr val="bg2"/>
                </a:solidFill>
              </a:rPr>
              <a:t>jogi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hr-HR" sz="2600" dirty="0">
                <a:solidFill>
                  <a:schemeClr val="bg2"/>
                </a:solidFill>
              </a:rPr>
              <a:t>…</a:t>
            </a:r>
            <a:endParaRPr lang="en-US" sz="2600" dirty="0">
              <a:solidFill>
                <a:schemeClr val="bg2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600" b="1" dirty="0">
                <a:solidFill>
                  <a:schemeClr val="bg2"/>
                </a:solidFill>
              </a:rPr>
              <a:t>Kod vlastitih imena i prezimena: </a:t>
            </a:r>
            <a:r>
              <a:rPr lang="en-US" sz="2600" dirty="0">
                <a:solidFill>
                  <a:schemeClr val="bg2"/>
                </a:solidFill>
              </a:rPr>
              <a:t>Dubravka – Dubravki, Anka – Anki, Luka – Luki, Krka – </a:t>
            </a:r>
            <a:r>
              <a:rPr lang="en-US" sz="2600" dirty="0" err="1">
                <a:solidFill>
                  <a:schemeClr val="bg2"/>
                </a:solidFill>
              </a:rPr>
              <a:t>Krki</a:t>
            </a:r>
            <a:r>
              <a:rPr lang="hr-HR" sz="2600" dirty="0">
                <a:solidFill>
                  <a:schemeClr val="bg2"/>
                </a:solidFill>
              </a:rPr>
              <a:t>…</a:t>
            </a:r>
            <a:endParaRPr lang="hr-HR" sz="2600" dirty="0">
              <a:solidFill>
                <a:schemeClr val="bg2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sz="2600" b="1" dirty="0">
                <a:solidFill>
                  <a:schemeClr val="bg2"/>
                </a:solidFill>
              </a:rPr>
              <a:t>Kod imenica koje završavaju na –</a:t>
            </a:r>
            <a:r>
              <a:rPr lang="hr-HR" sz="2600" b="1" dirty="0" err="1">
                <a:solidFill>
                  <a:schemeClr val="bg2"/>
                </a:solidFill>
              </a:rPr>
              <a:t>cka</a:t>
            </a:r>
            <a:r>
              <a:rPr lang="hr-HR" sz="2600" b="1" dirty="0">
                <a:solidFill>
                  <a:schemeClr val="bg2"/>
                </a:solidFill>
              </a:rPr>
              <a:t>, -</a:t>
            </a:r>
            <a:r>
              <a:rPr lang="hr-HR" sz="2600" b="1" dirty="0" err="1">
                <a:solidFill>
                  <a:schemeClr val="bg2"/>
                </a:solidFill>
              </a:rPr>
              <a:t>čka</a:t>
            </a:r>
            <a:r>
              <a:rPr lang="hr-HR" sz="2600" b="1" dirty="0">
                <a:solidFill>
                  <a:schemeClr val="bg2"/>
                </a:solidFill>
              </a:rPr>
              <a:t>, -</a:t>
            </a:r>
            <a:r>
              <a:rPr lang="hr-HR" sz="2600" b="1" dirty="0" err="1">
                <a:solidFill>
                  <a:schemeClr val="bg2"/>
                </a:solidFill>
              </a:rPr>
              <a:t>ćka</a:t>
            </a:r>
            <a:r>
              <a:rPr lang="hr-HR" sz="2600" b="1" dirty="0">
                <a:solidFill>
                  <a:schemeClr val="bg2"/>
                </a:solidFill>
              </a:rPr>
              <a:t>, -</a:t>
            </a:r>
            <a:r>
              <a:rPr lang="hr-HR" sz="2600" b="1" dirty="0" err="1">
                <a:solidFill>
                  <a:schemeClr val="bg2"/>
                </a:solidFill>
              </a:rPr>
              <a:t>ska</a:t>
            </a:r>
            <a:r>
              <a:rPr lang="hr-HR" sz="2600" b="1" dirty="0">
                <a:solidFill>
                  <a:schemeClr val="bg2"/>
                </a:solidFill>
              </a:rPr>
              <a:t>, -</a:t>
            </a:r>
            <a:r>
              <a:rPr lang="hr-HR" sz="2600" b="1" dirty="0" err="1">
                <a:solidFill>
                  <a:schemeClr val="bg2"/>
                </a:solidFill>
              </a:rPr>
              <a:t>zga</a:t>
            </a:r>
            <a:r>
              <a:rPr lang="hr-HR" sz="2600" b="1" dirty="0">
                <a:solidFill>
                  <a:schemeClr val="bg2"/>
                </a:solidFill>
              </a:rPr>
              <a:t>, -tka: </a:t>
            </a:r>
            <a:r>
              <a:rPr lang="hr-HR" sz="2600" dirty="0">
                <a:solidFill>
                  <a:schemeClr val="bg2"/>
                </a:solidFill>
              </a:rPr>
              <a:t>patka – patki, guska – guski, mačka – mački, </a:t>
            </a:r>
            <a:r>
              <a:rPr lang="hr-HR" sz="2600" dirty="0" err="1">
                <a:solidFill>
                  <a:schemeClr val="bg2"/>
                </a:solidFill>
              </a:rPr>
              <a:t>pleska</a:t>
            </a:r>
            <a:r>
              <a:rPr lang="hr-HR" sz="2600" dirty="0">
                <a:solidFill>
                  <a:schemeClr val="bg2"/>
                </a:solidFill>
              </a:rPr>
              <a:t> – </a:t>
            </a:r>
            <a:r>
              <a:rPr lang="hr-HR" sz="2600" dirty="0" err="1">
                <a:solidFill>
                  <a:schemeClr val="bg2"/>
                </a:solidFill>
              </a:rPr>
              <a:t>pleski</a:t>
            </a:r>
            <a:r>
              <a:rPr lang="hr-HR" sz="2600" dirty="0">
                <a:solidFill>
                  <a:schemeClr val="bg2"/>
                </a:solidFill>
              </a:rPr>
              <a:t>, mazga – mazgi…</a:t>
            </a:r>
            <a:endParaRPr lang="hr-HR" sz="2600" dirty="0">
              <a:solidFill>
                <a:schemeClr val="bg2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sz="2600" dirty="0">
                <a:solidFill>
                  <a:schemeClr val="bg2"/>
                </a:solidFill>
              </a:rPr>
              <a:t>Još nekih imenica: kuka - kuki, točka – točki, </a:t>
            </a:r>
            <a:r>
              <a:rPr lang="hr-HR" sz="2600" dirty="0" err="1">
                <a:solidFill>
                  <a:schemeClr val="bg2"/>
                </a:solidFill>
              </a:rPr>
              <a:t>pračka</a:t>
            </a:r>
            <a:r>
              <a:rPr lang="hr-HR" sz="2600" dirty="0">
                <a:solidFill>
                  <a:schemeClr val="bg2"/>
                </a:solidFill>
              </a:rPr>
              <a:t> – </a:t>
            </a:r>
            <a:r>
              <a:rPr lang="hr-HR" sz="2600" dirty="0" err="1">
                <a:solidFill>
                  <a:schemeClr val="bg2"/>
                </a:solidFill>
              </a:rPr>
              <a:t>prački</a:t>
            </a:r>
            <a:r>
              <a:rPr lang="hr-HR" sz="2600" dirty="0">
                <a:solidFill>
                  <a:schemeClr val="bg2"/>
                </a:solidFill>
              </a:rPr>
              <a:t>, kolega – kolegi, pjega – </a:t>
            </a:r>
            <a:r>
              <a:rPr lang="hr-HR" sz="2600" dirty="0" err="1">
                <a:solidFill>
                  <a:schemeClr val="bg2"/>
                </a:solidFill>
              </a:rPr>
              <a:t>pjegi</a:t>
            </a:r>
            <a:r>
              <a:rPr lang="hr-HR" sz="2600" dirty="0">
                <a:solidFill>
                  <a:schemeClr val="bg2"/>
                </a:solidFill>
              </a:rPr>
              <a:t>, maska – maski, zaliha - zalihi</a:t>
            </a:r>
            <a:endParaRPr lang="en-US" sz="26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309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4" name="Rectangle 309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6" name="Rectangle 309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8" name="Rectangle 309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7726" y="453643"/>
            <a:ext cx="3537107" cy="1269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KADA SE PROVODI SIBILARIZACIJA:</a:t>
            </a:r>
            <a:endParaRPr lang="en-US" sz="2800" dirty="0"/>
          </a:p>
        </p:txBody>
      </p:sp>
      <p:sp>
        <p:nvSpPr>
          <p:cNvPr id="3100" name="Rectangle 309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906" y="2340863"/>
            <a:ext cx="4419294" cy="4336161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L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jednine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imenica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ž.r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dirty="0"/>
              <a:t>: </a:t>
            </a:r>
            <a:r>
              <a:rPr lang="en-US" sz="2400" dirty="0" err="1"/>
              <a:t>majka</a:t>
            </a:r>
            <a:r>
              <a:rPr lang="en-US" sz="2400" dirty="0"/>
              <a:t> – </a:t>
            </a:r>
            <a:r>
              <a:rPr lang="en-US" sz="2400" dirty="0" err="1"/>
              <a:t>majci</a:t>
            </a:r>
            <a:r>
              <a:rPr lang="en-US" sz="2400" dirty="0"/>
              <a:t>, </a:t>
            </a:r>
            <a:r>
              <a:rPr lang="en-US" sz="2400" dirty="0" err="1"/>
              <a:t>snaha</a:t>
            </a:r>
            <a:r>
              <a:rPr lang="en-US" sz="2400" dirty="0"/>
              <a:t> – </a:t>
            </a:r>
            <a:r>
              <a:rPr lang="en-US" sz="2400" dirty="0" err="1"/>
              <a:t>snasi</a:t>
            </a:r>
            <a:r>
              <a:rPr lang="en-US" sz="2400" dirty="0"/>
              <a:t>, </a:t>
            </a:r>
            <a:r>
              <a:rPr lang="en-US" sz="2400" dirty="0" err="1"/>
              <a:t>jaruga</a:t>
            </a:r>
            <a:r>
              <a:rPr lang="en-US" sz="2400" dirty="0"/>
              <a:t> – </a:t>
            </a:r>
            <a:r>
              <a:rPr lang="en-US" sz="2400" dirty="0" err="1"/>
              <a:t>jaruzi</a:t>
            </a:r>
            <a:r>
              <a:rPr lang="en-US" sz="2400" dirty="0"/>
              <a:t>, </a:t>
            </a:r>
            <a:r>
              <a:rPr lang="en-US" sz="2400" dirty="0" err="1"/>
              <a:t>knjiga</a:t>
            </a:r>
            <a:r>
              <a:rPr lang="en-US" sz="2400" dirty="0"/>
              <a:t> – </a:t>
            </a:r>
            <a:r>
              <a:rPr lang="en-US" sz="2400" dirty="0" err="1"/>
              <a:t>knjizi</a:t>
            </a:r>
            <a:r>
              <a:rPr lang="en-US" sz="2400" dirty="0"/>
              <a:t> </a:t>
            </a:r>
            <a:endParaRPr lang="en-US" sz="2400" dirty="0"/>
          </a:p>
          <a:p>
            <a:pPr marL="342900" indent="-342900">
              <a:lnSpc>
                <a:spcPct val="16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N, V, D, L, I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množine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imenica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m.r.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: </a:t>
            </a:r>
            <a:endParaRPr lang="en-US" sz="2400" dirty="0"/>
          </a:p>
          <a:p>
            <a:pPr marL="342900" indent="-342900">
              <a:lnSpc>
                <a:spcPct val="16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imperativu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nekih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glagola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 err="1"/>
              <a:t>peku</a:t>
            </a:r>
            <a:r>
              <a:rPr lang="en-US" sz="2400" dirty="0"/>
              <a:t> &gt; </a:t>
            </a:r>
            <a:r>
              <a:rPr lang="en-US" sz="2400" dirty="0" err="1"/>
              <a:t>peci</a:t>
            </a:r>
            <a:r>
              <a:rPr lang="en-US" sz="2400" dirty="0"/>
              <a:t>, </a:t>
            </a:r>
            <a:r>
              <a:rPr lang="en-US" sz="2400" dirty="0" err="1"/>
              <a:t>teku</a:t>
            </a:r>
            <a:r>
              <a:rPr lang="en-US" sz="2400" dirty="0"/>
              <a:t> &gt; </a:t>
            </a:r>
            <a:r>
              <a:rPr lang="en-US" sz="2400" dirty="0" err="1"/>
              <a:t>teci</a:t>
            </a:r>
            <a:r>
              <a:rPr lang="en-US" sz="2400" dirty="0"/>
              <a:t>, </a:t>
            </a:r>
            <a:r>
              <a:rPr lang="en-US" sz="2400" dirty="0" err="1"/>
              <a:t>legnem</a:t>
            </a:r>
            <a:r>
              <a:rPr lang="en-US" sz="2400" dirty="0"/>
              <a:t> &gt; </a:t>
            </a:r>
            <a:r>
              <a:rPr lang="en-US" sz="2400" dirty="0" err="1"/>
              <a:t>lezi</a:t>
            </a:r>
            <a:endParaRPr lang="en-US" sz="2400" dirty="0"/>
          </a:p>
          <a:p>
            <a:pPr marL="342900" indent="-342900">
              <a:lnSpc>
                <a:spcPct val="16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vidskim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parnjacima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 err="1"/>
              <a:t>dignuti</a:t>
            </a:r>
            <a:r>
              <a:rPr lang="en-US" sz="2400" dirty="0"/>
              <a:t> </a:t>
            </a:r>
            <a:r>
              <a:rPr lang="hr-HR" sz="2400" dirty="0"/>
              <a:t>&gt;</a:t>
            </a:r>
            <a:r>
              <a:rPr lang="en-US" sz="2400" dirty="0"/>
              <a:t> </a:t>
            </a:r>
            <a:r>
              <a:rPr lang="en-US" sz="2400" dirty="0" err="1"/>
              <a:t>dizati</a:t>
            </a:r>
            <a:r>
              <a:rPr lang="en-US" sz="2400" dirty="0"/>
              <a:t>, </a:t>
            </a:r>
            <a:r>
              <a:rPr lang="en-US" sz="2400" dirty="0" err="1"/>
              <a:t>uzdahnuti</a:t>
            </a:r>
            <a:r>
              <a:rPr lang="en-US" sz="2400" dirty="0"/>
              <a:t> </a:t>
            </a:r>
            <a:r>
              <a:rPr lang="hr-HR" sz="2400" dirty="0"/>
              <a:t>&gt;</a:t>
            </a:r>
            <a:r>
              <a:rPr lang="en-US" sz="2400" dirty="0"/>
              <a:t> </a:t>
            </a:r>
            <a:r>
              <a:rPr lang="en-US" sz="2400" dirty="0" err="1"/>
              <a:t>uzdisati</a:t>
            </a:r>
            <a:endParaRPr lang="en-US" sz="2400" dirty="0"/>
          </a:p>
          <a:p>
            <a:pPr marL="342900" indent="-342900"/>
            <a:endParaRPr lang="en-US" dirty="0"/>
          </a:p>
        </p:txBody>
      </p:sp>
      <p:pic>
        <p:nvPicPr>
          <p:cNvPr id="3074" name="Picture 2" descr="sibilarizacij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38736" b="1"/>
          <a:stretch>
            <a:fillRect/>
          </a:stretch>
        </p:blipFill>
        <p:spPr bwMode="auto">
          <a:xfrm>
            <a:off x="5639106" y="792403"/>
            <a:ext cx="5795831" cy="5273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51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8" name="Rectangle 51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9" name="Rectangle 51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0" name="Rectangle 51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4351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Dvostrukosti:</a:t>
            </a:r>
            <a:endParaRPr lang="en-US" sz="2800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Sibilarizacija | Shtreb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r="1702" b="2"/>
          <a:stretch>
            <a:fillRect/>
          </a:stretch>
        </p:blipFill>
        <p:spPr bwMode="auto">
          <a:xfrm>
            <a:off x="446533" y="319308"/>
            <a:ext cx="6835786" cy="621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013433" y="1349407"/>
            <a:ext cx="3568661" cy="5270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i="1" dirty="0">
                <a:effectLst/>
              </a:rPr>
              <a:t>gus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a - gus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i - gus</a:t>
            </a:r>
            <a:r>
              <a:rPr lang="en-US" sz="2400" b="1" i="1" dirty="0">
                <a:effectLst/>
              </a:rPr>
              <a:t>c</a:t>
            </a:r>
            <a:r>
              <a:rPr lang="en-US" sz="2400" b="0" i="1" dirty="0">
                <a:effectLst/>
              </a:rPr>
              <a:t>i, bit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a - bit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i - bit</a:t>
            </a:r>
            <a:r>
              <a:rPr lang="en-US" sz="2400" b="1" i="1" dirty="0">
                <a:effectLst/>
              </a:rPr>
              <a:t>c</a:t>
            </a:r>
            <a:r>
              <a:rPr lang="en-US" sz="2400" b="0" i="1" dirty="0">
                <a:effectLst/>
              </a:rPr>
              <a:t>i, trav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a - trav</a:t>
            </a:r>
            <a:r>
              <a:rPr lang="en-US" sz="2400" b="1" i="1" dirty="0">
                <a:effectLst/>
              </a:rPr>
              <a:t>c</a:t>
            </a:r>
            <a:r>
              <a:rPr lang="en-US" sz="2400" b="0" i="1" dirty="0">
                <a:effectLst/>
              </a:rPr>
              <a:t>i – </a:t>
            </a:r>
            <a:r>
              <a:rPr lang="en-US" sz="2400" b="0" i="1" dirty="0" err="1">
                <a:effectLst/>
              </a:rPr>
              <a:t>trav</a:t>
            </a:r>
            <a:r>
              <a:rPr lang="en-US" sz="2400" b="1" i="1" dirty="0" err="1">
                <a:effectLst/>
              </a:rPr>
              <a:t>k</a:t>
            </a:r>
            <a:r>
              <a:rPr lang="en-US" sz="2400" b="0" i="1" dirty="0" err="1">
                <a:effectLst/>
              </a:rPr>
              <a:t>i</a:t>
            </a:r>
            <a:r>
              <a:rPr lang="hr-HR" sz="2400" b="0" i="1" dirty="0">
                <a:effectLst/>
              </a:rPr>
              <a:t>, puška – puški – pušci </a:t>
            </a:r>
            <a:endParaRPr lang="en-US" sz="2400" b="0" i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0" i="1" dirty="0">
                <a:effectLst/>
              </a:rPr>
              <a:t>Aljas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a - Aljas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i - Aljas</a:t>
            </a:r>
            <a:r>
              <a:rPr lang="en-US" sz="2400" b="1" i="1" dirty="0">
                <a:effectLst/>
              </a:rPr>
              <a:t>c</a:t>
            </a:r>
            <a:r>
              <a:rPr lang="en-US" sz="2400" b="0" i="1" dirty="0">
                <a:effectLst/>
              </a:rPr>
              <a:t>i, Gradiš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a - Gradiš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i – Gradiš</a:t>
            </a:r>
            <a:r>
              <a:rPr lang="en-US" sz="2400" b="1" i="1" dirty="0">
                <a:effectLst/>
              </a:rPr>
              <a:t>c</a:t>
            </a:r>
            <a:r>
              <a:rPr lang="en-US" sz="2400" b="0" i="1" dirty="0">
                <a:effectLst/>
              </a:rPr>
              <a:t>i, Li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a - Li</a:t>
            </a:r>
            <a:r>
              <a:rPr lang="en-US" sz="2400" b="1" i="1" dirty="0">
                <a:effectLst/>
              </a:rPr>
              <a:t>c</a:t>
            </a:r>
            <a:r>
              <a:rPr lang="en-US" sz="2400" b="0" i="1" dirty="0">
                <a:effectLst/>
              </a:rPr>
              <a:t>i – Li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i</a:t>
            </a:r>
            <a:endParaRPr lang="en-US" sz="2400" b="0" i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0" i="1" dirty="0">
                <a:effectLst/>
              </a:rPr>
              <a:t>mača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 - mač</a:t>
            </a:r>
            <a:r>
              <a:rPr lang="en-US" sz="2400" b="1" i="1" dirty="0">
                <a:effectLst/>
              </a:rPr>
              <a:t>k</a:t>
            </a:r>
            <a:r>
              <a:rPr lang="en-US" sz="2400" b="0" i="1" dirty="0">
                <a:effectLst/>
              </a:rPr>
              <a:t>i - mač</a:t>
            </a:r>
            <a:r>
              <a:rPr lang="en-US" sz="2400" b="1" i="1" dirty="0">
                <a:effectLst/>
              </a:rPr>
              <a:t>c</a:t>
            </a:r>
            <a:r>
              <a:rPr lang="en-US" sz="2400" b="0" i="1" dirty="0">
                <a:effectLst/>
              </a:rPr>
              <a:t>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3" name="Rectangle 61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5" name="Rectangle 61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7" name="Rectangle 61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Hrvatski jezik 5 - 2.20 Glasovne promjene u sklonidbi imenica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Rectangle 61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8242" y="6095999"/>
            <a:ext cx="10748434" cy="667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Radna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bilježnica</a:t>
            </a:r>
            <a:r>
              <a:rPr lang="en-US" sz="2800" b="1" dirty="0">
                <a:solidFill>
                  <a:schemeClr val="bg1"/>
                </a:solidFill>
              </a:rPr>
              <a:t> 25. str.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6161" name="Straight Connector 616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 na kojoj se prikazuje tekst&#10;&#10;Opis je automatski generiran"/>
          <p:cNvPicPr>
            <a:picLocks noChangeAspect="1"/>
          </p:cNvPicPr>
          <p:nvPr/>
        </p:nvPicPr>
        <p:blipFill rotWithShape="1">
          <a:blip r:embed="rId1"/>
          <a:srcRect l="1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60" name="Rectangle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3E"/>
      </a:dk2>
      <a:lt2>
        <a:srgbClr val="E2E8E3"/>
      </a:lt2>
      <a:accent1>
        <a:srgbClr val="D517C4"/>
      </a:accent1>
      <a:accent2>
        <a:srgbClr val="A829E7"/>
      </a:accent2>
      <a:accent3>
        <a:srgbClr val="E72987"/>
      </a:accent3>
      <a:accent4>
        <a:srgbClr val="CC9A16"/>
      </a:accent4>
      <a:accent5>
        <a:srgbClr val="98AC1F"/>
      </a:accent5>
      <a:accent6>
        <a:srgbClr val="5CB814"/>
      </a:accent6>
      <a:hlink>
        <a:srgbClr val="32963A"/>
      </a:hlink>
      <a:folHlink>
        <a:srgbClr val="7F7F7F"/>
      </a:folHlink>
    </a:clrScheme>
    <a:fontScheme name="Dividend">
      <a:majorFont>
        <a:latin typeface="Century School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2813</Words>
  <Application>WPS Presentation</Application>
  <PresentationFormat>Široki zaslon</PresentationFormat>
  <Paragraphs>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DINPro-Light</vt:lpstr>
      <vt:lpstr>Liberation Mono</vt:lpstr>
      <vt:lpstr>黑体</vt:lpstr>
      <vt:lpstr>Franklin Gothic Book</vt:lpstr>
      <vt:lpstr>Century Schoolbook</vt:lpstr>
      <vt:lpstr>Microsoft YaHei</vt:lpstr>
      <vt:lpstr>Arial Unicode MS</vt:lpstr>
      <vt:lpstr>Calibri</vt:lpstr>
      <vt:lpstr>DividendVTI</vt:lpstr>
      <vt:lpstr>GLASOVNE PROMJENE</vt:lpstr>
      <vt:lpstr>PowerPoint 演示文稿</vt:lpstr>
      <vt:lpstr>Promotri sljedeće primjere i zaključi koji su se glasovi promijenili</vt:lpstr>
      <vt:lpstr>SIBILARIZACIJA</vt:lpstr>
      <vt:lpstr>Sibilarizacija se ne provodi:</vt:lpstr>
      <vt:lpstr>KADA SE PROVODI SIBILARIZACIJA:</vt:lpstr>
      <vt:lpstr>Dvostrukosti:</vt:lpstr>
      <vt:lpstr>Radna bilježnica 25. str.</vt:lpstr>
      <vt:lpstr>PowerPoint 演示文稿</vt:lpstr>
      <vt:lpstr>PowerPoint 演示文稿</vt:lpstr>
      <vt:lpstr>Promotri koji su se glasovi promijenili</vt:lpstr>
      <vt:lpstr>P a l a t a l i z a c i j a</vt:lpstr>
      <vt:lpstr>Kada se provodi palatalizacija:</vt:lpstr>
      <vt:lpstr>Točno piši i govori!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GLASOVNE PROMJENE</dc:title>
  <dc:creator>Gosti</dc:creator>
  <cp:lastModifiedBy>Korisnik</cp:lastModifiedBy>
  <cp:revision>3</cp:revision>
  <dcterms:created xsi:type="dcterms:W3CDTF">2022-10-25T10:29:00Z</dcterms:created>
  <dcterms:modified xsi:type="dcterms:W3CDTF">2022-10-26T13:02:08Z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A11BFCAE230941F5B29E0AC59683D4F4</vt:lpwstr>
  </property>
  <property fmtid="{D5CDD505-2E9C-101B-9397-08002B2CF9AE}" pid="3" name="KSOProductBuildVer">
    <vt:lpwstr>1033-11.2.0.11341</vt:lpwstr>
  </property>
</Properties>
</file>