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2" r:id="rId9"/>
    <p:sldId id="265" r:id="rId10"/>
    <p:sldId id="266" r:id="rId11"/>
    <p:sldId id="263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EFE966-33A8-4F9C-B778-B9222B6E12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76F463-16F6-4AB3-9234-AD30B2C2F393}">
      <dgm:prSet/>
      <dgm:spPr/>
      <dgm:t>
        <a:bodyPr/>
        <a:lstStyle/>
        <a:p>
          <a:r>
            <a:rPr lang="hr-HR"/>
            <a:t>Mladen uživa u razgovoru s </a:t>
          </a:r>
          <a:r>
            <a:rPr lang="hr-HR" b="1"/>
            <a:t>neobičnom</a:t>
          </a:r>
          <a:r>
            <a:rPr lang="hr-HR"/>
            <a:t> djecom. </a:t>
          </a:r>
          <a:endParaRPr lang="en-US"/>
        </a:p>
      </dgm:t>
    </dgm:pt>
    <dgm:pt modelId="{ED580702-2275-4251-8F5C-0EF31CEFD8E0}" type="parTrans" cxnId="{63B8DD60-2204-4C4C-A80B-ED30892F63DC}">
      <dgm:prSet/>
      <dgm:spPr/>
      <dgm:t>
        <a:bodyPr/>
        <a:lstStyle/>
        <a:p>
          <a:endParaRPr lang="en-US"/>
        </a:p>
      </dgm:t>
    </dgm:pt>
    <dgm:pt modelId="{1245A699-BA14-4520-BD69-37B6D2591CA2}" type="sibTrans" cxnId="{63B8DD60-2204-4C4C-A80B-ED30892F63DC}">
      <dgm:prSet/>
      <dgm:spPr/>
      <dgm:t>
        <a:bodyPr/>
        <a:lstStyle/>
        <a:p>
          <a:endParaRPr lang="en-US"/>
        </a:p>
      </dgm:t>
    </dgm:pt>
    <dgm:pt modelId="{7499EE0D-7181-4166-9F81-40C47800A76A}">
      <dgm:prSet/>
      <dgm:spPr/>
      <dgm:t>
        <a:bodyPr/>
        <a:lstStyle/>
        <a:p>
          <a:r>
            <a:rPr lang="hr-HR" b="1"/>
            <a:t>Njegovi</a:t>
          </a:r>
          <a:r>
            <a:rPr lang="hr-HR"/>
            <a:t> intervjui s djecom privlače slušatelje.</a:t>
          </a:r>
          <a:endParaRPr lang="en-US"/>
        </a:p>
      </dgm:t>
    </dgm:pt>
    <dgm:pt modelId="{DF9B6282-EE36-4C59-8994-71F8C102AFFC}" type="parTrans" cxnId="{57622E2F-9D0F-49BA-974E-DB4881A4DC79}">
      <dgm:prSet/>
      <dgm:spPr/>
      <dgm:t>
        <a:bodyPr/>
        <a:lstStyle/>
        <a:p>
          <a:endParaRPr lang="en-US"/>
        </a:p>
      </dgm:t>
    </dgm:pt>
    <dgm:pt modelId="{181802EA-13F0-4E1A-B01A-624370EB5035}" type="sibTrans" cxnId="{57622E2F-9D0F-49BA-974E-DB4881A4DC79}">
      <dgm:prSet/>
      <dgm:spPr/>
      <dgm:t>
        <a:bodyPr/>
        <a:lstStyle/>
        <a:p>
          <a:endParaRPr lang="en-US"/>
        </a:p>
      </dgm:t>
    </dgm:pt>
    <dgm:pt modelId="{24A2460D-A551-4AB8-ADC8-F4C304DC4541}">
      <dgm:prSet/>
      <dgm:spPr/>
      <dgm:t>
        <a:bodyPr/>
        <a:lstStyle/>
        <a:p>
          <a:r>
            <a:rPr lang="hr-HR" b="1"/>
            <a:t>Prvi </a:t>
          </a:r>
          <a:r>
            <a:rPr lang="hr-HR"/>
            <a:t>intervju ostao mu je u sjećanju. </a:t>
          </a:r>
          <a:endParaRPr lang="en-US"/>
        </a:p>
      </dgm:t>
    </dgm:pt>
    <dgm:pt modelId="{B4E25D56-C1CC-47F6-AC0F-F7627D7084BA}" type="parTrans" cxnId="{D33CD392-5FD5-45F6-9331-9705FE9D7D19}">
      <dgm:prSet/>
      <dgm:spPr/>
      <dgm:t>
        <a:bodyPr/>
        <a:lstStyle/>
        <a:p>
          <a:endParaRPr lang="en-US"/>
        </a:p>
      </dgm:t>
    </dgm:pt>
    <dgm:pt modelId="{ECEE5D3F-1790-4261-A9A8-7C851E1F5173}" type="sibTrans" cxnId="{D33CD392-5FD5-45F6-9331-9705FE9D7D19}">
      <dgm:prSet/>
      <dgm:spPr/>
      <dgm:t>
        <a:bodyPr/>
        <a:lstStyle/>
        <a:p>
          <a:endParaRPr lang="en-US"/>
        </a:p>
      </dgm:t>
    </dgm:pt>
    <dgm:pt modelId="{C1DDDDD0-FECB-4294-8C63-63DBA59B42D3}">
      <dgm:prSet/>
      <dgm:spPr/>
      <dgm:t>
        <a:bodyPr/>
        <a:lstStyle/>
        <a:p>
          <a:pPr>
            <a:lnSpc>
              <a:spcPct val="100000"/>
            </a:lnSpc>
          </a:pPr>
          <a:r>
            <a:rPr lang="hr-HR" b="1" dirty="0">
              <a:solidFill>
                <a:schemeClr val="bg2"/>
              </a:solidFill>
            </a:rPr>
            <a:t>Pridjevni atribut izrečen je PRIDJEVOM, ZAMJENICOM ili BROJEM. Slaže se s imenicom na koju se odnosi u rodu, broju i padežu.</a:t>
          </a:r>
          <a:endParaRPr lang="en-US" b="1" dirty="0">
            <a:solidFill>
              <a:schemeClr val="bg2"/>
            </a:solidFill>
          </a:endParaRPr>
        </a:p>
      </dgm:t>
    </dgm:pt>
    <dgm:pt modelId="{29C45DF1-FEEF-424C-ABBA-68933D9772CC}" type="parTrans" cxnId="{F7D3CB13-DA42-4284-ACE0-BD30A339CEAC}">
      <dgm:prSet/>
      <dgm:spPr/>
      <dgm:t>
        <a:bodyPr/>
        <a:lstStyle/>
        <a:p>
          <a:endParaRPr lang="en-US"/>
        </a:p>
      </dgm:t>
    </dgm:pt>
    <dgm:pt modelId="{720B7687-132D-4364-A47C-EFC6E337FBF1}" type="sibTrans" cxnId="{F7D3CB13-DA42-4284-ACE0-BD30A339CEAC}">
      <dgm:prSet/>
      <dgm:spPr/>
      <dgm:t>
        <a:bodyPr/>
        <a:lstStyle/>
        <a:p>
          <a:endParaRPr lang="en-US"/>
        </a:p>
      </dgm:t>
    </dgm:pt>
    <dgm:pt modelId="{81D71290-7CFB-46B0-84D3-ED74C98605E1}" type="pres">
      <dgm:prSet presAssocID="{64EFE966-33A8-4F9C-B778-B9222B6E12E7}" presName="linear" presStyleCnt="0">
        <dgm:presLayoutVars>
          <dgm:animLvl val="lvl"/>
          <dgm:resizeHandles val="exact"/>
        </dgm:presLayoutVars>
      </dgm:prSet>
      <dgm:spPr/>
    </dgm:pt>
    <dgm:pt modelId="{CE01DCE1-2335-4C15-8860-3BA985C825B5}" type="pres">
      <dgm:prSet presAssocID="{6D76F463-16F6-4AB3-9234-AD30B2C2F3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6039776-0370-4742-B9EA-CC37E286FF63}" type="pres">
      <dgm:prSet presAssocID="{1245A699-BA14-4520-BD69-37B6D2591CA2}" presName="spacer" presStyleCnt="0"/>
      <dgm:spPr/>
    </dgm:pt>
    <dgm:pt modelId="{FF47A46A-ECCD-4B68-9951-8FD29B67208C}" type="pres">
      <dgm:prSet presAssocID="{7499EE0D-7181-4166-9F81-40C47800A76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6E0E1D9-4285-425B-BA23-9EE45898BD7F}" type="pres">
      <dgm:prSet presAssocID="{181802EA-13F0-4E1A-B01A-624370EB5035}" presName="spacer" presStyleCnt="0"/>
      <dgm:spPr/>
    </dgm:pt>
    <dgm:pt modelId="{2EF135A5-C660-44D5-87CD-0C98331929A1}" type="pres">
      <dgm:prSet presAssocID="{24A2460D-A551-4AB8-ADC8-F4C304DC454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03B8EF-22B1-466B-BA36-FDC2BC34912F}" type="pres">
      <dgm:prSet presAssocID="{ECEE5D3F-1790-4261-A9A8-7C851E1F5173}" presName="spacer" presStyleCnt="0"/>
      <dgm:spPr/>
    </dgm:pt>
    <dgm:pt modelId="{88F7B13F-CB76-4F79-BA41-D16553D904B0}" type="pres">
      <dgm:prSet presAssocID="{C1DDDDD0-FECB-4294-8C63-63DBA59B42D3}" presName="parentText" presStyleLbl="node1" presStyleIdx="3" presStyleCnt="4" custScaleY="184881">
        <dgm:presLayoutVars>
          <dgm:chMax val="0"/>
          <dgm:bulletEnabled val="1"/>
        </dgm:presLayoutVars>
      </dgm:prSet>
      <dgm:spPr/>
    </dgm:pt>
  </dgm:ptLst>
  <dgm:cxnLst>
    <dgm:cxn modelId="{19A1560F-8040-46B7-9FC7-287E82F6C19A}" type="presOf" srcId="{7499EE0D-7181-4166-9F81-40C47800A76A}" destId="{FF47A46A-ECCD-4B68-9951-8FD29B67208C}" srcOrd="0" destOrd="0" presId="urn:microsoft.com/office/officeart/2005/8/layout/vList2"/>
    <dgm:cxn modelId="{F7D3CB13-DA42-4284-ACE0-BD30A339CEAC}" srcId="{64EFE966-33A8-4F9C-B778-B9222B6E12E7}" destId="{C1DDDDD0-FECB-4294-8C63-63DBA59B42D3}" srcOrd="3" destOrd="0" parTransId="{29C45DF1-FEEF-424C-ABBA-68933D9772CC}" sibTransId="{720B7687-132D-4364-A47C-EFC6E337FBF1}"/>
    <dgm:cxn modelId="{57622E2F-9D0F-49BA-974E-DB4881A4DC79}" srcId="{64EFE966-33A8-4F9C-B778-B9222B6E12E7}" destId="{7499EE0D-7181-4166-9F81-40C47800A76A}" srcOrd="1" destOrd="0" parTransId="{DF9B6282-EE36-4C59-8994-71F8C102AFFC}" sibTransId="{181802EA-13F0-4E1A-B01A-624370EB5035}"/>
    <dgm:cxn modelId="{D3B1C43D-8C38-4D03-B95F-1F04E462195F}" type="presOf" srcId="{24A2460D-A551-4AB8-ADC8-F4C304DC4541}" destId="{2EF135A5-C660-44D5-87CD-0C98331929A1}" srcOrd="0" destOrd="0" presId="urn:microsoft.com/office/officeart/2005/8/layout/vList2"/>
    <dgm:cxn modelId="{63B8DD60-2204-4C4C-A80B-ED30892F63DC}" srcId="{64EFE966-33A8-4F9C-B778-B9222B6E12E7}" destId="{6D76F463-16F6-4AB3-9234-AD30B2C2F393}" srcOrd="0" destOrd="0" parTransId="{ED580702-2275-4251-8F5C-0EF31CEFD8E0}" sibTransId="{1245A699-BA14-4520-BD69-37B6D2591CA2}"/>
    <dgm:cxn modelId="{3D00606A-0202-4D00-8DC6-88CC6813FB33}" type="presOf" srcId="{64EFE966-33A8-4F9C-B778-B9222B6E12E7}" destId="{81D71290-7CFB-46B0-84D3-ED74C98605E1}" srcOrd="0" destOrd="0" presId="urn:microsoft.com/office/officeart/2005/8/layout/vList2"/>
    <dgm:cxn modelId="{5A768D8F-7202-4124-904E-458338C3927D}" type="presOf" srcId="{C1DDDDD0-FECB-4294-8C63-63DBA59B42D3}" destId="{88F7B13F-CB76-4F79-BA41-D16553D904B0}" srcOrd="0" destOrd="0" presId="urn:microsoft.com/office/officeart/2005/8/layout/vList2"/>
    <dgm:cxn modelId="{D33CD392-5FD5-45F6-9331-9705FE9D7D19}" srcId="{64EFE966-33A8-4F9C-B778-B9222B6E12E7}" destId="{24A2460D-A551-4AB8-ADC8-F4C304DC4541}" srcOrd="2" destOrd="0" parTransId="{B4E25D56-C1CC-47F6-AC0F-F7627D7084BA}" sibTransId="{ECEE5D3F-1790-4261-A9A8-7C851E1F5173}"/>
    <dgm:cxn modelId="{AFE4C4CC-E977-4CEF-9A3F-B2279FCB3AD1}" type="presOf" srcId="{6D76F463-16F6-4AB3-9234-AD30B2C2F393}" destId="{CE01DCE1-2335-4C15-8860-3BA985C825B5}" srcOrd="0" destOrd="0" presId="urn:microsoft.com/office/officeart/2005/8/layout/vList2"/>
    <dgm:cxn modelId="{A443D71F-0A0B-4DB8-BA58-88BFF6399FBF}" type="presParOf" srcId="{81D71290-7CFB-46B0-84D3-ED74C98605E1}" destId="{CE01DCE1-2335-4C15-8860-3BA985C825B5}" srcOrd="0" destOrd="0" presId="urn:microsoft.com/office/officeart/2005/8/layout/vList2"/>
    <dgm:cxn modelId="{FBCBE910-24DE-425E-9EFC-96FFF680D8A4}" type="presParOf" srcId="{81D71290-7CFB-46B0-84D3-ED74C98605E1}" destId="{F6039776-0370-4742-B9EA-CC37E286FF63}" srcOrd="1" destOrd="0" presId="urn:microsoft.com/office/officeart/2005/8/layout/vList2"/>
    <dgm:cxn modelId="{08076F1D-93CC-41F2-8D44-77D3581D13DF}" type="presParOf" srcId="{81D71290-7CFB-46B0-84D3-ED74C98605E1}" destId="{FF47A46A-ECCD-4B68-9951-8FD29B67208C}" srcOrd="2" destOrd="0" presId="urn:microsoft.com/office/officeart/2005/8/layout/vList2"/>
    <dgm:cxn modelId="{222690D6-3CD0-4991-8B76-ECF0EB19583F}" type="presParOf" srcId="{81D71290-7CFB-46B0-84D3-ED74C98605E1}" destId="{C6E0E1D9-4285-425B-BA23-9EE45898BD7F}" srcOrd="3" destOrd="0" presId="urn:microsoft.com/office/officeart/2005/8/layout/vList2"/>
    <dgm:cxn modelId="{5EAD63DB-A5E2-4155-8E87-3F656007364F}" type="presParOf" srcId="{81D71290-7CFB-46B0-84D3-ED74C98605E1}" destId="{2EF135A5-C660-44D5-87CD-0C98331929A1}" srcOrd="4" destOrd="0" presId="urn:microsoft.com/office/officeart/2005/8/layout/vList2"/>
    <dgm:cxn modelId="{A785BEA7-97E3-4642-BC22-8130B922AAE1}" type="presParOf" srcId="{81D71290-7CFB-46B0-84D3-ED74C98605E1}" destId="{5903B8EF-22B1-466B-BA36-FDC2BC34912F}" srcOrd="5" destOrd="0" presId="urn:microsoft.com/office/officeart/2005/8/layout/vList2"/>
    <dgm:cxn modelId="{6D8D73B9-F61F-4394-A4C4-8B8070F832CC}" type="presParOf" srcId="{81D71290-7CFB-46B0-84D3-ED74C98605E1}" destId="{88F7B13F-CB76-4F79-BA41-D16553D904B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488FBB-38AD-404C-931F-A80581758C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93CECB4-2341-456E-8E6F-7C8854E8A4A9}">
      <dgm:prSet/>
      <dgm:spPr/>
      <dgm:t>
        <a:bodyPr/>
        <a:lstStyle/>
        <a:p>
          <a:r>
            <a:rPr lang="hr-HR"/>
            <a:t>Sudjelovanjem u svijetu </a:t>
          </a:r>
          <a:r>
            <a:rPr lang="hr-HR" b="1"/>
            <a:t>medija</a:t>
          </a:r>
          <a:r>
            <a:rPr lang="hr-HR"/>
            <a:t> djeca ga i sama oblikuju. </a:t>
          </a:r>
          <a:endParaRPr lang="en-US"/>
        </a:p>
      </dgm:t>
    </dgm:pt>
    <dgm:pt modelId="{E9A12A8A-9397-4921-A678-8D93446CC684}" type="parTrans" cxnId="{E15C9701-014B-483C-89C1-15A76255B0D5}">
      <dgm:prSet/>
      <dgm:spPr/>
      <dgm:t>
        <a:bodyPr/>
        <a:lstStyle/>
        <a:p>
          <a:endParaRPr lang="en-US"/>
        </a:p>
      </dgm:t>
    </dgm:pt>
    <dgm:pt modelId="{64068133-A301-4E1A-B6BC-151E4786EF07}" type="sibTrans" cxnId="{E15C9701-014B-483C-89C1-15A76255B0D5}">
      <dgm:prSet/>
      <dgm:spPr/>
      <dgm:t>
        <a:bodyPr/>
        <a:lstStyle/>
        <a:p>
          <a:endParaRPr lang="en-US"/>
        </a:p>
      </dgm:t>
    </dgm:pt>
    <dgm:pt modelId="{F2F1010B-B1F6-448F-84B3-9D55162E6199}">
      <dgm:prSet/>
      <dgm:spPr/>
      <dgm:t>
        <a:bodyPr/>
        <a:lstStyle/>
        <a:p>
          <a:r>
            <a:rPr lang="hr-HR"/>
            <a:t>Lavlje srce proglašen je filmom </a:t>
          </a:r>
          <a:r>
            <a:rPr lang="hr-HR" b="1"/>
            <a:t>godine. </a:t>
          </a:r>
          <a:endParaRPr lang="en-US"/>
        </a:p>
      </dgm:t>
    </dgm:pt>
    <dgm:pt modelId="{EBCF12EC-1B44-40F2-B04B-7144691DEB57}" type="parTrans" cxnId="{502C50E5-7E67-49E8-B4FA-A44D52678F20}">
      <dgm:prSet/>
      <dgm:spPr/>
      <dgm:t>
        <a:bodyPr/>
        <a:lstStyle/>
        <a:p>
          <a:endParaRPr lang="en-US"/>
        </a:p>
      </dgm:t>
    </dgm:pt>
    <dgm:pt modelId="{C0B64B35-A61F-44AA-B24E-2FEBD20E4E39}" type="sibTrans" cxnId="{502C50E5-7E67-49E8-B4FA-A44D52678F20}">
      <dgm:prSet/>
      <dgm:spPr/>
      <dgm:t>
        <a:bodyPr/>
        <a:lstStyle/>
        <a:p>
          <a:endParaRPr lang="en-US"/>
        </a:p>
      </dgm:t>
    </dgm:pt>
    <dgm:pt modelId="{5D807EE8-7196-46B9-812B-2A8809FF813F}">
      <dgm:prSet/>
      <dgm:spPr/>
      <dgm:t>
        <a:bodyPr/>
        <a:lstStyle/>
        <a:p>
          <a:r>
            <a:rPr lang="hr-HR"/>
            <a:t>Marija se protivila odluci </a:t>
          </a:r>
          <a:r>
            <a:rPr lang="hr-HR" b="1"/>
            <a:t>roditelja.</a:t>
          </a:r>
          <a:endParaRPr lang="en-US"/>
        </a:p>
      </dgm:t>
    </dgm:pt>
    <dgm:pt modelId="{D2D0ED29-7D99-49D7-93E6-69F4CE028F16}" type="parTrans" cxnId="{39E24A4A-7084-4702-AF11-B2B5FA0D7050}">
      <dgm:prSet/>
      <dgm:spPr/>
      <dgm:t>
        <a:bodyPr/>
        <a:lstStyle/>
        <a:p>
          <a:endParaRPr lang="en-US"/>
        </a:p>
      </dgm:t>
    </dgm:pt>
    <dgm:pt modelId="{C6F6E6C8-1D7C-43B2-9408-A6A7FCA899EE}" type="sibTrans" cxnId="{39E24A4A-7084-4702-AF11-B2B5FA0D7050}">
      <dgm:prSet/>
      <dgm:spPr/>
      <dgm:t>
        <a:bodyPr/>
        <a:lstStyle/>
        <a:p>
          <a:endParaRPr lang="en-US"/>
        </a:p>
      </dgm:t>
    </dgm:pt>
    <dgm:pt modelId="{D5748100-BA3D-4C12-B719-63CA1B8981A7}">
      <dgm:prSet/>
      <dgm:spPr/>
      <dgm:t>
        <a:bodyPr/>
        <a:lstStyle/>
        <a:p>
          <a:r>
            <a:rPr lang="hr-HR"/>
            <a:t>Divim se ljepotama </a:t>
          </a:r>
          <a:r>
            <a:rPr lang="hr-HR" b="1"/>
            <a:t>prirode. </a:t>
          </a:r>
          <a:endParaRPr lang="en-US"/>
        </a:p>
      </dgm:t>
    </dgm:pt>
    <dgm:pt modelId="{4327D682-226D-47A2-BAF0-BF3842960DD8}" type="parTrans" cxnId="{D9803AB3-ABF8-4160-B574-88B2EBEA422F}">
      <dgm:prSet/>
      <dgm:spPr/>
      <dgm:t>
        <a:bodyPr/>
        <a:lstStyle/>
        <a:p>
          <a:endParaRPr lang="en-US"/>
        </a:p>
      </dgm:t>
    </dgm:pt>
    <dgm:pt modelId="{017A54B3-51B3-4654-9E23-0655DE93D670}" type="sibTrans" cxnId="{D9803AB3-ABF8-4160-B574-88B2EBEA422F}">
      <dgm:prSet/>
      <dgm:spPr/>
      <dgm:t>
        <a:bodyPr/>
        <a:lstStyle/>
        <a:p>
          <a:endParaRPr lang="en-US"/>
        </a:p>
      </dgm:t>
    </dgm:pt>
    <dgm:pt modelId="{1C87A4D2-97F6-41E7-BC0F-6AF31C165694}">
      <dgm:prSet/>
      <dgm:spPr/>
      <dgm:t>
        <a:bodyPr/>
        <a:lstStyle/>
        <a:p>
          <a:r>
            <a:rPr lang="hr-HR" b="1" dirty="0"/>
            <a:t>Imenički je atribut izrečen imenicom koja je najčešće izrečena GENTIVOM, stoji IZA imenice na koju se odnosi i ne slaže se s njom u rodu, broju i padežu. </a:t>
          </a:r>
          <a:endParaRPr lang="en-US" dirty="0"/>
        </a:p>
      </dgm:t>
    </dgm:pt>
    <dgm:pt modelId="{FB987008-E37B-488D-A776-8EDE476DC2B4}" type="parTrans" cxnId="{31106D3C-1627-441A-9E71-02406EE705CF}">
      <dgm:prSet/>
      <dgm:spPr/>
      <dgm:t>
        <a:bodyPr/>
        <a:lstStyle/>
        <a:p>
          <a:endParaRPr lang="en-US"/>
        </a:p>
      </dgm:t>
    </dgm:pt>
    <dgm:pt modelId="{D110FEF6-E24A-4276-84D6-79A5277BB557}" type="sibTrans" cxnId="{31106D3C-1627-441A-9E71-02406EE705CF}">
      <dgm:prSet/>
      <dgm:spPr/>
      <dgm:t>
        <a:bodyPr/>
        <a:lstStyle/>
        <a:p>
          <a:endParaRPr lang="en-US"/>
        </a:p>
      </dgm:t>
    </dgm:pt>
    <dgm:pt modelId="{D0A7D202-4258-4EF6-9793-D7BA03FA7CF5}" type="pres">
      <dgm:prSet presAssocID="{15488FBB-38AD-404C-931F-A80581758CDE}" presName="linear" presStyleCnt="0">
        <dgm:presLayoutVars>
          <dgm:animLvl val="lvl"/>
          <dgm:resizeHandles val="exact"/>
        </dgm:presLayoutVars>
      </dgm:prSet>
      <dgm:spPr/>
    </dgm:pt>
    <dgm:pt modelId="{CACFD484-787B-45FE-AD03-6297E535092D}" type="pres">
      <dgm:prSet presAssocID="{493CECB4-2341-456E-8E6F-7C8854E8A4A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DF4B7F5-293F-48E8-A563-445A7BF1FDC3}" type="pres">
      <dgm:prSet presAssocID="{64068133-A301-4E1A-B6BC-151E4786EF07}" presName="spacer" presStyleCnt="0"/>
      <dgm:spPr/>
    </dgm:pt>
    <dgm:pt modelId="{CF787A38-845A-4F6D-AC2A-0B865BB5C67B}" type="pres">
      <dgm:prSet presAssocID="{F2F1010B-B1F6-448F-84B3-9D55162E619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4054D51-971E-4312-BACE-F7AF89D9F275}" type="pres">
      <dgm:prSet presAssocID="{C0B64B35-A61F-44AA-B24E-2FEBD20E4E39}" presName="spacer" presStyleCnt="0"/>
      <dgm:spPr/>
    </dgm:pt>
    <dgm:pt modelId="{F1EAEAB0-D529-43FA-AAD7-7E449346F286}" type="pres">
      <dgm:prSet presAssocID="{5D807EE8-7196-46B9-812B-2A8809FF813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528C7B6-8244-4EED-AC19-2BBF52B540D3}" type="pres">
      <dgm:prSet presAssocID="{C6F6E6C8-1D7C-43B2-9408-A6A7FCA899EE}" presName="spacer" presStyleCnt="0"/>
      <dgm:spPr/>
    </dgm:pt>
    <dgm:pt modelId="{1883680A-8E63-43A9-AAC6-6EB7BFB2B0D2}" type="pres">
      <dgm:prSet presAssocID="{D5748100-BA3D-4C12-B719-63CA1B8981A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92041B0-3C3D-428D-A191-2E08116059D3}" type="pres">
      <dgm:prSet presAssocID="{017A54B3-51B3-4654-9E23-0655DE93D670}" presName="spacer" presStyleCnt="0"/>
      <dgm:spPr/>
    </dgm:pt>
    <dgm:pt modelId="{C99DD3F8-187D-4BA4-BC01-725874E0DDE4}" type="pres">
      <dgm:prSet presAssocID="{1C87A4D2-97F6-41E7-BC0F-6AF31C16569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15C9701-014B-483C-89C1-15A76255B0D5}" srcId="{15488FBB-38AD-404C-931F-A80581758CDE}" destId="{493CECB4-2341-456E-8E6F-7C8854E8A4A9}" srcOrd="0" destOrd="0" parTransId="{E9A12A8A-9397-4921-A678-8D93446CC684}" sibTransId="{64068133-A301-4E1A-B6BC-151E4786EF07}"/>
    <dgm:cxn modelId="{B5C21F11-784A-4C43-923D-6EE81EB743A1}" type="presOf" srcId="{F2F1010B-B1F6-448F-84B3-9D55162E6199}" destId="{CF787A38-845A-4F6D-AC2A-0B865BB5C67B}" srcOrd="0" destOrd="0" presId="urn:microsoft.com/office/officeart/2005/8/layout/vList2"/>
    <dgm:cxn modelId="{31106D3C-1627-441A-9E71-02406EE705CF}" srcId="{15488FBB-38AD-404C-931F-A80581758CDE}" destId="{1C87A4D2-97F6-41E7-BC0F-6AF31C165694}" srcOrd="4" destOrd="0" parTransId="{FB987008-E37B-488D-A776-8EDE476DC2B4}" sibTransId="{D110FEF6-E24A-4276-84D6-79A5277BB557}"/>
    <dgm:cxn modelId="{39E24A4A-7084-4702-AF11-B2B5FA0D7050}" srcId="{15488FBB-38AD-404C-931F-A80581758CDE}" destId="{5D807EE8-7196-46B9-812B-2A8809FF813F}" srcOrd="2" destOrd="0" parTransId="{D2D0ED29-7D99-49D7-93E6-69F4CE028F16}" sibTransId="{C6F6E6C8-1D7C-43B2-9408-A6A7FCA899EE}"/>
    <dgm:cxn modelId="{F545A050-792A-410B-8AB6-F94E3024BE7A}" type="presOf" srcId="{5D807EE8-7196-46B9-812B-2A8809FF813F}" destId="{F1EAEAB0-D529-43FA-AAD7-7E449346F286}" srcOrd="0" destOrd="0" presId="urn:microsoft.com/office/officeart/2005/8/layout/vList2"/>
    <dgm:cxn modelId="{C5F8B051-B16A-4894-AEFB-355E626C4DA6}" type="presOf" srcId="{493CECB4-2341-456E-8E6F-7C8854E8A4A9}" destId="{CACFD484-787B-45FE-AD03-6297E535092D}" srcOrd="0" destOrd="0" presId="urn:microsoft.com/office/officeart/2005/8/layout/vList2"/>
    <dgm:cxn modelId="{EA02EDA2-B1A8-4B98-9455-B051D14BFAFA}" type="presOf" srcId="{D5748100-BA3D-4C12-B719-63CA1B8981A7}" destId="{1883680A-8E63-43A9-AAC6-6EB7BFB2B0D2}" srcOrd="0" destOrd="0" presId="urn:microsoft.com/office/officeart/2005/8/layout/vList2"/>
    <dgm:cxn modelId="{D9803AB3-ABF8-4160-B574-88B2EBEA422F}" srcId="{15488FBB-38AD-404C-931F-A80581758CDE}" destId="{D5748100-BA3D-4C12-B719-63CA1B8981A7}" srcOrd="3" destOrd="0" parTransId="{4327D682-226D-47A2-BAF0-BF3842960DD8}" sibTransId="{017A54B3-51B3-4654-9E23-0655DE93D670}"/>
    <dgm:cxn modelId="{502C50E5-7E67-49E8-B4FA-A44D52678F20}" srcId="{15488FBB-38AD-404C-931F-A80581758CDE}" destId="{F2F1010B-B1F6-448F-84B3-9D55162E6199}" srcOrd="1" destOrd="0" parTransId="{EBCF12EC-1B44-40F2-B04B-7144691DEB57}" sibTransId="{C0B64B35-A61F-44AA-B24E-2FEBD20E4E39}"/>
    <dgm:cxn modelId="{EFC63FEA-9B7F-412C-AF5D-326AC939E973}" type="presOf" srcId="{1C87A4D2-97F6-41E7-BC0F-6AF31C165694}" destId="{C99DD3F8-187D-4BA4-BC01-725874E0DDE4}" srcOrd="0" destOrd="0" presId="urn:microsoft.com/office/officeart/2005/8/layout/vList2"/>
    <dgm:cxn modelId="{CE9A83F7-0063-41FB-A004-5CCF7E746CB9}" type="presOf" srcId="{15488FBB-38AD-404C-931F-A80581758CDE}" destId="{D0A7D202-4258-4EF6-9793-D7BA03FA7CF5}" srcOrd="0" destOrd="0" presId="urn:microsoft.com/office/officeart/2005/8/layout/vList2"/>
    <dgm:cxn modelId="{EE3D5E13-5849-4CDF-AEBB-8FB4AFBE7AFA}" type="presParOf" srcId="{D0A7D202-4258-4EF6-9793-D7BA03FA7CF5}" destId="{CACFD484-787B-45FE-AD03-6297E535092D}" srcOrd="0" destOrd="0" presId="urn:microsoft.com/office/officeart/2005/8/layout/vList2"/>
    <dgm:cxn modelId="{675D5F63-AA01-4236-AF9C-A5081AEAEB5E}" type="presParOf" srcId="{D0A7D202-4258-4EF6-9793-D7BA03FA7CF5}" destId="{6DF4B7F5-293F-48E8-A563-445A7BF1FDC3}" srcOrd="1" destOrd="0" presId="urn:microsoft.com/office/officeart/2005/8/layout/vList2"/>
    <dgm:cxn modelId="{3BF61B4E-AB3B-4BEE-8C5A-D31DABA52A6F}" type="presParOf" srcId="{D0A7D202-4258-4EF6-9793-D7BA03FA7CF5}" destId="{CF787A38-845A-4F6D-AC2A-0B865BB5C67B}" srcOrd="2" destOrd="0" presId="urn:microsoft.com/office/officeart/2005/8/layout/vList2"/>
    <dgm:cxn modelId="{57273E9D-E25D-4463-80E1-928D499A4CB8}" type="presParOf" srcId="{D0A7D202-4258-4EF6-9793-D7BA03FA7CF5}" destId="{84054D51-971E-4312-BACE-F7AF89D9F275}" srcOrd="3" destOrd="0" presId="urn:microsoft.com/office/officeart/2005/8/layout/vList2"/>
    <dgm:cxn modelId="{ACE29888-365F-4517-8A6C-66AD198E3853}" type="presParOf" srcId="{D0A7D202-4258-4EF6-9793-D7BA03FA7CF5}" destId="{F1EAEAB0-D529-43FA-AAD7-7E449346F286}" srcOrd="4" destOrd="0" presId="urn:microsoft.com/office/officeart/2005/8/layout/vList2"/>
    <dgm:cxn modelId="{4877CBCC-3CB5-4E12-887B-76BB304A8CA3}" type="presParOf" srcId="{D0A7D202-4258-4EF6-9793-D7BA03FA7CF5}" destId="{F528C7B6-8244-4EED-AC19-2BBF52B540D3}" srcOrd="5" destOrd="0" presId="urn:microsoft.com/office/officeart/2005/8/layout/vList2"/>
    <dgm:cxn modelId="{B003EBFE-F723-4579-A3AD-7C5D13703218}" type="presParOf" srcId="{D0A7D202-4258-4EF6-9793-D7BA03FA7CF5}" destId="{1883680A-8E63-43A9-AAC6-6EB7BFB2B0D2}" srcOrd="6" destOrd="0" presId="urn:microsoft.com/office/officeart/2005/8/layout/vList2"/>
    <dgm:cxn modelId="{C9CB88B8-F9E8-4F88-9C17-DB6B5F639698}" type="presParOf" srcId="{D0A7D202-4258-4EF6-9793-D7BA03FA7CF5}" destId="{192041B0-3C3D-428D-A191-2E08116059D3}" srcOrd="7" destOrd="0" presId="urn:microsoft.com/office/officeart/2005/8/layout/vList2"/>
    <dgm:cxn modelId="{289FC150-8EF8-4AD1-9830-6D44EA6B8B13}" type="presParOf" srcId="{D0A7D202-4258-4EF6-9793-D7BA03FA7CF5}" destId="{C99DD3F8-187D-4BA4-BC01-725874E0DDE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FEE639-C376-4F37-AF75-FE7050EF6F8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2856AD-96FF-41F6-BF39-D5F3CA26B311}">
      <dgm:prSet/>
      <dgm:spPr/>
      <dgm:t>
        <a:bodyPr/>
        <a:lstStyle/>
        <a:p>
          <a:r>
            <a:rPr lang="hr-HR" dirty="0"/>
            <a:t>Atribut može biti dio bilo kojeg rečeničnog dijela: subjekta, predikata, objekta ili priložen oznake. </a:t>
          </a:r>
          <a:endParaRPr lang="en-US" dirty="0"/>
        </a:p>
      </dgm:t>
    </dgm:pt>
    <dgm:pt modelId="{D4D393D3-2F39-426F-8679-5A21E9FAA24C}" type="parTrans" cxnId="{77F95EB8-3D53-4F11-9698-05439141587E}">
      <dgm:prSet/>
      <dgm:spPr/>
      <dgm:t>
        <a:bodyPr/>
        <a:lstStyle/>
        <a:p>
          <a:endParaRPr lang="en-US"/>
        </a:p>
      </dgm:t>
    </dgm:pt>
    <dgm:pt modelId="{FBF9B9EC-D10C-4659-B112-5AA6D05CACDC}" type="sibTrans" cxnId="{77F95EB8-3D53-4F11-9698-05439141587E}">
      <dgm:prSet/>
      <dgm:spPr/>
      <dgm:t>
        <a:bodyPr/>
        <a:lstStyle/>
        <a:p>
          <a:endParaRPr lang="en-US"/>
        </a:p>
      </dgm:t>
    </dgm:pt>
    <dgm:pt modelId="{7A9ACAD4-7B45-4EBE-B4C7-031BB7BC3E0C}">
      <dgm:prSet/>
      <dgm:spPr/>
      <dgm:t>
        <a:bodyPr/>
        <a:lstStyle/>
        <a:p>
          <a:r>
            <a:rPr lang="hr-HR" dirty="0"/>
            <a:t>Mjesto u rečenici mu otvara imenica bez obzira na rečeničnu ulogu. </a:t>
          </a:r>
          <a:endParaRPr lang="en-US" dirty="0"/>
        </a:p>
      </dgm:t>
    </dgm:pt>
    <dgm:pt modelId="{515AF1D8-1D92-4CD5-BA79-6828082472AF}" type="parTrans" cxnId="{F8638FED-AD15-4335-A66E-37A0A2898CCB}">
      <dgm:prSet/>
      <dgm:spPr/>
      <dgm:t>
        <a:bodyPr/>
        <a:lstStyle/>
        <a:p>
          <a:endParaRPr lang="en-US"/>
        </a:p>
      </dgm:t>
    </dgm:pt>
    <dgm:pt modelId="{44BAC690-ED6B-4567-8D83-BA07CE62D680}" type="sibTrans" cxnId="{F8638FED-AD15-4335-A66E-37A0A2898CCB}">
      <dgm:prSet/>
      <dgm:spPr/>
      <dgm:t>
        <a:bodyPr/>
        <a:lstStyle/>
        <a:p>
          <a:endParaRPr lang="en-US"/>
        </a:p>
      </dgm:t>
    </dgm:pt>
    <dgm:pt modelId="{7EA8DFA0-A89D-4D63-B722-D3E6CA296A68}" type="pres">
      <dgm:prSet presAssocID="{B9FEE639-C376-4F37-AF75-FE7050EF6F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FF0E3C-F679-41AE-B3D9-AE665BA3D648}" type="pres">
      <dgm:prSet presAssocID="{2E2856AD-96FF-41F6-BF39-D5F3CA26B311}" presName="hierRoot1" presStyleCnt="0"/>
      <dgm:spPr/>
    </dgm:pt>
    <dgm:pt modelId="{9B3B4372-F3BF-42D2-ABCF-E2C9CE6FB3DA}" type="pres">
      <dgm:prSet presAssocID="{2E2856AD-96FF-41F6-BF39-D5F3CA26B311}" presName="composite" presStyleCnt="0"/>
      <dgm:spPr/>
    </dgm:pt>
    <dgm:pt modelId="{FA2B35BB-A9C6-4B35-8C5B-DB1CF2FD8891}" type="pres">
      <dgm:prSet presAssocID="{2E2856AD-96FF-41F6-BF39-D5F3CA26B311}" presName="background" presStyleLbl="node0" presStyleIdx="0" presStyleCnt="2"/>
      <dgm:spPr/>
    </dgm:pt>
    <dgm:pt modelId="{2DC5AC07-2C41-4DA8-BB87-1ECE7E04CAB4}" type="pres">
      <dgm:prSet presAssocID="{2E2856AD-96FF-41F6-BF39-D5F3CA26B311}" presName="text" presStyleLbl="fgAcc0" presStyleIdx="0" presStyleCnt="2">
        <dgm:presLayoutVars>
          <dgm:chPref val="3"/>
        </dgm:presLayoutVars>
      </dgm:prSet>
      <dgm:spPr/>
    </dgm:pt>
    <dgm:pt modelId="{75090A75-EF3B-4355-9509-B0CAA0D833AD}" type="pres">
      <dgm:prSet presAssocID="{2E2856AD-96FF-41F6-BF39-D5F3CA26B311}" presName="hierChild2" presStyleCnt="0"/>
      <dgm:spPr/>
    </dgm:pt>
    <dgm:pt modelId="{B3EE4C77-B11D-4D36-A26D-BF67F32A0707}" type="pres">
      <dgm:prSet presAssocID="{7A9ACAD4-7B45-4EBE-B4C7-031BB7BC3E0C}" presName="hierRoot1" presStyleCnt="0"/>
      <dgm:spPr/>
    </dgm:pt>
    <dgm:pt modelId="{8EA1E40B-22E5-41A0-9D75-F1A4BDBD982C}" type="pres">
      <dgm:prSet presAssocID="{7A9ACAD4-7B45-4EBE-B4C7-031BB7BC3E0C}" presName="composite" presStyleCnt="0"/>
      <dgm:spPr/>
    </dgm:pt>
    <dgm:pt modelId="{21702633-8A2E-4BBD-9EBF-F118A0B751E7}" type="pres">
      <dgm:prSet presAssocID="{7A9ACAD4-7B45-4EBE-B4C7-031BB7BC3E0C}" presName="background" presStyleLbl="node0" presStyleIdx="1" presStyleCnt="2"/>
      <dgm:spPr/>
    </dgm:pt>
    <dgm:pt modelId="{4FEA0E8A-51A7-4532-9751-F38BDB1E8850}" type="pres">
      <dgm:prSet presAssocID="{7A9ACAD4-7B45-4EBE-B4C7-031BB7BC3E0C}" presName="text" presStyleLbl="fgAcc0" presStyleIdx="1" presStyleCnt="2">
        <dgm:presLayoutVars>
          <dgm:chPref val="3"/>
        </dgm:presLayoutVars>
      </dgm:prSet>
      <dgm:spPr/>
    </dgm:pt>
    <dgm:pt modelId="{9A9303B0-4855-41D0-BA41-88A500FD0616}" type="pres">
      <dgm:prSet presAssocID="{7A9ACAD4-7B45-4EBE-B4C7-031BB7BC3E0C}" presName="hierChild2" presStyleCnt="0"/>
      <dgm:spPr/>
    </dgm:pt>
  </dgm:ptLst>
  <dgm:cxnLst>
    <dgm:cxn modelId="{DFCA9587-5225-4AA3-8352-A77F52F9493D}" type="presOf" srcId="{2E2856AD-96FF-41F6-BF39-D5F3CA26B311}" destId="{2DC5AC07-2C41-4DA8-BB87-1ECE7E04CAB4}" srcOrd="0" destOrd="0" presId="urn:microsoft.com/office/officeart/2005/8/layout/hierarchy1"/>
    <dgm:cxn modelId="{A5814D9B-1E50-4072-A76E-8BE736DFD993}" type="presOf" srcId="{B9FEE639-C376-4F37-AF75-FE7050EF6F87}" destId="{7EA8DFA0-A89D-4D63-B722-D3E6CA296A68}" srcOrd="0" destOrd="0" presId="urn:microsoft.com/office/officeart/2005/8/layout/hierarchy1"/>
    <dgm:cxn modelId="{E7E288AC-6273-4A7F-BB2D-477D3A3ABBCE}" type="presOf" srcId="{7A9ACAD4-7B45-4EBE-B4C7-031BB7BC3E0C}" destId="{4FEA0E8A-51A7-4532-9751-F38BDB1E8850}" srcOrd="0" destOrd="0" presId="urn:microsoft.com/office/officeart/2005/8/layout/hierarchy1"/>
    <dgm:cxn modelId="{77F95EB8-3D53-4F11-9698-05439141587E}" srcId="{B9FEE639-C376-4F37-AF75-FE7050EF6F87}" destId="{2E2856AD-96FF-41F6-BF39-D5F3CA26B311}" srcOrd="0" destOrd="0" parTransId="{D4D393D3-2F39-426F-8679-5A21E9FAA24C}" sibTransId="{FBF9B9EC-D10C-4659-B112-5AA6D05CACDC}"/>
    <dgm:cxn modelId="{F8638FED-AD15-4335-A66E-37A0A2898CCB}" srcId="{B9FEE639-C376-4F37-AF75-FE7050EF6F87}" destId="{7A9ACAD4-7B45-4EBE-B4C7-031BB7BC3E0C}" srcOrd="1" destOrd="0" parTransId="{515AF1D8-1D92-4CD5-BA79-6828082472AF}" sibTransId="{44BAC690-ED6B-4567-8D83-BA07CE62D680}"/>
    <dgm:cxn modelId="{4F6D9404-7904-446C-A7A4-1870893D4F9C}" type="presParOf" srcId="{7EA8DFA0-A89D-4D63-B722-D3E6CA296A68}" destId="{B0FF0E3C-F679-41AE-B3D9-AE665BA3D648}" srcOrd="0" destOrd="0" presId="urn:microsoft.com/office/officeart/2005/8/layout/hierarchy1"/>
    <dgm:cxn modelId="{68E176B2-9F38-4D3A-BA01-C439E448E0C3}" type="presParOf" srcId="{B0FF0E3C-F679-41AE-B3D9-AE665BA3D648}" destId="{9B3B4372-F3BF-42D2-ABCF-E2C9CE6FB3DA}" srcOrd="0" destOrd="0" presId="urn:microsoft.com/office/officeart/2005/8/layout/hierarchy1"/>
    <dgm:cxn modelId="{50088A25-7C17-4141-9D94-EC281172D260}" type="presParOf" srcId="{9B3B4372-F3BF-42D2-ABCF-E2C9CE6FB3DA}" destId="{FA2B35BB-A9C6-4B35-8C5B-DB1CF2FD8891}" srcOrd="0" destOrd="0" presId="urn:microsoft.com/office/officeart/2005/8/layout/hierarchy1"/>
    <dgm:cxn modelId="{EE1EB9DC-DB68-4618-8D18-92AA6DDF1A00}" type="presParOf" srcId="{9B3B4372-F3BF-42D2-ABCF-E2C9CE6FB3DA}" destId="{2DC5AC07-2C41-4DA8-BB87-1ECE7E04CAB4}" srcOrd="1" destOrd="0" presId="urn:microsoft.com/office/officeart/2005/8/layout/hierarchy1"/>
    <dgm:cxn modelId="{6A24ABA4-10D1-4430-91F3-D0C2368DE3C7}" type="presParOf" srcId="{B0FF0E3C-F679-41AE-B3D9-AE665BA3D648}" destId="{75090A75-EF3B-4355-9509-B0CAA0D833AD}" srcOrd="1" destOrd="0" presId="urn:microsoft.com/office/officeart/2005/8/layout/hierarchy1"/>
    <dgm:cxn modelId="{0A222231-4A64-4B9C-AF27-A695297109C7}" type="presParOf" srcId="{7EA8DFA0-A89D-4D63-B722-D3E6CA296A68}" destId="{B3EE4C77-B11D-4D36-A26D-BF67F32A0707}" srcOrd="1" destOrd="0" presId="urn:microsoft.com/office/officeart/2005/8/layout/hierarchy1"/>
    <dgm:cxn modelId="{327309DC-89B7-4766-ACBC-650E1A8107C2}" type="presParOf" srcId="{B3EE4C77-B11D-4D36-A26D-BF67F32A0707}" destId="{8EA1E40B-22E5-41A0-9D75-F1A4BDBD982C}" srcOrd="0" destOrd="0" presId="urn:microsoft.com/office/officeart/2005/8/layout/hierarchy1"/>
    <dgm:cxn modelId="{6D149E43-0B67-4605-A582-A20E7B1C6957}" type="presParOf" srcId="{8EA1E40B-22E5-41A0-9D75-F1A4BDBD982C}" destId="{21702633-8A2E-4BBD-9EBF-F118A0B751E7}" srcOrd="0" destOrd="0" presId="urn:microsoft.com/office/officeart/2005/8/layout/hierarchy1"/>
    <dgm:cxn modelId="{CAA0AA2A-2877-4355-B8E7-50779614A3DD}" type="presParOf" srcId="{8EA1E40B-22E5-41A0-9D75-F1A4BDBD982C}" destId="{4FEA0E8A-51A7-4532-9751-F38BDB1E8850}" srcOrd="1" destOrd="0" presId="urn:microsoft.com/office/officeart/2005/8/layout/hierarchy1"/>
    <dgm:cxn modelId="{1F385665-196B-409D-B9A7-6F6CA67CAD55}" type="presParOf" srcId="{B3EE4C77-B11D-4D36-A26D-BF67F32A0707}" destId="{9A9303B0-4855-41D0-BA41-88A500FD06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1DCE1-2335-4C15-8860-3BA985C825B5}">
      <dsp:nvSpPr>
        <dsp:cNvPr id="0" name=""/>
        <dsp:cNvSpPr/>
      </dsp:nvSpPr>
      <dsp:spPr>
        <a:xfrm>
          <a:off x="0" y="60988"/>
          <a:ext cx="10515600" cy="999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Mladen uživa u razgovoru s </a:t>
          </a:r>
          <a:r>
            <a:rPr lang="hr-HR" sz="2300" b="1" kern="1200"/>
            <a:t>neobičnom</a:t>
          </a:r>
          <a:r>
            <a:rPr lang="hr-HR" sz="2300" kern="1200"/>
            <a:t> djecom. </a:t>
          </a:r>
          <a:endParaRPr lang="en-US" sz="2300" kern="1200"/>
        </a:p>
      </dsp:txBody>
      <dsp:txXfrm>
        <a:off x="48810" y="109798"/>
        <a:ext cx="10417980" cy="902254"/>
      </dsp:txXfrm>
    </dsp:sp>
    <dsp:sp modelId="{FF47A46A-ECCD-4B68-9951-8FD29B67208C}">
      <dsp:nvSpPr>
        <dsp:cNvPr id="0" name=""/>
        <dsp:cNvSpPr/>
      </dsp:nvSpPr>
      <dsp:spPr>
        <a:xfrm>
          <a:off x="0" y="1127103"/>
          <a:ext cx="10515600" cy="999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kern="1200"/>
            <a:t>Njegovi</a:t>
          </a:r>
          <a:r>
            <a:rPr lang="hr-HR" sz="2300" kern="1200"/>
            <a:t> intervjui s djecom privlače slušatelje.</a:t>
          </a:r>
          <a:endParaRPr lang="en-US" sz="2300" kern="1200"/>
        </a:p>
      </dsp:txBody>
      <dsp:txXfrm>
        <a:off x="48810" y="1175913"/>
        <a:ext cx="10417980" cy="902254"/>
      </dsp:txXfrm>
    </dsp:sp>
    <dsp:sp modelId="{2EF135A5-C660-44D5-87CD-0C98331929A1}">
      <dsp:nvSpPr>
        <dsp:cNvPr id="0" name=""/>
        <dsp:cNvSpPr/>
      </dsp:nvSpPr>
      <dsp:spPr>
        <a:xfrm>
          <a:off x="0" y="2193218"/>
          <a:ext cx="10515600" cy="999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kern="1200"/>
            <a:t>Prvi </a:t>
          </a:r>
          <a:r>
            <a:rPr lang="hr-HR" sz="2300" kern="1200"/>
            <a:t>intervju ostao mu je u sjećanju. </a:t>
          </a:r>
          <a:endParaRPr lang="en-US" sz="2300" kern="1200"/>
        </a:p>
      </dsp:txBody>
      <dsp:txXfrm>
        <a:off x="48810" y="2242028"/>
        <a:ext cx="10417980" cy="902254"/>
      </dsp:txXfrm>
    </dsp:sp>
    <dsp:sp modelId="{88F7B13F-CB76-4F79-BA41-D16553D904B0}">
      <dsp:nvSpPr>
        <dsp:cNvPr id="0" name=""/>
        <dsp:cNvSpPr/>
      </dsp:nvSpPr>
      <dsp:spPr>
        <a:xfrm>
          <a:off x="0" y="3259332"/>
          <a:ext cx="10515600" cy="18485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kern="1200" dirty="0">
              <a:solidFill>
                <a:schemeClr val="bg2"/>
              </a:solidFill>
            </a:rPr>
            <a:t>Pridjevni atribut izrečen je PRIDJEVOM, ZAMJENICOM ili BROJEM. Slaže se s imenicom na koju se odnosi u rodu, broju i padežu.</a:t>
          </a:r>
          <a:endParaRPr lang="en-US" sz="2300" b="1" kern="1200" dirty="0">
            <a:solidFill>
              <a:schemeClr val="bg2"/>
            </a:solidFill>
          </a:endParaRPr>
        </a:p>
      </dsp:txBody>
      <dsp:txXfrm>
        <a:off x="90240" y="3349572"/>
        <a:ext cx="10335120" cy="1668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FD484-787B-45FE-AD03-6297E535092D}">
      <dsp:nvSpPr>
        <dsp:cNvPr id="0" name=""/>
        <dsp:cNvSpPr/>
      </dsp:nvSpPr>
      <dsp:spPr>
        <a:xfrm>
          <a:off x="0" y="57938"/>
          <a:ext cx="10515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Sudjelovanjem u svijetu </a:t>
          </a:r>
          <a:r>
            <a:rPr lang="hr-HR" sz="2400" b="1" kern="1200"/>
            <a:t>medija</a:t>
          </a:r>
          <a:r>
            <a:rPr lang="hr-HR" sz="2400" kern="1200"/>
            <a:t> djeca ga i sama oblikuju. </a:t>
          </a:r>
          <a:endParaRPr lang="en-US" sz="2400" kern="1200"/>
        </a:p>
      </dsp:txBody>
      <dsp:txXfrm>
        <a:off x="46541" y="104479"/>
        <a:ext cx="10422518" cy="860321"/>
      </dsp:txXfrm>
    </dsp:sp>
    <dsp:sp modelId="{CF787A38-845A-4F6D-AC2A-0B865BB5C67B}">
      <dsp:nvSpPr>
        <dsp:cNvPr id="0" name=""/>
        <dsp:cNvSpPr/>
      </dsp:nvSpPr>
      <dsp:spPr>
        <a:xfrm>
          <a:off x="0" y="1080461"/>
          <a:ext cx="10515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Lavlje srce proglašen je filmom </a:t>
          </a:r>
          <a:r>
            <a:rPr lang="hr-HR" sz="2400" b="1" kern="1200"/>
            <a:t>godine. </a:t>
          </a:r>
          <a:endParaRPr lang="en-US" sz="2400" kern="1200"/>
        </a:p>
      </dsp:txBody>
      <dsp:txXfrm>
        <a:off x="46541" y="1127002"/>
        <a:ext cx="10422518" cy="860321"/>
      </dsp:txXfrm>
    </dsp:sp>
    <dsp:sp modelId="{F1EAEAB0-D529-43FA-AAD7-7E449346F286}">
      <dsp:nvSpPr>
        <dsp:cNvPr id="0" name=""/>
        <dsp:cNvSpPr/>
      </dsp:nvSpPr>
      <dsp:spPr>
        <a:xfrm>
          <a:off x="0" y="2102985"/>
          <a:ext cx="10515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Marija se protivila odluci </a:t>
          </a:r>
          <a:r>
            <a:rPr lang="hr-HR" sz="2400" b="1" kern="1200"/>
            <a:t>roditelja.</a:t>
          </a:r>
          <a:endParaRPr lang="en-US" sz="2400" kern="1200"/>
        </a:p>
      </dsp:txBody>
      <dsp:txXfrm>
        <a:off x="46541" y="2149526"/>
        <a:ext cx="10422518" cy="860321"/>
      </dsp:txXfrm>
    </dsp:sp>
    <dsp:sp modelId="{1883680A-8E63-43A9-AAC6-6EB7BFB2B0D2}">
      <dsp:nvSpPr>
        <dsp:cNvPr id="0" name=""/>
        <dsp:cNvSpPr/>
      </dsp:nvSpPr>
      <dsp:spPr>
        <a:xfrm>
          <a:off x="0" y="3125509"/>
          <a:ext cx="10515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Divim se ljepotama </a:t>
          </a:r>
          <a:r>
            <a:rPr lang="hr-HR" sz="2400" b="1" kern="1200"/>
            <a:t>prirode. </a:t>
          </a:r>
          <a:endParaRPr lang="en-US" sz="2400" kern="1200"/>
        </a:p>
      </dsp:txBody>
      <dsp:txXfrm>
        <a:off x="46541" y="3172050"/>
        <a:ext cx="10422518" cy="860321"/>
      </dsp:txXfrm>
    </dsp:sp>
    <dsp:sp modelId="{C99DD3F8-187D-4BA4-BC01-725874E0DDE4}">
      <dsp:nvSpPr>
        <dsp:cNvPr id="0" name=""/>
        <dsp:cNvSpPr/>
      </dsp:nvSpPr>
      <dsp:spPr>
        <a:xfrm>
          <a:off x="0" y="4148033"/>
          <a:ext cx="10515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/>
            <a:t>Imenički je atribut izrečen imenicom koja je najčešće izrečena GENTIVOM, stoji IZA imenice na koju se odnosi i ne slaže se s njom u rodu, broju i padežu. </a:t>
          </a:r>
          <a:endParaRPr lang="en-US" sz="2400" kern="1200" dirty="0"/>
        </a:p>
      </dsp:txBody>
      <dsp:txXfrm>
        <a:off x="46541" y="4194574"/>
        <a:ext cx="10422518" cy="860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B35BB-A9C6-4B35-8C5B-DB1CF2FD8891}">
      <dsp:nvSpPr>
        <dsp:cNvPr id="0" name=""/>
        <dsp:cNvSpPr/>
      </dsp:nvSpPr>
      <dsp:spPr>
        <a:xfrm>
          <a:off x="13170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5AC07-2C41-4DA8-BB87-1ECE7E04CAB4}">
      <dsp:nvSpPr>
        <dsp:cNvPr id="0" name=""/>
        <dsp:cNvSpPr/>
      </dsp:nvSpPr>
      <dsp:spPr>
        <a:xfrm>
          <a:off x="62383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 dirty="0"/>
            <a:t>Atribut može biti dio bilo kojeg rečeničnog dijela: subjekta, predikata, objekta ili priložen oznake. </a:t>
          </a:r>
          <a:endParaRPr lang="en-US" sz="3400" kern="1200" dirty="0"/>
        </a:p>
      </dsp:txBody>
      <dsp:txXfrm>
        <a:off x="706207" y="551349"/>
        <a:ext cx="4264426" cy="2647776"/>
      </dsp:txXfrm>
    </dsp:sp>
    <dsp:sp modelId="{21702633-8A2E-4BBD-9EBF-F118A0B751E7}">
      <dsp:nvSpPr>
        <dsp:cNvPr id="0" name=""/>
        <dsp:cNvSpPr/>
      </dsp:nvSpPr>
      <dsp:spPr>
        <a:xfrm>
          <a:off x="554514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A0E8A-51A7-4532-9751-F38BDB1E8850}">
      <dsp:nvSpPr>
        <dsp:cNvPr id="0" name=""/>
        <dsp:cNvSpPr/>
      </dsp:nvSpPr>
      <dsp:spPr>
        <a:xfrm>
          <a:off x="603727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 dirty="0"/>
            <a:t>Mjesto u rečenici mu otvara imenica bez obzira na rečeničnu ulogu. </a:t>
          </a:r>
          <a:endParaRPr lang="en-US" sz="3400" kern="1200" dirty="0"/>
        </a:p>
      </dsp:txBody>
      <dsp:txXfrm>
        <a:off x="6119647" y="551349"/>
        <a:ext cx="4264426" cy="2647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7829D5-1499-40C5-9682-612F5BA8D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D52068E-9472-4EEB-A90B-23F58ECA3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6AD9FEF-5B9D-41E2-A531-3F84D57E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92CF86B-5507-45F6-8C41-AF8742D8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29F9A18-290E-4344-944D-BAFF7B03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82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DF8BDE-30FB-4840-B36C-532CA37A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A41D416-0E7F-4FD6-9A3F-9A899411A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1962494-4B8C-418F-AE2C-2F43B995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660C7A9-3214-4E66-87E1-4DEFFC08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CE66822-B1F8-4704-A75C-0D386317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22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14BE803-F26D-4884-AC19-0B5E895B4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DDCC7EA-BC54-4D5D-B3F8-8DA1EB455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4AAF3B1-143F-40DD-9B84-3D9D1DDD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1CBC0A2-0597-4E54-B336-A7E23E971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CDA104E-7C7F-41B9-B928-18298922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003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42991E-A03D-4D50-B573-5C62F607D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0F49AD-C1F4-4AF3-A0E7-843481C0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2FF1BE1-F5B3-4A82-A12F-24623448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25CAD3A-22D6-4594-BFCB-457453F3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452DA8F-D070-47DF-B35B-5EA0252E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882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887CEB-467D-4B7A-92D8-DCCC5F65F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E94A02B-DC84-4260-B211-8C197D539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C681EA-1120-4922-9AD4-88964A34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82B835E-10A7-4A8A-8CFB-D42AF56E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EABBFF8-963A-452E-96CD-B783DE30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336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112FFC-03AB-4A97-A521-88C515AE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732603-93DB-43F3-A245-7C1F2F216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14FED78-77E9-4FC6-BDE0-05EC27B48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A7E8561-7D2A-432B-8EEA-28E31C0E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3654DED-4190-4772-87CA-AFEF7F12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0EC33D0-F971-4BEE-AED8-BFC35C73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478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CDE7C1-1D9A-4D00-87E6-5FAF3A635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257DDF8-20EC-4AEF-9C57-EB423E2B5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44DEAEA-7E57-4801-83A9-80E4F01D0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0741BEF-0C44-4951-8325-7AD7A1648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14F3D22-972F-4506-8112-689F408ED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3FFFAA8-FF4D-46C5-B566-5D0F321D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8A4C745-5BA4-4ED4-A223-0AB7F55F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AD08FEE-2E60-4F1E-9FD6-ECF222D8F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28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C890BB-1070-47FD-9AB0-47E9646C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9537887-AE0F-47C9-8A02-34365B306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E3AD666F-5DB2-4CA8-86A0-9BE67E54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1DBA2BE-45FC-46D4-9BA4-8EBF0722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68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AEEB90B-7322-4D07-9869-05C13FDE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8157F5E-0BD8-4652-B42D-B84191086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19D7412-279A-495F-B482-4D214942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46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AC9EF6-E950-459E-8C71-86CB9AC1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C854A0-ABB4-43D9-9A44-4EC0F76C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75C61DA-6FF2-4099-BF97-4D6791590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33006C5-23BD-4DF9-A87F-5DCF0536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0E987AA-15A5-4CE5-8E07-57F692136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96D0A9A-8B76-475D-978A-4C126AF7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50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D73CB2-1BE7-4254-8769-77393600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AA87DDC-23DC-487A-A6D3-E5379C96C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809AF0D-432C-42F6-94A9-B5B19B1E8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01421EB-CE37-4B2D-B1C7-6B2CF3C6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D28EBE4-3EA4-45B7-960D-3D181E7B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36B8750-84AE-4C37-9A0C-5A4D15ED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366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4E21705-FF0D-42FF-BA12-450290881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57F6767-5606-4409-B133-E7C3C6394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2AAB97-1F50-4FB8-A6AC-783BF81C0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E8A8-45DD-45E3-B06A-DCAB184311CA}" type="datetimeFigureOut">
              <a:rPr lang="hr-HR" smtClean="0"/>
              <a:t>28.2.2021.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A16E129-3051-457A-94AF-409E1E597D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E4AE539-A258-4BD7-B913-8BDCF4BAD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ECABD-846E-46A1-9D49-76ABF86A17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670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37269/39328.html" TargetMode="External"/><Relationship Id="rId2" Type="http://schemas.openxmlformats.org/officeDocument/2006/relationships/hyperlink" Target="https://www.e-sfera.hr/dodatni-digitalni-sadrzaji/d5b3fa91-bacd-4e8a-8a1c-6c5b5a30c9c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38C4B722-82C6-47B8-9CD4-04DB12A87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hr-HR" sz="5200" dirty="0">
                <a:solidFill>
                  <a:schemeClr val="accent1"/>
                </a:solidFill>
              </a:rPr>
              <a:t>DOPUNE IMENICI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8AABBFA-0501-4F40-983C-2B9382980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877365"/>
          </a:xfrm>
        </p:spPr>
        <p:txBody>
          <a:bodyPr>
            <a:normAutofit/>
          </a:bodyPr>
          <a:lstStyle/>
          <a:p>
            <a:endParaRPr lang="hr-HR" b="1" dirty="0">
              <a:solidFill>
                <a:schemeClr val="accent2"/>
              </a:solidFill>
            </a:endParaRPr>
          </a:p>
          <a:p>
            <a:r>
              <a:rPr lang="hr-HR" b="1" dirty="0">
                <a:solidFill>
                  <a:schemeClr val="accent2"/>
                </a:solidFill>
              </a:rPr>
              <a:t>ATRIBUT I APOZICIJA</a:t>
            </a:r>
          </a:p>
        </p:txBody>
      </p:sp>
    </p:spTree>
    <p:extLst>
      <p:ext uri="{BB962C8B-B14F-4D97-AF65-F5344CB8AC3E}">
        <p14:creationId xmlns:p14="http://schemas.microsoft.com/office/powerpoint/2010/main" val="94552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455BA1-97AC-4E70-8C09-5DDFF625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Odredi gramatičko ustrojstvo rečenica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334D3B-C450-413B-8592-2EC99A1EC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4"/>
            <a:ext cx="10515600" cy="51401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hr-HR" i="1" dirty="0"/>
              <a:t>Plavokosa djevojčica sjedila je ispred stare škole. </a:t>
            </a:r>
          </a:p>
          <a:p>
            <a:pPr>
              <a:lnSpc>
                <a:spcPct val="120000"/>
              </a:lnSpc>
            </a:pPr>
            <a:r>
              <a:rPr lang="hr-HR" i="1" dirty="0"/>
              <a:t>Na njegovom licu vidio sam tugu.</a:t>
            </a:r>
          </a:p>
          <a:p>
            <a:pPr>
              <a:lnSpc>
                <a:spcPct val="120000"/>
              </a:lnSpc>
            </a:pPr>
            <a:r>
              <a:rPr lang="hr-HR" i="1" dirty="0"/>
              <a:t>Njihovim stanom odzvanjala je glasna glazba. </a:t>
            </a:r>
          </a:p>
          <a:p>
            <a:pPr>
              <a:lnSpc>
                <a:spcPct val="120000"/>
              </a:lnSpc>
            </a:pPr>
            <a:r>
              <a:rPr lang="hr-HR" i="1" dirty="0"/>
              <a:t>Nasred brdovitog puta stajala je koza.</a:t>
            </a:r>
          </a:p>
          <a:p>
            <a:pPr>
              <a:lnSpc>
                <a:spcPct val="120000"/>
              </a:lnSpc>
            </a:pPr>
            <a:r>
              <a:rPr lang="hr-HR" i="1" dirty="0"/>
              <a:t>Ana dolazi iz starog grada. </a:t>
            </a:r>
          </a:p>
          <a:p>
            <a:pPr>
              <a:lnSpc>
                <a:spcPct val="120000"/>
              </a:lnSpc>
            </a:pPr>
            <a:r>
              <a:rPr lang="hr-HR" i="1" dirty="0"/>
              <a:t>Na prvom katu nalazi se njegov stan.</a:t>
            </a:r>
          </a:p>
          <a:p>
            <a:pPr>
              <a:lnSpc>
                <a:spcPct val="120000"/>
              </a:lnSpc>
            </a:pPr>
            <a:r>
              <a:rPr lang="hr-HR" i="1" dirty="0"/>
              <a:t>Ispekla je kolač od trešanja.</a:t>
            </a:r>
          </a:p>
          <a:p>
            <a:pPr>
              <a:lnSpc>
                <a:spcPct val="120000"/>
              </a:lnSpc>
            </a:pPr>
            <a:r>
              <a:rPr lang="hr-HR" i="1" dirty="0"/>
              <a:t>Prolazili su kraj stare, trošne, sumorne kuće.</a:t>
            </a:r>
          </a:p>
          <a:p>
            <a:pPr>
              <a:lnSpc>
                <a:spcPct val="120000"/>
              </a:lnSpc>
            </a:pPr>
            <a:r>
              <a:rPr lang="hr-HR" i="1" dirty="0"/>
              <a:t>Nepoznati čovjek stajao je na uglu ulice.</a:t>
            </a:r>
          </a:p>
        </p:txBody>
      </p:sp>
    </p:spTree>
    <p:extLst>
      <p:ext uri="{BB962C8B-B14F-4D97-AF65-F5344CB8AC3E}">
        <p14:creationId xmlns:p14="http://schemas.microsoft.com/office/powerpoint/2010/main" val="97719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D18BAB-72BE-40DB-9EFF-DD5104C0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Radna bilježnica str. </a:t>
            </a:r>
            <a:r>
              <a:rPr lang="hr-HR"/>
              <a:t>64.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889E7F-4759-47BF-91CB-747D378D9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https://www.e-sfera.hr/dodatni-digitalni-sadrzaji/d5b3fa91-bacd-4e8a-8a1c-6c5b5a30c9c5/</a:t>
            </a:r>
            <a:endParaRPr lang="hr-HR" dirty="0"/>
          </a:p>
          <a:p>
            <a:endParaRPr lang="hr-HR" dirty="0"/>
          </a:p>
          <a:p>
            <a:r>
              <a:rPr lang="hr-HR" dirty="0">
                <a:hlinkClick r:id="rId3"/>
              </a:rPr>
              <a:t>https://hr.izzi.digital/DOS/37269/39328.html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743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51DB339-885C-40E9-80D7-A853B3DED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hr-HR" sz="5200" dirty="0">
                <a:solidFill>
                  <a:schemeClr val="tx2"/>
                </a:solidFill>
              </a:rPr>
              <a:t>A T R I B U 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1E33D09-9D23-48C0-94D4-DC324C02F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endParaRPr lang="hr-HR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1766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7C9405E-1CE9-43AF-88D0-93F45F0E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256459"/>
            <a:ext cx="9833548" cy="871006"/>
          </a:xfrm>
        </p:spPr>
        <p:txBody>
          <a:bodyPr anchor="b">
            <a:normAutofit/>
          </a:bodyPr>
          <a:lstStyle/>
          <a:p>
            <a:pPr algn="ctr"/>
            <a:r>
              <a:rPr lang="hr-HR" sz="3600" dirty="0">
                <a:solidFill>
                  <a:schemeClr val="tx2"/>
                </a:solidFill>
              </a:rPr>
              <a:t>Odredi gramatičko ustrojstvo rečenica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4F2ACD-28C1-4CB0-AFAD-EFC51B4A2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733438"/>
            <a:ext cx="9833548" cy="48681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b="1" dirty="0">
                <a:solidFill>
                  <a:schemeClr val="accent2"/>
                </a:solidFill>
              </a:rPr>
              <a:t>Sibirski</a:t>
            </a:r>
            <a:r>
              <a:rPr lang="hr-HR" dirty="0">
                <a:solidFill>
                  <a:schemeClr val="tx2"/>
                </a:solidFill>
              </a:rPr>
              <a:t> tigar stanovnik je Azije. 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tx2"/>
                </a:solidFill>
              </a:rPr>
              <a:t>To je </a:t>
            </a:r>
            <a:r>
              <a:rPr lang="hr-HR" b="1" dirty="0">
                <a:solidFill>
                  <a:schemeClr val="accent2"/>
                </a:solidFill>
              </a:rPr>
              <a:t>divna, brza </a:t>
            </a:r>
            <a:r>
              <a:rPr lang="hr-HR" dirty="0">
                <a:solidFill>
                  <a:schemeClr val="tx2"/>
                </a:solidFill>
              </a:rPr>
              <a:t>mačka. 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tx2"/>
                </a:solidFill>
              </a:rPr>
              <a:t>Znam se ispravno koristiti </a:t>
            </a:r>
            <a:r>
              <a:rPr lang="hr-HR" b="1" dirty="0">
                <a:solidFill>
                  <a:schemeClr val="accent2"/>
                </a:solidFill>
              </a:rPr>
              <a:t>medijskim</a:t>
            </a:r>
            <a:r>
              <a:rPr lang="hr-HR" dirty="0">
                <a:solidFill>
                  <a:schemeClr val="tx2"/>
                </a:solidFill>
              </a:rPr>
              <a:t> sadržajima. 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tx2"/>
                </a:solidFill>
              </a:rPr>
              <a:t>Rekao mi je za je </a:t>
            </a:r>
            <a:r>
              <a:rPr lang="hr-HR" b="1" dirty="0">
                <a:solidFill>
                  <a:schemeClr val="accent2"/>
                </a:solidFill>
              </a:rPr>
              <a:t>najstarije</a:t>
            </a:r>
            <a:r>
              <a:rPr lang="hr-HR" dirty="0">
                <a:solidFill>
                  <a:schemeClr val="tx2"/>
                </a:solidFill>
              </a:rPr>
              <a:t> drvo u Europi. </a:t>
            </a:r>
          </a:p>
          <a:p>
            <a:pPr>
              <a:lnSpc>
                <a:spcPct val="150000"/>
              </a:lnSpc>
            </a:pPr>
            <a:r>
              <a:rPr lang="hr-HR" b="1" dirty="0">
                <a:solidFill>
                  <a:schemeClr val="accent2"/>
                </a:solidFill>
              </a:rPr>
              <a:t>Mlada</a:t>
            </a:r>
            <a:r>
              <a:rPr lang="hr-HR" dirty="0">
                <a:solidFill>
                  <a:schemeClr val="tx2"/>
                </a:solidFill>
              </a:rPr>
              <a:t> Marija se protivila odluci </a:t>
            </a:r>
            <a:r>
              <a:rPr lang="hr-HR" b="1" dirty="0">
                <a:solidFill>
                  <a:schemeClr val="accent2"/>
                </a:solidFill>
              </a:rPr>
              <a:t>roditelja. 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tx2"/>
                </a:solidFill>
              </a:rPr>
              <a:t>Glasno se čuo </a:t>
            </a:r>
            <a:r>
              <a:rPr lang="hr-HR" b="1" dirty="0">
                <a:solidFill>
                  <a:schemeClr val="accent2"/>
                </a:solidFill>
              </a:rPr>
              <a:t>ptičji</a:t>
            </a:r>
            <a:r>
              <a:rPr lang="hr-HR" dirty="0">
                <a:solidFill>
                  <a:schemeClr val="tx2"/>
                </a:solidFill>
              </a:rPr>
              <a:t> pjev. </a:t>
            </a:r>
          </a:p>
          <a:p>
            <a:pPr>
              <a:lnSpc>
                <a:spcPct val="150000"/>
              </a:lnSpc>
            </a:pPr>
            <a:r>
              <a:rPr lang="hr-HR" dirty="0">
                <a:solidFill>
                  <a:schemeClr val="tx2"/>
                </a:solidFill>
              </a:rPr>
              <a:t>Divili smo se ljepoti </a:t>
            </a:r>
            <a:r>
              <a:rPr lang="hr-HR" b="1" dirty="0">
                <a:solidFill>
                  <a:schemeClr val="accent2"/>
                </a:solidFill>
              </a:rPr>
              <a:t>prirode. </a:t>
            </a:r>
          </a:p>
          <a:p>
            <a:pPr>
              <a:lnSpc>
                <a:spcPct val="150000"/>
              </a:lnSpc>
            </a:pPr>
            <a:r>
              <a:rPr lang="hr-HR" b="1" dirty="0">
                <a:solidFill>
                  <a:schemeClr val="accent2"/>
                </a:solidFill>
              </a:rPr>
              <a:t>Njegova</a:t>
            </a:r>
            <a:r>
              <a:rPr lang="hr-HR" dirty="0">
                <a:solidFill>
                  <a:schemeClr val="tx2"/>
                </a:solidFill>
              </a:rPr>
              <a:t> majka je </a:t>
            </a:r>
            <a:r>
              <a:rPr lang="hr-HR" b="1" dirty="0">
                <a:solidFill>
                  <a:schemeClr val="accent2"/>
                </a:solidFill>
              </a:rPr>
              <a:t>divna </a:t>
            </a:r>
            <a:r>
              <a:rPr lang="hr-HR" dirty="0">
                <a:solidFill>
                  <a:schemeClr val="tx2"/>
                </a:solidFill>
              </a:rPr>
              <a:t>osoba.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482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115BE5F-52E5-46CC-9270-6D98E29D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hr-HR" sz="4000" dirty="0">
                <a:solidFill>
                  <a:srgbClr val="FFFFFF"/>
                </a:solidFill>
              </a:rPr>
              <a:t>Što je to atribut?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DECA99-5F3D-4361-8748-FAF13D6DB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82117"/>
            <a:ext cx="7921066" cy="647348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200000"/>
              </a:lnSpc>
            </a:pPr>
            <a:r>
              <a:rPr lang="hr-HR" sz="2400" dirty="0"/>
              <a:t>Atribut je nesamostalni rečenični dio </a:t>
            </a:r>
            <a:r>
              <a:rPr lang="hr-HR" sz="2400" u="sng" dirty="0"/>
              <a:t>koji dopunjuje i pobliže označuje imenicu </a:t>
            </a:r>
            <a:r>
              <a:rPr lang="hr-HR" sz="2400" dirty="0"/>
              <a:t>na koju se odnosi. </a:t>
            </a:r>
          </a:p>
          <a:p>
            <a:pPr>
              <a:lnSpc>
                <a:spcPct val="200000"/>
              </a:lnSpc>
            </a:pPr>
            <a:r>
              <a:rPr lang="hr-HR" sz="2400" dirty="0"/>
              <a:t>Mjesto u rečenici mu </a:t>
            </a:r>
            <a:r>
              <a:rPr lang="hr-HR" sz="2400" b="1" u="sng" dirty="0"/>
              <a:t>otvara imenica </a:t>
            </a:r>
            <a:r>
              <a:rPr lang="hr-HR" sz="2400" dirty="0"/>
              <a:t>i po tome se razlikuje od ostalih rečeničnih dijelova.</a:t>
            </a:r>
          </a:p>
          <a:p>
            <a:pPr>
              <a:lnSpc>
                <a:spcPct val="200000"/>
              </a:lnSpc>
            </a:pPr>
            <a:r>
              <a:rPr lang="hr-HR" sz="2400" dirty="0"/>
              <a:t>Razlikujemo:</a:t>
            </a:r>
          </a:p>
          <a:p>
            <a:pPr>
              <a:lnSpc>
                <a:spcPct val="200000"/>
              </a:lnSpc>
            </a:pPr>
            <a:r>
              <a:rPr lang="hr-HR" sz="2400" dirty="0"/>
              <a:t>1) PRIDJEVNE ATRIBUTE</a:t>
            </a:r>
          </a:p>
          <a:p>
            <a:pPr>
              <a:lnSpc>
                <a:spcPct val="200000"/>
              </a:lnSpc>
            </a:pPr>
            <a:r>
              <a:rPr lang="hr-HR" sz="2400" dirty="0"/>
              <a:t>2) IMENIČKE ATRIBUTE</a:t>
            </a:r>
          </a:p>
        </p:txBody>
      </p:sp>
    </p:spTree>
    <p:extLst>
      <p:ext uri="{BB962C8B-B14F-4D97-AF65-F5344CB8AC3E}">
        <p14:creationId xmlns:p14="http://schemas.microsoft.com/office/powerpoint/2010/main" val="204912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F08037-EA13-486D-B8C0-00FD1C0A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475"/>
            <a:ext cx="10515600" cy="13255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/>
              <a:t>1. PRIDJEVNI ATRIBUT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C80C4F4-3142-453D-B5ED-42EF7F7A2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457063"/>
              </p:ext>
            </p:extLst>
          </p:nvPr>
        </p:nvGraphicFramePr>
        <p:xfrm>
          <a:off x="838200" y="1571625"/>
          <a:ext cx="10515600" cy="516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775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4D3834-B496-44A2-9F61-C93856F79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1"/>
            <a:ext cx="10515600" cy="11334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/>
              <a:t>2. IMENIČKI ATRIBUT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B2F4A9E6-D42B-4121-8828-E7F2DCB8F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681954"/>
              </p:ext>
            </p:extLst>
          </p:nvPr>
        </p:nvGraphicFramePr>
        <p:xfrm>
          <a:off x="838200" y="1333500"/>
          <a:ext cx="10515600" cy="515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254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DE1F64F-30E3-420C-88FF-435400B29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OZNAKE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251A37-7840-48BF-A19E-97CB1F3DA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hr-HR" sz="2000" dirty="0"/>
              <a:t>ATRIBUT  - </a:t>
            </a:r>
            <a:r>
              <a:rPr lang="hr-HR" sz="2000" dirty="0" err="1"/>
              <a:t>Atr</a:t>
            </a:r>
            <a:r>
              <a:rPr lang="hr-HR" sz="2000" dirty="0"/>
              <a:t>.</a:t>
            </a:r>
          </a:p>
          <a:p>
            <a:endParaRPr lang="hr-HR" sz="2000" dirty="0"/>
          </a:p>
          <a:p>
            <a:r>
              <a:rPr lang="hr-HR" sz="2000" dirty="0"/>
              <a:t>PRIDJEVSKI ATRIBUT – </a:t>
            </a:r>
            <a:r>
              <a:rPr lang="hr-HR" sz="2000" dirty="0" err="1"/>
              <a:t>Atr</a:t>
            </a:r>
            <a:r>
              <a:rPr lang="hr-HR" sz="2000" dirty="0"/>
              <a:t>. (p)</a:t>
            </a:r>
          </a:p>
          <a:p>
            <a:endParaRPr lang="hr-HR" sz="2000" dirty="0"/>
          </a:p>
          <a:p>
            <a:r>
              <a:rPr lang="hr-HR" sz="2000" dirty="0"/>
              <a:t>IMENIČKI ATRIBUT – </a:t>
            </a:r>
            <a:r>
              <a:rPr lang="hr-HR" sz="2000" dirty="0" err="1"/>
              <a:t>Atr</a:t>
            </a:r>
            <a:r>
              <a:rPr lang="hr-HR" sz="2000" dirty="0"/>
              <a:t>. (i)</a:t>
            </a:r>
          </a:p>
        </p:txBody>
      </p:sp>
    </p:spTree>
    <p:extLst>
      <p:ext uri="{BB962C8B-B14F-4D97-AF65-F5344CB8AC3E}">
        <p14:creationId xmlns:p14="http://schemas.microsoft.com/office/powerpoint/2010/main" val="398849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558D6FA-1EA9-4BCF-AE34-F3E06B822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hr-HR" sz="4000">
                <a:solidFill>
                  <a:srgbClr val="FFFFFF"/>
                </a:solidFill>
              </a:rPr>
              <a:t>ATRIBUTNI SKUP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9B7A2B-375B-4262-A35B-F6722FF27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135130"/>
            <a:ext cx="7771440" cy="6522845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r-HR" b="1" i="1" dirty="0"/>
              <a:t>Poznati hrvatski </a:t>
            </a:r>
            <a:r>
              <a:rPr lang="hr-HR" dirty="0"/>
              <a:t>književnici su se okupili u Zagrebu.</a:t>
            </a:r>
          </a:p>
          <a:p>
            <a:pPr>
              <a:lnSpc>
                <a:spcPct val="150000"/>
              </a:lnSpc>
            </a:pPr>
            <a:r>
              <a:rPr lang="hr-HR" dirty="0"/>
              <a:t>Svijet </a:t>
            </a:r>
            <a:r>
              <a:rPr lang="hr-HR" b="1" i="1" dirty="0"/>
              <a:t>novih i čudesnih knjiga </a:t>
            </a:r>
            <a:r>
              <a:rPr lang="hr-HR" dirty="0"/>
              <a:t>donosi nezaboravne pustolovine. </a:t>
            </a:r>
          </a:p>
          <a:p>
            <a:pPr>
              <a:lnSpc>
                <a:spcPct val="150000"/>
              </a:lnSpc>
            </a:pPr>
            <a:r>
              <a:rPr lang="hr-HR" dirty="0"/>
              <a:t>Predsjednik </a:t>
            </a:r>
            <a:r>
              <a:rPr lang="hr-HR" b="1" i="1" dirty="0"/>
              <a:t>našeg razreda </a:t>
            </a:r>
            <a:r>
              <a:rPr lang="hr-HR" dirty="0"/>
              <a:t>potaknuo je učenike govorom. </a:t>
            </a:r>
          </a:p>
          <a:p>
            <a:pPr>
              <a:lnSpc>
                <a:spcPct val="150000"/>
              </a:lnSpc>
            </a:pPr>
            <a:r>
              <a:rPr lang="hr-HR" dirty="0"/>
              <a:t>Školski vrh uređen je trudom </a:t>
            </a:r>
            <a:r>
              <a:rPr lang="hr-HR" b="1" i="1" dirty="0"/>
              <a:t>marljivih učenika. </a:t>
            </a:r>
          </a:p>
          <a:p>
            <a:pPr>
              <a:lnSpc>
                <a:spcPct val="150000"/>
              </a:lnSpc>
            </a:pPr>
            <a:endParaRPr lang="hr-HR" b="1" i="1" dirty="0"/>
          </a:p>
          <a:p>
            <a:pPr>
              <a:lnSpc>
                <a:spcPct val="150000"/>
              </a:lnSpc>
            </a:pPr>
            <a:r>
              <a:rPr lang="hr-HR" b="1" i="1" dirty="0"/>
              <a:t>ATRIBUTNI SKUP čini više atributa dodanih imenici da ju pobliže označe.</a:t>
            </a: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05696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CD954A7-9F16-46F1-B933-E77DE734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rgbClr val="FFFFFF"/>
                </a:solidFill>
              </a:rPr>
              <a:t>Zaključimo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F404BB7-F57F-4784-8ED5-3DE46148F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932515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856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435</Words>
  <Application>Microsoft Office PowerPoint</Application>
  <PresentationFormat>Široki zaslon</PresentationFormat>
  <Paragraphs>60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DOPUNE IMENICI</vt:lpstr>
      <vt:lpstr>A T R I B U T</vt:lpstr>
      <vt:lpstr>Odredi gramatičko ustrojstvo rečenica</vt:lpstr>
      <vt:lpstr>Što je to atribut?</vt:lpstr>
      <vt:lpstr>1. PRIDJEVNI ATRIBUT</vt:lpstr>
      <vt:lpstr>2. IMENIČKI ATRIBUT</vt:lpstr>
      <vt:lpstr>OZNAKE</vt:lpstr>
      <vt:lpstr>ATRIBUTNI SKUP</vt:lpstr>
      <vt:lpstr>Zaključimo</vt:lpstr>
      <vt:lpstr>Odredi gramatičko ustrojstvo rečenica</vt:lpstr>
      <vt:lpstr>Radna bilježnica str. 64.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DOPUNE IMENICI</dc:title>
  <dc:creator>Gosti</dc:creator>
  <cp:lastModifiedBy>Gosti</cp:lastModifiedBy>
  <cp:revision>3</cp:revision>
  <dcterms:created xsi:type="dcterms:W3CDTF">2021-02-28T12:40:20Z</dcterms:created>
  <dcterms:modified xsi:type="dcterms:W3CDTF">2021-02-28T12:56:02Z</dcterms:modified>
</cp:coreProperties>
</file>