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87A66B-0F44-4568-8218-35E58DB9F44E}" v="395" dt="2021-01-18T13:14:28.187"/>
    <p1510:client id="{AC358503-FD81-4582-A100-EC45989BCA8A}" v="91" dt="2021-01-18T13:42:12.719"/>
    <p1510:client id="{D0D1FB1B-DE9A-41CE-80BD-E6E02E182FF0}" v="104" dt="2021-01-23T09:53:07.098"/>
    <p1510:client id="{D33DC886-95EE-429C-BDBC-64DC1A7880CF}" v="1189" dt="2021-01-18T13:29:37.7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sti gosti" userId="915942de57976e7c" providerId="Windows Live" clId="Web-{D0D1FB1B-DE9A-41CE-80BD-E6E02E182FF0}"/>
    <pc:docChg chg="addSld modSld">
      <pc:chgData name="Gosti gosti" userId="915942de57976e7c" providerId="Windows Live" clId="Web-{D0D1FB1B-DE9A-41CE-80BD-E6E02E182FF0}" dt="2021-01-23T09:53:07.098" v="50" actId="20577"/>
      <pc:docMkLst>
        <pc:docMk/>
      </pc:docMkLst>
      <pc:sldChg chg="modSp new">
        <pc:chgData name="Gosti gosti" userId="915942de57976e7c" providerId="Windows Live" clId="Web-{D0D1FB1B-DE9A-41CE-80BD-E6E02E182FF0}" dt="2021-01-23T09:53:07.098" v="50" actId="20577"/>
        <pc:sldMkLst>
          <pc:docMk/>
          <pc:sldMk cId="2721870363" sldId="265"/>
        </pc:sldMkLst>
        <pc:spChg chg="mod">
          <ac:chgData name="Gosti gosti" userId="915942de57976e7c" providerId="Windows Live" clId="Web-{D0D1FB1B-DE9A-41CE-80BD-E6E02E182FF0}" dt="2021-01-23T09:52:27.238" v="6" actId="20577"/>
          <ac:spMkLst>
            <pc:docMk/>
            <pc:sldMk cId="2721870363" sldId="265"/>
            <ac:spMk id="2" creationId="{2E66260E-5790-4BA0-8BFE-473AB98479FB}"/>
          </ac:spMkLst>
        </pc:spChg>
        <pc:spChg chg="mod">
          <ac:chgData name="Gosti gosti" userId="915942de57976e7c" providerId="Windows Live" clId="Web-{D0D1FB1B-DE9A-41CE-80BD-E6E02E182FF0}" dt="2021-01-23T09:53:07.098" v="50" actId="20577"/>
          <ac:spMkLst>
            <pc:docMk/>
            <pc:sldMk cId="2721870363" sldId="265"/>
            <ac:spMk id="3" creationId="{A564B7C9-E90B-4E50-A9E6-7BCB09B5198D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65CFE0-DC4A-4121-B906-EA49276D4335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690B2C20-4C9E-463E-97E5-016EA2906B5B}">
      <dgm:prSet/>
      <dgm:spPr/>
      <dgm:t>
        <a:bodyPr/>
        <a:lstStyle/>
        <a:p>
          <a:r>
            <a:rPr lang="hr-HR"/>
            <a:t>Promjena imenica po padežima naziva se DEKLINACIJA ILI SKLONIDBA.</a:t>
          </a:r>
          <a:endParaRPr lang="en-US"/>
        </a:p>
      </dgm:t>
    </dgm:pt>
    <dgm:pt modelId="{1600732F-38AF-4DA0-92F2-215D93F0D00A}" type="parTrans" cxnId="{094ADE1F-0670-4AE1-9A9A-007B379F4113}">
      <dgm:prSet/>
      <dgm:spPr/>
      <dgm:t>
        <a:bodyPr/>
        <a:lstStyle/>
        <a:p>
          <a:endParaRPr lang="en-US"/>
        </a:p>
      </dgm:t>
    </dgm:pt>
    <dgm:pt modelId="{6B41C84F-E6EB-4FC9-84EF-5F0F02B6AD41}" type="sibTrans" cxnId="{094ADE1F-0670-4AE1-9A9A-007B379F4113}">
      <dgm:prSet/>
      <dgm:spPr/>
      <dgm:t>
        <a:bodyPr/>
        <a:lstStyle/>
        <a:p>
          <a:endParaRPr lang="en-US"/>
        </a:p>
      </dgm:t>
    </dgm:pt>
    <dgm:pt modelId="{5A029235-25ED-497F-8CAC-8AC2304BE592}">
      <dgm:prSet/>
      <dgm:spPr/>
      <dgm:t>
        <a:bodyPr/>
        <a:lstStyle/>
        <a:p>
          <a:r>
            <a:rPr lang="hr-HR"/>
            <a:t>U hrvatskom jeziku razlikujemo 7 padeža.</a:t>
          </a:r>
          <a:endParaRPr lang="en-US"/>
        </a:p>
      </dgm:t>
    </dgm:pt>
    <dgm:pt modelId="{765CB668-3ED5-46E3-8ACB-BD5514102236}" type="parTrans" cxnId="{BE2A050B-18D0-45D6-93DB-F0BED2AF9D0B}">
      <dgm:prSet/>
      <dgm:spPr/>
      <dgm:t>
        <a:bodyPr/>
        <a:lstStyle/>
        <a:p>
          <a:endParaRPr lang="en-US"/>
        </a:p>
      </dgm:t>
    </dgm:pt>
    <dgm:pt modelId="{5DCBCEED-BB7C-41F1-AC89-16AEAEB67CE8}" type="sibTrans" cxnId="{BE2A050B-18D0-45D6-93DB-F0BED2AF9D0B}">
      <dgm:prSet/>
      <dgm:spPr/>
      <dgm:t>
        <a:bodyPr/>
        <a:lstStyle/>
        <a:p>
          <a:endParaRPr lang="en-US"/>
        </a:p>
      </dgm:t>
    </dgm:pt>
    <dgm:pt modelId="{237E14B7-817E-4203-AD80-3DF2B5E3D022}">
      <dgm:prSet/>
      <dgm:spPr/>
      <dgm:t>
        <a:bodyPr/>
        <a:lstStyle/>
        <a:p>
          <a:r>
            <a:rPr lang="hr-HR"/>
            <a:t>Razlikujemo ih po PADEŽNIM PITANJIMA.</a:t>
          </a:r>
          <a:endParaRPr lang="en-US"/>
        </a:p>
      </dgm:t>
    </dgm:pt>
    <dgm:pt modelId="{1E7DB884-CCE0-4176-A8AD-9726E558F99C}" type="parTrans" cxnId="{AC7209F3-F87B-4048-B8FE-FA0B1F07A665}">
      <dgm:prSet/>
      <dgm:spPr/>
      <dgm:t>
        <a:bodyPr/>
        <a:lstStyle/>
        <a:p>
          <a:endParaRPr lang="en-US"/>
        </a:p>
      </dgm:t>
    </dgm:pt>
    <dgm:pt modelId="{10325BE7-CDE1-481A-A3EC-E6A66B0E669F}" type="sibTrans" cxnId="{AC7209F3-F87B-4048-B8FE-FA0B1F07A665}">
      <dgm:prSet/>
      <dgm:spPr/>
      <dgm:t>
        <a:bodyPr/>
        <a:lstStyle/>
        <a:p>
          <a:endParaRPr lang="en-US"/>
        </a:p>
      </dgm:t>
    </dgm:pt>
    <dgm:pt modelId="{A651C2D0-4661-4C9E-AB61-C68684B3D5B1}">
      <dgm:prSet/>
      <dgm:spPr/>
      <dgm:t>
        <a:bodyPr/>
        <a:lstStyle/>
        <a:p>
          <a:r>
            <a:rPr lang="hr-HR"/>
            <a:t>Padežna pitanja različita su za živo i za neživo.</a:t>
          </a:r>
          <a:endParaRPr lang="en-US"/>
        </a:p>
      </dgm:t>
    </dgm:pt>
    <dgm:pt modelId="{0850A5A0-D700-4800-A6EA-AD68EA7A1DC2}" type="parTrans" cxnId="{0A147613-C939-4C11-856A-4D8BC5EBE16F}">
      <dgm:prSet/>
      <dgm:spPr/>
      <dgm:t>
        <a:bodyPr/>
        <a:lstStyle/>
        <a:p>
          <a:endParaRPr lang="en-US"/>
        </a:p>
      </dgm:t>
    </dgm:pt>
    <dgm:pt modelId="{ABF7D9A1-7C41-449E-AFE7-B3E8C4428223}" type="sibTrans" cxnId="{0A147613-C939-4C11-856A-4D8BC5EBE16F}">
      <dgm:prSet/>
      <dgm:spPr/>
      <dgm:t>
        <a:bodyPr/>
        <a:lstStyle/>
        <a:p>
          <a:endParaRPr lang="en-US"/>
        </a:p>
      </dgm:t>
    </dgm:pt>
    <dgm:pt modelId="{04F2B6D6-03F0-444E-A486-F5E685D7F192}">
      <dgm:prSet/>
      <dgm:spPr/>
      <dgm:t>
        <a:bodyPr/>
        <a:lstStyle/>
        <a:p>
          <a:r>
            <a:rPr lang="hr-HR"/>
            <a:t>PROMOTRIMO I PREPIŠIMO SLJEDEĆU TABLICU.</a:t>
          </a:r>
          <a:endParaRPr lang="en-US"/>
        </a:p>
      </dgm:t>
    </dgm:pt>
    <dgm:pt modelId="{D7F6018E-738F-4174-A706-0D66F0558013}" type="parTrans" cxnId="{A74B36E2-5863-447D-BC33-7F9A84B07B19}">
      <dgm:prSet/>
      <dgm:spPr/>
      <dgm:t>
        <a:bodyPr/>
        <a:lstStyle/>
        <a:p>
          <a:endParaRPr lang="en-US"/>
        </a:p>
      </dgm:t>
    </dgm:pt>
    <dgm:pt modelId="{5B5BBF64-C4DD-4442-A80D-4C02FF4559ED}" type="sibTrans" cxnId="{A74B36E2-5863-447D-BC33-7F9A84B07B19}">
      <dgm:prSet/>
      <dgm:spPr/>
      <dgm:t>
        <a:bodyPr/>
        <a:lstStyle/>
        <a:p>
          <a:endParaRPr lang="en-US"/>
        </a:p>
      </dgm:t>
    </dgm:pt>
    <dgm:pt modelId="{E02E8067-7B5D-4D47-A475-D403BB2DDA6D}" type="pres">
      <dgm:prSet presAssocID="{E265CFE0-DC4A-4121-B906-EA49276D4335}" presName="outerComposite" presStyleCnt="0">
        <dgm:presLayoutVars>
          <dgm:chMax val="5"/>
          <dgm:dir/>
          <dgm:resizeHandles val="exact"/>
        </dgm:presLayoutVars>
      </dgm:prSet>
      <dgm:spPr/>
    </dgm:pt>
    <dgm:pt modelId="{7A6585F3-4B92-41DF-97A6-4A0B6D890455}" type="pres">
      <dgm:prSet presAssocID="{E265CFE0-DC4A-4121-B906-EA49276D4335}" presName="dummyMaxCanvas" presStyleCnt="0">
        <dgm:presLayoutVars/>
      </dgm:prSet>
      <dgm:spPr/>
    </dgm:pt>
    <dgm:pt modelId="{B896EB53-EC96-470A-ACF8-972A949157D9}" type="pres">
      <dgm:prSet presAssocID="{E265CFE0-DC4A-4121-B906-EA49276D4335}" presName="FiveNodes_1" presStyleLbl="node1" presStyleIdx="0" presStyleCnt="5">
        <dgm:presLayoutVars>
          <dgm:bulletEnabled val="1"/>
        </dgm:presLayoutVars>
      </dgm:prSet>
      <dgm:spPr/>
    </dgm:pt>
    <dgm:pt modelId="{11BC5DF2-18A4-46DA-9DD0-528FF971DCF4}" type="pres">
      <dgm:prSet presAssocID="{E265CFE0-DC4A-4121-B906-EA49276D4335}" presName="FiveNodes_2" presStyleLbl="node1" presStyleIdx="1" presStyleCnt="5">
        <dgm:presLayoutVars>
          <dgm:bulletEnabled val="1"/>
        </dgm:presLayoutVars>
      </dgm:prSet>
      <dgm:spPr/>
    </dgm:pt>
    <dgm:pt modelId="{496C6A3E-9016-438A-8EB7-6B96857E0460}" type="pres">
      <dgm:prSet presAssocID="{E265CFE0-DC4A-4121-B906-EA49276D4335}" presName="FiveNodes_3" presStyleLbl="node1" presStyleIdx="2" presStyleCnt="5">
        <dgm:presLayoutVars>
          <dgm:bulletEnabled val="1"/>
        </dgm:presLayoutVars>
      </dgm:prSet>
      <dgm:spPr/>
    </dgm:pt>
    <dgm:pt modelId="{77590476-7CF2-4C88-86EE-92DE346B2529}" type="pres">
      <dgm:prSet presAssocID="{E265CFE0-DC4A-4121-B906-EA49276D4335}" presName="FiveNodes_4" presStyleLbl="node1" presStyleIdx="3" presStyleCnt="5">
        <dgm:presLayoutVars>
          <dgm:bulletEnabled val="1"/>
        </dgm:presLayoutVars>
      </dgm:prSet>
      <dgm:spPr/>
    </dgm:pt>
    <dgm:pt modelId="{55A617E6-CFD2-49B7-9747-AE5DE48E9A6D}" type="pres">
      <dgm:prSet presAssocID="{E265CFE0-DC4A-4121-B906-EA49276D4335}" presName="FiveNodes_5" presStyleLbl="node1" presStyleIdx="4" presStyleCnt="5">
        <dgm:presLayoutVars>
          <dgm:bulletEnabled val="1"/>
        </dgm:presLayoutVars>
      </dgm:prSet>
      <dgm:spPr/>
    </dgm:pt>
    <dgm:pt modelId="{01E77492-5631-4E66-9B1D-32FDCD2F6142}" type="pres">
      <dgm:prSet presAssocID="{E265CFE0-DC4A-4121-B906-EA49276D4335}" presName="FiveConn_1-2" presStyleLbl="fgAccFollowNode1" presStyleIdx="0" presStyleCnt="4">
        <dgm:presLayoutVars>
          <dgm:bulletEnabled val="1"/>
        </dgm:presLayoutVars>
      </dgm:prSet>
      <dgm:spPr/>
    </dgm:pt>
    <dgm:pt modelId="{9FEC1CCD-7DB7-4F13-9003-2560D69E6D54}" type="pres">
      <dgm:prSet presAssocID="{E265CFE0-DC4A-4121-B906-EA49276D4335}" presName="FiveConn_2-3" presStyleLbl="fgAccFollowNode1" presStyleIdx="1" presStyleCnt="4">
        <dgm:presLayoutVars>
          <dgm:bulletEnabled val="1"/>
        </dgm:presLayoutVars>
      </dgm:prSet>
      <dgm:spPr/>
    </dgm:pt>
    <dgm:pt modelId="{C46959C7-8040-48E0-9F15-6B2D41591769}" type="pres">
      <dgm:prSet presAssocID="{E265CFE0-DC4A-4121-B906-EA49276D4335}" presName="FiveConn_3-4" presStyleLbl="fgAccFollowNode1" presStyleIdx="2" presStyleCnt="4">
        <dgm:presLayoutVars>
          <dgm:bulletEnabled val="1"/>
        </dgm:presLayoutVars>
      </dgm:prSet>
      <dgm:spPr/>
    </dgm:pt>
    <dgm:pt modelId="{16663870-D54B-4857-A8A2-73CE2DA60CC5}" type="pres">
      <dgm:prSet presAssocID="{E265CFE0-DC4A-4121-B906-EA49276D4335}" presName="FiveConn_4-5" presStyleLbl="fgAccFollowNode1" presStyleIdx="3" presStyleCnt="4">
        <dgm:presLayoutVars>
          <dgm:bulletEnabled val="1"/>
        </dgm:presLayoutVars>
      </dgm:prSet>
      <dgm:spPr/>
    </dgm:pt>
    <dgm:pt modelId="{F5E4E789-6D12-42BB-9D78-E757C3786C03}" type="pres">
      <dgm:prSet presAssocID="{E265CFE0-DC4A-4121-B906-EA49276D4335}" presName="FiveNodes_1_text" presStyleLbl="node1" presStyleIdx="4" presStyleCnt="5">
        <dgm:presLayoutVars>
          <dgm:bulletEnabled val="1"/>
        </dgm:presLayoutVars>
      </dgm:prSet>
      <dgm:spPr/>
    </dgm:pt>
    <dgm:pt modelId="{E801E5B4-EC2E-4EA2-A67C-9A15F24C2460}" type="pres">
      <dgm:prSet presAssocID="{E265CFE0-DC4A-4121-B906-EA49276D4335}" presName="FiveNodes_2_text" presStyleLbl="node1" presStyleIdx="4" presStyleCnt="5">
        <dgm:presLayoutVars>
          <dgm:bulletEnabled val="1"/>
        </dgm:presLayoutVars>
      </dgm:prSet>
      <dgm:spPr/>
    </dgm:pt>
    <dgm:pt modelId="{D439010F-3AD5-4434-AD1D-E0D87D2F6F2D}" type="pres">
      <dgm:prSet presAssocID="{E265CFE0-DC4A-4121-B906-EA49276D4335}" presName="FiveNodes_3_text" presStyleLbl="node1" presStyleIdx="4" presStyleCnt="5">
        <dgm:presLayoutVars>
          <dgm:bulletEnabled val="1"/>
        </dgm:presLayoutVars>
      </dgm:prSet>
      <dgm:spPr/>
    </dgm:pt>
    <dgm:pt modelId="{0B6F684D-0B9B-463D-867E-75E990893F09}" type="pres">
      <dgm:prSet presAssocID="{E265CFE0-DC4A-4121-B906-EA49276D4335}" presName="FiveNodes_4_text" presStyleLbl="node1" presStyleIdx="4" presStyleCnt="5">
        <dgm:presLayoutVars>
          <dgm:bulletEnabled val="1"/>
        </dgm:presLayoutVars>
      </dgm:prSet>
      <dgm:spPr/>
    </dgm:pt>
    <dgm:pt modelId="{05BD265B-4970-441F-8ADA-B26A430CF1E1}" type="pres">
      <dgm:prSet presAssocID="{E265CFE0-DC4A-4121-B906-EA49276D4335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DF07100A-C206-4466-8DC4-4A0B62C870CB}" type="presOf" srcId="{ABF7D9A1-7C41-449E-AFE7-B3E8C4428223}" destId="{16663870-D54B-4857-A8A2-73CE2DA60CC5}" srcOrd="0" destOrd="0" presId="urn:microsoft.com/office/officeart/2005/8/layout/vProcess5"/>
    <dgm:cxn modelId="{BE2A050B-18D0-45D6-93DB-F0BED2AF9D0B}" srcId="{E265CFE0-DC4A-4121-B906-EA49276D4335}" destId="{5A029235-25ED-497F-8CAC-8AC2304BE592}" srcOrd="1" destOrd="0" parTransId="{765CB668-3ED5-46E3-8ACB-BD5514102236}" sibTransId="{5DCBCEED-BB7C-41F1-AC89-16AEAEB67CE8}"/>
    <dgm:cxn modelId="{0A147613-C939-4C11-856A-4D8BC5EBE16F}" srcId="{E265CFE0-DC4A-4121-B906-EA49276D4335}" destId="{A651C2D0-4661-4C9E-AB61-C68684B3D5B1}" srcOrd="3" destOrd="0" parTransId="{0850A5A0-D700-4800-A6EA-AD68EA7A1DC2}" sibTransId="{ABF7D9A1-7C41-449E-AFE7-B3E8C4428223}"/>
    <dgm:cxn modelId="{B0B9F91A-93BF-4ADD-B585-8ABFAEC41869}" type="presOf" srcId="{04F2B6D6-03F0-444E-A486-F5E685D7F192}" destId="{55A617E6-CFD2-49B7-9747-AE5DE48E9A6D}" srcOrd="0" destOrd="0" presId="urn:microsoft.com/office/officeart/2005/8/layout/vProcess5"/>
    <dgm:cxn modelId="{094ADE1F-0670-4AE1-9A9A-007B379F4113}" srcId="{E265CFE0-DC4A-4121-B906-EA49276D4335}" destId="{690B2C20-4C9E-463E-97E5-016EA2906B5B}" srcOrd="0" destOrd="0" parTransId="{1600732F-38AF-4DA0-92F2-215D93F0D00A}" sibTransId="{6B41C84F-E6EB-4FC9-84EF-5F0F02B6AD41}"/>
    <dgm:cxn modelId="{1F90FE27-FDB3-4C1B-A563-3B9F5E53CF05}" type="presOf" srcId="{A651C2D0-4661-4C9E-AB61-C68684B3D5B1}" destId="{0B6F684D-0B9B-463D-867E-75E990893F09}" srcOrd="1" destOrd="0" presId="urn:microsoft.com/office/officeart/2005/8/layout/vProcess5"/>
    <dgm:cxn modelId="{E4188135-C1A7-4CF1-BE48-33F6C5F796D9}" type="presOf" srcId="{690B2C20-4C9E-463E-97E5-016EA2906B5B}" destId="{F5E4E789-6D12-42BB-9D78-E757C3786C03}" srcOrd="1" destOrd="0" presId="urn:microsoft.com/office/officeart/2005/8/layout/vProcess5"/>
    <dgm:cxn modelId="{FECD1B6B-279D-4739-B07A-156DBA71B1C1}" type="presOf" srcId="{10325BE7-CDE1-481A-A3EC-E6A66B0E669F}" destId="{C46959C7-8040-48E0-9F15-6B2D41591769}" srcOrd="0" destOrd="0" presId="urn:microsoft.com/office/officeart/2005/8/layout/vProcess5"/>
    <dgm:cxn modelId="{95223A70-4F99-40CF-BE5A-74C9E558DF50}" type="presOf" srcId="{690B2C20-4C9E-463E-97E5-016EA2906B5B}" destId="{B896EB53-EC96-470A-ACF8-972A949157D9}" srcOrd="0" destOrd="0" presId="urn:microsoft.com/office/officeart/2005/8/layout/vProcess5"/>
    <dgm:cxn modelId="{50F83A72-EB75-4C69-9E62-87B0DA6CAFA6}" type="presOf" srcId="{5A029235-25ED-497F-8CAC-8AC2304BE592}" destId="{11BC5DF2-18A4-46DA-9DD0-528FF971DCF4}" srcOrd="0" destOrd="0" presId="urn:microsoft.com/office/officeart/2005/8/layout/vProcess5"/>
    <dgm:cxn modelId="{FB482C55-6BD8-4787-B085-0EB50D238442}" type="presOf" srcId="{237E14B7-817E-4203-AD80-3DF2B5E3D022}" destId="{496C6A3E-9016-438A-8EB7-6B96857E0460}" srcOrd="0" destOrd="0" presId="urn:microsoft.com/office/officeart/2005/8/layout/vProcess5"/>
    <dgm:cxn modelId="{CF64AAA3-C1AA-4814-BFA7-A608DBD385F5}" type="presOf" srcId="{A651C2D0-4661-4C9E-AB61-C68684B3D5B1}" destId="{77590476-7CF2-4C88-86EE-92DE346B2529}" srcOrd="0" destOrd="0" presId="urn:microsoft.com/office/officeart/2005/8/layout/vProcess5"/>
    <dgm:cxn modelId="{D2AAF8B1-1CF4-4317-B43B-24F5E32CC890}" type="presOf" srcId="{6B41C84F-E6EB-4FC9-84EF-5F0F02B6AD41}" destId="{01E77492-5631-4E66-9B1D-32FDCD2F6142}" srcOrd="0" destOrd="0" presId="urn:microsoft.com/office/officeart/2005/8/layout/vProcess5"/>
    <dgm:cxn modelId="{3E9E76B7-2938-411A-966E-D1064C7AF634}" type="presOf" srcId="{E265CFE0-DC4A-4121-B906-EA49276D4335}" destId="{E02E8067-7B5D-4D47-A475-D403BB2DDA6D}" srcOrd="0" destOrd="0" presId="urn:microsoft.com/office/officeart/2005/8/layout/vProcess5"/>
    <dgm:cxn modelId="{D9E4DFC0-6D63-41A7-92E6-DB3E0070CE1E}" type="presOf" srcId="{5DCBCEED-BB7C-41F1-AC89-16AEAEB67CE8}" destId="{9FEC1CCD-7DB7-4F13-9003-2560D69E6D54}" srcOrd="0" destOrd="0" presId="urn:microsoft.com/office/officeart/2005/8/layout/vProcess5"/>
    <dgm:cxn modelId="{172EDBC2-BD83-4584-98F2-FE33496F2174}" type="presOf" srcId="{237E14B7-817E-4203-AD80-3DF2B5E3D022}" destId="{D439010F-3AD5-4434-AD1D-E0D87D2F6F2D}" srcOrd="1" destOrd="0" presId="urn:microsoft.com/office/officeart/2005/8/layout/vProcess5"/>
    <dgm:cxn modelId="{A74B36E2-5863-447D-BC33-7F9A84B07B19}" srcId="{E265CFE0-DC4A-4121-B906-EA49276D4335}" destId="{04F2B6D6-03F0-444E-A486-F5E685D7F192}" srcOrd="4" destOrd="0" parTransId="{D7F6018E-738F-4174-A706-0D66F0558013}" sibTransId="{5B5BBF64-C4DD-4442-A80D-4C02FF4559ED}"/>
    <dgm:cxn modelId="{AE9602E8-B49E-48ED-946B-B17B348BF9C5}" type="presOf" srcId="{5A029235-25ED-497F-8CAC-8AC2304BE592}" destId="{E801E5B4-EC2E-4EA2-A67C-9A15F24C2460}" srcOrd="1" destOrd="0" presId="urn:microsoft.com/office/officeart/2005/8/layout/vProcess5"/>
    <dgm:cxn modelId="{B6D2F7F0-44C3-4B31-BBFD-9321C4AFF8DF}" type="presOf" srcId="{04F2B6D6-03F0-444E-A486-F5E685D7F192}" destId="{05BD265B-4970-441F-8ADA-B26A430CF1E1}" srcOrd="1" destOrd="0" presId="urn:microsoft.com/office/officeart/2005/8/layout/vProcess5"/>
    <dgm:cxn modelId="{AC7209F3-F87B-4048-B8FE-FA0B1F07A665}" srcId="{E265CFE0-DC4A-4121-B906-EA49276D4335}" destId="{237E14B7-817E-4203-AD80-3DF2B5E3D022}" srcOrd="2" destOrd="0" parTransId="{1E7DB884-CCE0-4176-A8AD-9726E558F99C}" sibTransId="{10325BE7-CDE1-481A-A3EC-E6A66B0E669F}"/>
    <dgm:cxn modelId="{B4525D7A-92F2-4B94-80AA-93BD857CF927}" type="presParOf" srcId="{E02E8067-7B5D-4D47-A475-D403BB2DDA6D}" destId="{7A6585F3-4B92-41DF-97A6-4A0B6D890455}" srcOrd="0" destOrd="0" presId="urn:microsoft.com/office/officeart/2005/8/layout/vProcess5"/>
    <dgm:cxn modelId="{68BDB92A-6FE9-4664-968F-0E357B151A8F}" type="presParOf" srcId="{E02E8067-7B5D-4D47-A475-D403BB2DDA6D}" destId="{B896EB53-EC96-470A-ACF8-972A949157D9}" srcOrd="1" destOrd="0" presId="urn:microsoft.com/office/officeart/2005/8/layout/vProcess5"/>
    <dgm:cxn modelId="{7A3053A3-67F3-43FB-9282-012E783C2510}" type="presParOf" srcId="{E02E8067-7B5D-4D47-A475-D403BB2DDA6D}" destId="{11BC5DF2-18A4-46DA-9DD0-528FF971DCF4}" srcOrd="2" destOrd="0" presId="urn:microsoft.com/office/officeart/2005/8/layout/vProcess5"/>
    <dgm:cxn modelId="{556B9410-39CE-4468-BDF0-673F25733101}" type="presParOf" srcId="{E02E8067-7B5D-4D47-A475-D403BB2DDA6D}" destId="{496C6A3E-9016-438A-8EB7-6B96857E0460}" srcOrd="3" destOrd="0" presId="urn:microsoft.com/office/officeart/2005/8/layout/vProcess5"/>
    <dgm:cxn modelId="{8EBCB606-B2AD-44BB-ABD3-A97083A7B390}" type="presParOf" srcId="{E02E8067-7B5D-4D47-A475-D403BB2DDA6D}" destId="{77590476-7CF2-4C88-86EE-92DE346B2529}" srcOrd="4" destOrd="0" presId="urn:microsoft.com/office/officeart/2005/8/layout/vProcess5"/>
    <dgm:cxn modelId="{35FB736C-17C1-440C-82F5-95EE42C78B23}" type="presParOf" srcId="{E02E8067-7B5D-4D47-A475-D403BB2DDA6D}" destId="{55A617E6-CFD2-49B7-9747-AE5DE48E9A6D}" srcOrd="5" destOrd="0" presId="urn:microsoft.com/office/officeart/2005/8/layout/vProcess5"/>
    <dgm:cxn modelId="{41A4EE60-F7A5-4077-A1B2-457C66CB2ED3}" type="presParOf" srcId="{E02E8067-7B5D-4D47-A475-D403BB2DDA6D}" destId="{01E77492-5631-4E66-9B1D-32FDCD2F6142}" srcOrd="6" destOrd="0" presId="urn:microsoft.com/office/officeart/2005/8/layout/vProcess5"/>
    <dgm:cxn modelId="{B7E60A8F-B203-4C5F-9004-E3CAF1B70D0A}" type="presParOf" srcId="{E02E8067-7B5D-4D47-A475-D403BB2DDA6D}" destId="{9FEC1CCD-7DB7-4F13-9003-2560D69E6D54}" srcOrd="7" destOrd="0" presId="urn:microsoft.com/office/officeart/2005/8/layout/vProcess5"/>
    <dgm:cxn modelId="{46B6AA99-D598-40BC-A727-D679EA700841}" type="presParOf" srcId="{E02E8067-7B5D-4D47-A475-D403BB2DDA6D}" destId="{C46959C7-8040-48E0-9F15-6B2D41591769}" srcOrd="8" destOrd="0" presId="urn:microsoft.com/office/officeart/2005/8/layout/vProcess5"/>
    <dgm:cxn modelId="{FAB86366-449E-4DA6-B028-DDAE645D1705}" type="presParOf" srcId="{E02E8067-7B5D-4D47-A475-D403BB2DDA6D}" destId="{16663870-D54B-4857-A8A2-73CE2DA60CC5}" srcOrd="9" destOrd="0" presId="urn:microsoft.com/office/officeart/2005/8/layout/vProcess5"/>
    <dgm:cxn modelId="{54C6F9CC-A45A-41A1-8B72-E7970EB27EC2}" type="presParOf" srcId="{E02E8067-7B5D-4D47-A475-D403BB2DDA6D}" destId="{F5E4E789-6D12-42BB-9D78-E757C3786C03}" srcOrd="10" destOrd="0" presId="urn:microsoft.com/office/officeart/2005/8/layout/vProcess5"/>
    <dgm:cxn modelId="{35002971-54E5-4DCE-908F-D6596EAE65B7}" type="presParOf" srcId="{E02E8067-7B5D-4D47-A475-D403BB2DDA6D}" destId="{E801E5B4-EC2E-4EA2-A67C-9A15F24C2460}" srcOrd="11" destOrd="0" presId="urn:microsoft.com/office/officeart/2005/8/layout/vProcess5"/>
    <dgm:cxn modelId="{1D1F3F4F-DD7B-4DB4-9852-67BE9B2B0750}" type="presParOf" srcId="{E02E8067-7B5D-4D47-A475-D403BB2DDA6D}" destId="{D439010F-3AD5-4434-AD1D-E0D87D2F6F2D}" srcOrd="12" destOrd="0" presId="urn:microsoft.com/office/officeart/2005/8/layout/vProcess5"/>
    <dgm:cxn modelId="{513BDFE8-71A9-47AF-B66E-EB48EA3FCC61}" type="presParOf" srcId="{E02E8067-7B5D-4D47-A475-D403BB2DDA6D}" destId="{0B6F684D-0B9B-463D-867E-75E990893F09}" srcOrd="13" destOrd="0" presId="urn:microsoft.com/office/officeart/2005/8/layout/vProcess5"/>
    <dgm:cxn modelId="{6D75E51D-425B-47E9-809C-C78DC9B643E6}" type="presParOf" srcId="{E02E8067-7B5D-4D47-A475-D403BB2DDA6D}" destId="{05BD265B-4970-441F-8ADA-B26A430CF1E1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96EB53-EC96-470A-ACF8-972A949157D9}">
      <dsp:nvSpPr>
        <dsp:cNvPr id="0" name=""/>
        <dsp:cNvSpPr/>
      </dsp:nvSpPr>
      <dsp:spPr>
        <a:xfrm>
          <a:off x="0" y="0"/>
          <a:ext cx="8436680" cy="94106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/>
            <a:t>Promjena imenica po padežima naziva se DEKLINACIJA ILI SKLONIDBA.</a:t>
          </a:r>
          <a:endParaRPr lang="en-US" sz="2400" kern="1200"/>
        </a:p>
      </dsp:txBody>
      <dsp:txXfrm>
        <a:off x="27563" y="27563"/>
        <a:ext cx="7311090" cy="885941"/>
      </dsp:txXfrm>
    </dsp:sp>
    <dsp:sp modelId="{11BC5DF2-18A4-46DA-9DD0-528FF971DCF4}">
      <dsp:nvSpPr>
        <dsp:cNvPr id="0" name=""/>
        <dsp:cNvSpPr/>
      </dsp:nvSpPr>
      <dsp:spPr>
        <a:xfrm>
          <a:off x="630011" y="1071770"/>
          <a:ext cx="8436680" cy="94106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/>
            <a:t>U hrvatskom jeziku razlikujemo 7 padeža.</a:t>
          </a:r>
          <a:endParaRPr lang="en-US" sz="2400" kern="1200"/>
        </a:p>
      </dsp:txBody>
      <dsp:txXfrm>
        <a:off x="657574" y="1099333"/>
        <a:ext cx="7139849" cy="885941"/>
      </dsp:txXfrm>
    </dsp:sp>
    <dsp:sp modelId="{496C6A3E-9016-438A-8EB7-6B96857E0460}">
      <dsp:nvSpPr>
        <dsp:cNvPr id="0" name=""/>
        <dsp:cNvSpPr/>
      </dsp:nvSpPr>
      <dsp:spPr>
        <a:xfrm>
          <a:off x="1260023" y="2143541"/>
          <a:ext cx="8436680" cy="94106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/>
            <a:t>Razlikujemo ih po PADEŽNIM PITANJIMA.</a:t>
          </a:r>
          <a:endParaRPr lang="en-US" sz="2400" kern="1200"/>
        </a:p>
      </dsp:txBody>
      <dsp:txXfrm>
        <a:off x="1287586" y="2171104"/>
        <a:ext cx="7139849" cy="885941"/>
      </dsp:txXfrm>
    </dsp:sp>
    <dsp:sp modelId="{77590476-7CF2-4C88-86EE-92DE346B2529}">
      <dsp:nvSpPr>
        <dsp:cNvPr id="0" name=""/>
        <dsp:cNvSpPr/>
      </dsp:nvSpPr>
      <dsp:spPr>
        <a:xfrm>
          <a:off x="1890035" y="3215312"/>
          <a:ext cx="8436680" cy="94106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/>
            <a:t>Padežna pitanja različita su za živo i za neživo.</a:t>
          </a:r>
          <a:endParaRPr lang="en-US" sz="2400" kern="1200"/>
        </a:p>
      </dsp:txBody>
      <dsp:txXfrm>
        <a:off x="1917598" y="3242875"/>
        <a:ext cx="7139849" cy="885941"/>
      </dsp:txXfrm>
    </dsp:sp>
    <dsp:sp modelId="{55A617E6-CFD2-49B7-9747-AE5DE48E9A6D}">
      <dsp:nvSpPr>
        <dsp:cNvPr id="0" name=""/>
        <dsp:cNvSpPr/>
      </dsp:nvSpPr>
      <dsp:spPr>
        <a:xfrm>
          <a:off x="2520047" y="4287083"/>
          <a:ext cx="8436680" cy="94106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/>
            <a:t>PROMOTRIMO I PREPIŠIMO SLJEDEĆU TABLICU.</a:t>
          </a:r>
          <a:endParaRPr lang="en-US" sz="2400" kern="1200"/>
        </a:p>
      </dsp:txBody>
      <dsp:txXfrm>
        <a:off x="2547610" y="4314646"/>
        <a:ext cx="7139849" cy="885941"/>
      </dsp:txXfrm>
    </dsp:sp>
    <dsp:sp modelId="{01E77492-5631-4E66-9B1D-32FDCD2F6142}">
      <dsp:nvSpPr>
        <dsp:cNvPr id="0" name=""/>
        <dsp:cNvSpPr/>
      </dsp:nvSpPr>
      <dsp:spPr>
        <a:xfrm>
          <a:off x="7824986" y="687501"/>
          <a:ext cx="611693" cy="61169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>
        <a:off x="7962617" y="687501"/>
        <a:ext cx="336431" cy="460299"/>
      </dsp:txXfrm>
    </dsp:sp>
    <dsp:sp modelId="{9FEC1CCD-7DB7-4F13-9003-2560D69E6D54}">
      <dsp:nvSpPr>
        <dsp:cNvPr id="0" name=""/>
        <dsp:cNvSpPr/>
      </dsp:nvSpPr>
      <dsp:spPr>
        <a:xfrm>
          <a:off x="8454998" y="1759272"/>
          <a:ext cx="611693" cy="611693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>
        <a:off x="8592629" y="1759272"/>
        <a:ext cx="336431" cy="460299"/>
      </dsp:txXfrm>
    </dsp:sp>
    <dsp:sp modelId="{C46959C7-8040-48E0-9F15-6B2D41591769}">
      <dsp:nvSpPr>
        <dsp:cNvPr id="0" name=""/>
        <dsp:cNvSpPr/>
      </dsp:nvSpPr>
      <dsp:spPr>
        <a:xfrm>
          <a:off x="9085010" y="2815359"/>
          <a:ext cx="611693" cy="611693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>
        <a:off x="9222641" y="2815359"/>
        <a:ext cx="336431" cy="460299"/>
      </dsp:txXfrm>
    </dsp:sp>
    <dsp:sp modelId="{16663870-D54B-4857-A8A2-73CE2DA60CC5}">
      <dsp:nvSpPr>
        <dsp:cNvPr id="0" name=""/>
        <dsp:cNvSpPr/>
      </dsp:nvSpPr>
      <dsp:spPr>
        <a:xfrm>
          <a:off x="9715022" y="3897586"/>
          <a:ext cx="611693" cy="611693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>
        <a:off x="9852653" y="3897586"/>
        <a:ext cx="336431" cy="4602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Uredite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FB43-724D-437A-A5E8-1D673BA80D2D}" type="datetimeFigureOut">
              <a:rPr lang="hr-HR" smtClean="0"/>
              <a:t>23.1.2021.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02B4-9E9C-4ADB-9FE3-5F44E6437AB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65679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FB43-724D-437A-A5E8-1D673BA80D2D}" type="datetimeFigureOut">
              <a:rPr lang="hr-HR" smtClean="0"/>
              <a:t>23.1.2021.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02B4-9E9C-4ADB-9FE3-5F44E6437AB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20972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FB43-724D-437A-A5E8-1D673BA80D2D}" type="datetimeFigureOut">
              <a:rPr lang="hr-HR" smtClean="0"/>
              <a:t>23.1.2021.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02B4-9E9C-4ADB-9FE3-5F44E6437AB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57600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FB43-724D-437A-A5E8-1D673BA80D2D}" type="datetimeFigureOut">
              <a:rPr lang="hr-HR" smtClean="0"/>
              <a:t>23.1.2021.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02B4-9E9C-4ADB-9FE3-5F44E6437AB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39703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FB43-724D-437A-A5E8-1D673BA80D2D}" type="datetimeFigureOut">
              <a:rPr lang="hr-HR" smtClean="0"/>
              <a:t>23.1.2021.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02B4-9E9C-4ADB-9FE3-5F44E6437AB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88215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FB43-724D-437A-A5E8-1D673BA80D2D}" type="datetimeFigureOut">
              <a:rPr lang="hr-HR" smtClean="0"/>
              <a:t>23.1.2021.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02B4-9E9C-4ADB-9FE3-5F44E6437AB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93178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FB43-724D-437A-A5E8-1D673BA80D2D}" type="datetimeFigureOut">
              <a:rPr lang="hr-HR" smtClean="0"/>
              <a:t>23.1.2021.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02B4-9E9C-4ADB-9FE3-5F44E6437AB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48076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FB43-724D-437A-A5E8-1D673BA80D2D}" type="datetimeFigureOut">
              <a:rPr lang="hr-HR" smtClean="0"/>
              <a:t>23.1.2021.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02B4-9E9C-4ADB-9FE3-5F44E6437AB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9718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FB43-724D-437A-A5E8-1D673BA80D2D}" type="datetimeFigureOut">
              <a:rPr lang="hr-HR" smtClean="0"/>
              <a:t>23.1.2021.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02B4-9E9C-4ADB-9FE3-5F44E6437AB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37950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FB43-724D-437A-A5E8-1D673BA80D2D}" type="datetimeFigureOut">
              <a:rPr lang="hr-HR" smtClean="0"/>
              <a:t>23.1.2021.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02B4-9E9C-4ADB-9FE3-5F44E6437AB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78566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FB43-724D-437A-A5E8-1D673BA80D2D}" type="datetimeFigureOut">
              <a:rPr lang="hr-HR" smtClean="0"/>
              <a:t>23.1.2021.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02B4-9E9C-4ADB-9FE3-5F44E6437AB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12090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1FB43-724D-437A-A5E8-1D673BA80D2D}" type="datetimeFigureOut">
              <a:rPr lang="hr-HR" smtClean="0"/>
              <a:t>23.1.2021.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202B4-9E9C-4ADB-9FE3-5F44E6437AB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85251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>
            <a:normAutofit/>
          </a:bodyPr>
          <a:lstStyle/>
          <a:p>
            <a:pPr algn="r"/>
            <a:r>
              <a:rPr lang="hr-HR" dirty="0">
                <a:cs typeface="Calibri Light"/>
              </a:rPr>
              <a:t>SKLONIDBA IMENICA</a:t>
            </a:r>
            <a:endParaRPr lang="hr-HR">
              <a:cs typeface="Calibri Light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4038600" y="4782320"/>
            <a:ext cx="7644627" cy="1329443"/>
          </a:xfrm>
        </p:spPr>
        <p:txBody>
          <a:bodyPr>
            <a:normAutofit/>
          </a:bodyPr>
          <a:lstStyle/>
          <a:p>
            <a:pPr algn="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4714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Slika 4" descr="Slika na kojoj se prikazuje zgrada, hrana, cigla&#10;&#10;Opis je automatski generiran">
            <a:extLst>
              <a:ext uri="{FF2B5EF4-FFF2-40B4-BE49-F238E27FC236}">
                <a16:creationId xmlns:a16="http://schemas.microsoft.com/office/drawing/2014/main" id="{D3EEA803-A583-4ED9-BF13-A2EFDD7E097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728" r="36465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1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762" y="237494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1B0AA09-43D6-4C3E-976C-CFC99D590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62" y="2706624"/>
            <a:ext cx="6251110" cy="348386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dirty="0">
                <a:cs typeface="Calibri"/>
              </a:rPr>
              <a:t>Radna bilježnica str. 40 - 42.</a:t>
            </a:r>
          </a:p>
        </p:txBody>
      </p:sp>
    </p:spTree>
    <p:extLst>
      <p:ext uri="{BB962C8B-B14F-4D97-AF65-F5344CB8AC3E}">
        <p14:creationId xmlns:p14="http://schemas.microsoft.com/office/powerpoint/2010/main" val="3661982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A84B152-3496-4C52-AF08-97AFFC09D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B2ADB95-0FA3-4BD7-A8AC-89D014A8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F1204033-5030-4B15-BA78-8B2AF233F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7625"/>
            <a:ext cx="5393361" cy="5009428"/>
          </a:xfrm>
          <a:solidFill>
            <a:srgbClr val="FFC000"/>
          </a:solidFill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hr-HR" dirty="0">
                <a:cs typeface="Calibri"/>
              </a:rPr>
              <a:t>Pročitajmo tekst u udžbeniku na str. 50.</a:t>
            </a:r>
            <a:endParaRPr lang="sr-Latn-RS"/>
          </a:p>
          <a:p>
            <a:pPr>
              <a:lnSpc>
                <a:spcPct val="150000"/>
              </a:lnSpc>
            </a:pPr>
            <a:endParaRPr lang="hr-HR" dirty="0"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hr-HR" dirty="0">
                <a:cs typeface="Calibri"/>
              </a:rPr>
              <a:t>Što je projekt Plavi svijet?</a:t>
            </a:r>
          </a:p>
          <a:p>
            <a:pPr>
              <a:lnSpc>
                <a:spcPct val="150000"/>
              </a:lnSpc>
            </a:pPr>
            <a:r>
              <a:rPr lang="hr-HR" dirty="0">
                <a:cs typeface="Calibri"/>
              </a:rPr>
              <a:t>Čime se bave stručnjaci u tome projektu?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924DBCE-E731-4B22-8181-A39C1D8627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630884" cy="630884"/>
          </a:xfrm>
          <a:prstGeom prst="ellipse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4CBF9756-6AC8-4C65-84DF-56FBFFA1D8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0227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7" name="Slika 7">
            <a:extLst>
              <a:ext uri="{FF2B5EF4-FFF2-40B4-BE49-F238E27FC236}">
                <a16:creationId xmlns:a16="http://schemas.microsoft.com/office/drawing/2014/main" id="{FD75526F-40C9-4216-8A2C-148977F35CA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628" r="2" b="2"/>
          <a:stretch/>
        </p:blipFill>
        <p:spPr>
          <a:xfrm>
            <a:off x="7751975" y="1075239"/>
            <a:ext cx="4128603" cy="4128603"/>
          </a:xfrm>
          <a:custGeom>
            <a:avLst/>
            <a:gdLst/>
            <a:ahLst/>
            <a:cxnLst/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</p:spPr>
      </p:pic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385988-EAAF-4C27-AF8A-2BFBECAF3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3621FD4-D14D-45D5-9A57-9A2DE5EA59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B621D332-7329-4994-8836-C429A51B7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2D20F754-35A9-4508-BE3C-C59996D143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475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47F98E5-5947-4885-8499-CA51EB0E6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465" y="6264"/>
            <a:ext cx="4006535" cy="660377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hr-HR" sz="3200" dirty="0"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hr-HR" sz="3200" dirty="0">
                <a:ea typeface="+mn-lt"/>
                <a:cs typeface="+mn-lt"/>
              </a:rPr>
              <a:t>Kojoj vrsti riječi pripada riječ dupin?</a:t>
            </a:r>
          </a:p>
          <a:p>
            <a:pPr>
              <a:lnSpc>
                <a:spcPct val="150000"/>
              </a:lnSpc>
            </a:pPr>
            <a:r>
              <a:rPr lang="hr-HR" sz="3200" dirty="0">
                <a:cs typeface="Calibri"/>
              </a:rPr>
              <a:t>U koju skupinu vrsta riječi spadaju imenice?</a:t>
            </a:r>
          </a:p>
          <a:p>
            <a:pPr>
              <a:lnSpc>
                <a:spcPct val="150000"/>
              </a:lnSpc>
            </a:pPr>
            <a:r>
              <a:rPr lang="hr-HR" sz="3200" dirty="0">
                <a:cs typeface="Calibri"/>
              </a:rPr>
              <a:t>Zašto kažemo da su promjenjive?</a:t>
            </a:r>
            <a:endParaRPr lang="hr-HR" sz="2000">
              <a:cs typeface="Calibri"/>
            </a:endParaRPr>
          </a:p>
          <a:p>
            <a:endParaRPr lang="hr-HR" sz="2000">
              <a:cs typeface="Calibri"/>
            </a:endParaRPr>
          </a:p>
          <a:p>
            <a:pPr marL="0" indent="0">
              <a:buNone/>
            </a:pPr>
            <a:endParaRPr lang="hr-HR" sz="2000">
              <a:cs typeface="Calibri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Slika 4" descr="Slika na kojoj se prikazuje tekst&#10;&#10;Opis je automatski generiran">
            <a:extLst>
              <a:ext uri="{FF2B5EF4-FFF2-40B4-BE49-F238E27FC236}">
                <a16:creationId xmlns:a16="http://schemas.microsoft.com/office/drawing/2014/main" id="{0EE3DD78-2D0E-4D19-8386-7E4F7948AA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5862" y="2276180"/>
            <a:ext cx="6019331" cy="230239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785070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E66260E-5790-4BA0-8BFE-473AB9847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cs typeface="Calibri Light"/>
              </a:rPr>
              <a:t>Odvoji osnovu od nastavka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564B7C9-E90B-4E50-A9E6-7BCB09B51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hr-HR" dirty="0">
                <a:cs typeface="Calibri"/>
              </a:rPr>
              <a:t>Različiti oblici riječi dupin</a:t>
            </a:r>
          </a:p>
          <a:p>
            <a:endParaRPr lang="hr-HR" dirty="0">
              <a:cs typeface="Calibri"/>
            </a:endParaRPr>
          </a:p>
          <a:p>
            <a:r>
              <a:rPr lang="hr-HR" dirty="0">
                <a:cs typeface="Calibri"/>
              </a:rPr>
              <a:t>Dupin,  dupina,  dupinom,  dupinu...</a:t>
            </a:r>
          </a:p>
        </p:txBody>
      </p:sp>
    </p:spTree>
    <p:extLst>
      <p:ext uri="{BB962C8B-B14F-4D97-AF65-F5344CB8AC3E}">
        <p14:creationId xmlns:p14="http://schemas.microsoft.com/office/powerpoint/2010/main" val="2721870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B8D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6EE946FD-56E1-49F0-AC88-97CECBC4B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3600" dirty="0">
                <a:solidFill>
                  <a:srgbClr val="FFFFFF"/>
                </a:solidFill>
              </a:rPr>
              <a:t>Koliko </a:t>
            </a:r>
            <a:r>
              <a:rPr lang="en-US" sz="3600" dirty="0" err="1">
                <a:solidFill>
                  <a:srgbClr val="FFFFFF"/>
                </a:solidFill>
              </a:rPr>
              <a:t>oblika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ima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riječ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dupin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i</a:t>
            </a:r>
            <a:r>
              <a:rPr lang="en-US" sz="3600" dirty="0">
                <a:solidFill>
                  <a:srgbClr val="FFFFFF"/>
                </a:solidFill>
              </a:rPr>
              <a:t> o </a:t>
            </a:r>
            <a:r>
              <a:rPr lang="en-US" sz="3600" dirty="0" err="1">
                <a:solidFill>
                  <a:srgbClr val="FFFFFF"/>
                </a:solidFill>
              </a:rPr>
              <a:t>čemu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ovisi</a:t>
            </a:r>
            <a:r>
              <a:rPr lang="en-US" sz="3600" dirty="0">
                <a:solidFill>
                  <a:srgbClr val="FFFFFF"/>
                </a:solidFill>
              </a:rPr>
              <a:t> </a:t>
            </a:r>
            <a:r>
              <a:rPr lang="en-US" sz="3600" dirty="0" err="1">
                <a:solidFill>
                  <a:srgbClr val="FFFFFF"/>
                </a:solidFill>
              </a:rPr>
              <a:t>njihova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promjena</a:t>
            </a:r>
            <a:r>
              <a:rPr lang="en-US" sz="3600" dirty="0">
                <a:solidFill>
                  <a:srgbClr val="FFFFFF"/>
                </a:solidFill>
              </a:rPr>
              <a:t>?</a:t>
            </a:r>
            <a:endParaRPr lang="en-US" sz="3600" dirty="0">
              <a:solidFill>
                <a:srgbClr val="FFFFFF"/>
              </a:solidFill>
              <a:cs typeface="Calibri Light"/>
            </a:endParaRPr>
          </a:p>
        </p:txBody>
      </p:sp>
      <p:sp>
        <p:nvSpPr>
          <p:cNvPr id="14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Slika 7">
            <a:extLst>
              <a:ext uri="{FF2B5EF4-FFF2-40B4-BE49-F238E27FC236}">
                <a16:creationId xmlns:a16="http://schemas.microsoft.com/office/drawing/2014/main" id="{9AA97E0F-3423-453B-90AB-E3718C55CD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0943" r="3768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155825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D21050B-D85A-4CC6-94EC-450D24F19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4720EDA-E218-43A9-8817-08F09F4DB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D87C4F29-0DC4-4901-A2FD-7C88889E6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5F81162-7738-4BC8-BA5D-ADEFD7F2D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083" y="-1044"/>
            <a:ext cx="6432966" cy="6859043"/>
          </a:xfrm>
          <a:prstGeom prst="rect">
            <a:avLst/>
          </a:prstGeom>
          <a:solidFill>
            <a:schemeClr val="bg1"/>
          </a:solidFill>
          <a:ln w="1206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DEBFC42-CA13-4ADA-BA20-EA6D10CAAB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2439" y="1054729"/>
            <a:ext cx="5448255" cy="5246075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hr-HR" dirty="0">
                <a:cs typeface="Calibri"/>
              </a:rPr>
              <a:t>Oblik imenice mijenja se ovisno o drugim riječima  u rečenici, posebice o glagolima i prijedlozima.</a:t>
            </a:r>
            <a:endParaRPr lang="sr-Latn-RS" sz="4000">
              <a:cs typeface="Calibri"/>
            </a:endParaRPr>
          </a:p>
          <a:p>
            <a:pPr>
              <a:lnSpc>
                <a:spcPct val="150000"/>
              </a:lnSpc>
            </a:pPr>
            <a:endParaRPr lang="hr-HR" dirty="0"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hr-HR" u="sng" dirty="0">
                <a:cs typeface="Calibri"/>
              </a:rPr>
              <a:t>Upravo ti različiti oblici imenica su padeži.</a:t>
            </a:r>
          </a:p>
          <a:p>
            <a:endParaRPr lang="hr-HR" sz="1800">
              <a:cs typeface="Calibri"/>
            </a:endParaRPr>
          </a:p>
          <a:p>
            <a:endParaRPr lang="hr-HR" sz="18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47222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61395BF5-99F0-4EA6-B5E3-2E2A6D98A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hr-HR">
                <a:solidFill>
                  <a:schemeClr val="bg1"/>
                </a:solidFill>
                <a:cs typeface="Calibri Light"/>
              </a:rPr>
              <a:t>ZAPIŠIMO i ZAPAMTIMO!</a:t>
            </a:r>
            <a:endParaRPr lang="hr-HR">
              <a:solidFill>
                <a:schemeClr val="bg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91CF290-3CAB-481A-A657-586FF6553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7692" y="312816"/>
            <a:ext cx="6505849" cy="6390810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hr-HR" sz="2400" dirty="0">
                <a:solidFill>
                  <a:schemeClr val="bg1"/>
                </a:solidFill>
                <a:cs typeface="Calibri"/>
              </a:rPr>
              <a:t>Gramatička obilježja imenica su:</a:t>
            </a:r>
            <a:r>
              <a:rPr lang="hr-HR" sz="2400" b="1" dirty="0">
                <a:solidFill>
                  <a:srgbClr val="FF0000"/>
                </a:solidFill>
                <a:cs typeface="Calibri"/>
              </a:rPr>
              <a:t> ROD, BROJ i PADEŽ.</a:t>
            </a:r>
            <a:endParaRPr lang="sr-Latn-RS" sz="2400" b="1">
              <a:solidFill>
                <a:srgbClr val="FF0000"/>
              </a:solidFill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hr-HR" sz="2400" dirty="0">
                <a:solidFill>
                  <a:schemeClr val="bg1"/>
                </a:solidFill>
                <a:cs typeface="Calibri"/>
              </a:rPr>
              <a:t>Imenice su promjenjive riječi (mijenjaju oblik, a ne značenje)</a:t>
            </a:r>
          </a:p>
          <a:p>
            <a:pPr>
              <a:lnSpc>
                <a:spcPct val="150000"/>
              </a:lnSpc>
            </a:pPr>
            <a:r>
              <a:rPr lang="hr-HR" sz="2400" b="1" dirty="0">
                <a:solidFill>
                  <a:srgbClr val="FF0000"/>
                </a:solidFill>
                <a:cs typeface="Calibri"/>
              </a:rPr>
              <a:t>PADEŽI </a:t>
            </a:r>
            <a:r>
              <a:rPr lang="hr-HR" sz="2400" dirty="0">
                <a:solidFill>
                  <a:schemeClr val="bg1"/>
                </a:solidFill>
                <a:cs typeface="Calibri"/>
              </a:rPr>
              <a:t>su različiti oblici iste imenice.</a:t>
            </a:r>
          </a:p>
          <a:p>
            <a:pPr>
              <a:lnSpc>
                <a:spcPct val="150000"/>
              </a:lnSpc>
            </a:pPr>
            <a:r>
              <a:rPr lang="hr-HR" sz="2400" dirty="0">
                <a:solidFill>
                  <a:schemeClr val="bg1"/>
                </a:solidFill>
                <a:cs typeface="Calibri"/>
              </a:rPr>
              <a:t>Čokolada, čokoladu, čokoladom, čokoladi...</a:t>
            </a:r>
          </a:p>
          <a:p>
            <a:pPr>
              <a:lnSpc>
                <a:spcPct val="150000"/>
              </a:lnSpc>
            </a:pPr>
            <a:r>
              <a:rPr lang="hr-HR" sz="2400" dirty="0">
                <a:solidFill>
                  <a:schemeClr val="bg1"/>
                </a:solidFill>
                <a:cs typeface="Calibri"/>
              </a:rPr>
              <a:t>Mjesec, mjesecom, mjeseca, mjesecu...</a:t>
            </a:r>
          </a:p>
          <a:p>
            <a:pPr>
              <a:lnSpc>
                <a:spcPct val="150000"/>
              </a:lnSpc>
            </a:pPr>
            <a:endParaRPr lang="hr-HR" sz="2400" dirty="0">
              <a:solidFill>
                <a:schemeClr val="bg1"/>
              </a:solidFill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hr-HR" sz="2400" dirty="0">
                <a:solidFill>
                  <a:schemeClr val="bg1"/>
                </a:solidFill>
                <a:cs typeface="Calibri"/>
              </a:rPr>
              <a:t>Oblik imenice ovisi o drugim riječima u rečenici, najčešće glagolima i prijedlozima.</a:t>
            </a: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lIns="91440" tIns="45720" rIns="91440" bIns="45720" rtlCol="0" anchor="ctr"/>
            <a:lstStyle/>
            <a:p>
              <a:r>
                <a:rPr lang="en-US" dirty="0">
                  <a:cs typeface="Calibri"/>
                </a:rPr>
                <a:t>.</a:t>
              </a:r>
              <a:endParaRPr lang="en-US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51658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024B0F4E-4FFE-40AD-BE03-994D49CED9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9650627"/>
              </p:ext>
            </p:extLst>
          </p:nvPr>
        </p:nvGraphicFramePr>
        <p:xfrm>
          <a:off x="838200" y="1044633"/>
          <a:ext cx="10956728" cy="52281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08790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4" descr="Slika na kojoj se prikazuje stol&#10;&#10;Opis je automatski generiran">
            <a:extLst>
              <a:ext uri="{FF2B5EF4-FFF2-40B4-BE49-F238E27FC236}">
                <a16:creationId xmlns:a16="http://schemas.microsoft.com/office/drawing/2014/main" id="{73CB2023-B22D-4B91-BDDE-C9856110B8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83" y="1028654"/>
            <a:ext cx="12059771" cy="4712634"/>
          </a:xfrm>
        </p:spPr>
      </p:pic>
    </p:spTree>
    <p:extLst>
      <p:ext uri="{BB962C8B-B14F-4D97-AF65-F5344CB8AC3E}">
        <p14:creationId xmlns:p14="http://schemas.microsoft.com/office/powerpoint/2010/main" val="5288662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Široki zaslon</PresentationFormat>
  <Paragraphs>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1" baseType="lpstr">
      <vt:lpstr>Tema sustava Office</vt:lpstr>
      <vt:lpstr>SKLONIDBA IMENICA</vt:lpstr>
      <vt:lpstr>PowerPoint prezentacija</vt:lpstr>
      <vt:lpstr>PowerPoint prezentacija</vt:lpstr>
      <vt:lpstr>Odvoji osnovu od nastavka</vt:lpstr>
      <vt:lpstr>Koliko oblika ima riječ dupin i o čemu ovisi njihova promjena?</vt:lpstr>
      <vt:lpstr>PowerPoint prezentacija</vt:lpstr>
      <vt:lpstr>ZAPIŠIMO i ZAPAMTIMO!</vt:lpstr>
      <vt:lpstr>PowerPoint prezentacija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/>
  <cp:lastModifiedBy/>
  <cp:revision>163</cp:revision>
  <dcterms:created xsi:type="dcterms:W3CDTF">2021-01-18T12:59:30Z</dcterms:created>
  <dcterms:modified xsi:type="dcterms:W3CDTF">2021-01-23T09:53:08Z</dcterms:modified>
</cp:coreProperties>
</file>