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2" r:id="rId18"/>
    <p:sldId id="270" r:id="rId19"/>
    <p:sldId id="271" r:id="rId20"/>
    <p:sldId id="27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76747-A936-4E35-B9DC-CB1BE803731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F008BE7-BF07-4B49-9A73-EDECD7A6826E}">
      <dgm:prSet/>
      <dgm:spPr/>
      <dgm:t>
        <a:bodyPr/>
        <a:lstStyle/>
        <a:p>
          <a:r>
            <a:rPr lang="hr-HR"/>
            <a:t>PREDIKAT je temeljni dio rečenice, njena jezgra. </a:t>
          </a:r>
          <a:endParaRPr lang="en-US"/>
        </a:p>
      </dgm:t>
    </dgm:pt>
    <dgm:pt modelId="{8CDE5B15-1A33-4E3F-B139-445237136F0C}" type="parTrans" cxnId="{D2E70030-DE25-4857-9498-5850D25BB031}">
      <dgm:prSet/>
      <dgm:spPr/>
      <dgm:t>
        <a:bodyPr/>
        <a:lstStyle/>
        <a:p>
          <a:endParaRPr lang="en-US"/>
        </a:p>
      </dgm:t>
    </dgm:pt>
    <dgm:pt modelId="{35BA04B1-1B15-4538-82A8-A4012640C234}" type="sibTrans" cxnId="{D2E70030-DE25-4857-9498-5850D25BB031}">
      <dgm:prSet/>
      <dgm:spPr/>
      <dgm:t>
        <a:bodyPr/>
        <a:lstStyle/>
        <a:p>
          <a:endParaRPr lang="en-US"/>
        </a:p>
      </dgm:t>
    </dgm:pt>
    <dgm:pt modelId="{1CBB0675-FD7E-411A-A1B8-4653078A2738}">
      <dgm:prSet/>
      <dgm:spPr/>
      <dgm:t>
        <a:bodyPr/>
        <a:lstStyle/>
        <a:p>
          <a:r>
            <a:rPr lang="hr-HR"/>
            <a:t>Najčešće kazuje radnju, stanje i zbivanje.</a:t>
          </a:r>
          <a:endParaRPr lang="en-US"/>
        </a:p>
      </dgm:t>
    </dgm:pt>
    <dgm:pt modelId="{10A83DEA-E591-4A8E-AB6A-2D633BE35D5D}" type="parTrans" cxnId="{FB9C23B8-DF1E-479C-8194-71850A787013}">
      <dgm:prSet/>
      <dgm:spPr/>
      <dgm:t>
        <a:bodyPr/>
        <a:lstStyle/>
        <a:p>
          <a:endParaRPr lang="en-US"/>
        </a:p>
      </dgm:t>
    </dgm:pt>
    <dgm:pt modelId="{CF321C78-E9F2-4036-B5FC-CF8C0EF11636}" type="sibTrans" cxnId="{FB9C23B8-DF1E-479C-8194-71850A787013}">
      <dgm:prSet/>
      <dgm:spPr/>
      <dgm:t>
        <a:bodyPr/>
        <a:lstStyle/>
        <a:p>
          <a:endParaRPr lang="en-US"/>
        </a:p>
      </dgm:t>
    </dgm:pt>
    <dgm:pt modelId="{B8228473-7BDB-4ABA-A13F-A8996BCDD8F8}">
      <dgm:prSet/>
      <dgm:spPr/>
      <dgm:t>
        <a:bodyPr/>
        <a:lstStyle/>
        <a:p>
          <a:r>
            <a:rPr lang="hr-HR" dirty="0"/>
            <a:t>Može biti imenski i glagolski.</a:t>
          </a:r>
          <a:endParaRPr lang="en-US" dirty="0"/>
        </a:p>
      </dgm:t>
    </dgm:pt>
    <dgm:pt modelId="{E99B03AB-69B6-43AD-879E-7CA2206DBC5C}" type="parTrans" cxnId="{297BB0B5-3DEE-45D8-93EE-5BD51AE037F5}">
      <dgm:prSet/>
      <dgm:spPr/>
      <dgm:t>
        <a:bodyPr/>
        <a:lstStyle/>
        <a:p>
          <a:endParaRPr lang="en-US"/>
        </a:p>
      </dgm:t>
    </dgm:pt>
    <dgm:pt modelId="{DBC33CCF-309C-4B36-B3D9-B491249C4E37}" type="sibTrans" cxnId="{297BB0B5-3DEE-45D8-93EE-5BD51AE037F5}">
      <dgm:prSet/>
      <dgm:spPr/>
      <dgm:t>
        <a:bodyPr/>
        <a:lstStyle/>
        <a:p>
          <a:endParaRPr lang="en-US"/>
        </a:p>
      </dgm:t>
    </dgm:pt>
    <dgm:pt modelId="{A6FA49D7-691E-422C-B806-32D339048A6F}">
      <dgm:prSet/>
      <dgm:spPr/>
      <dgm:t>
        <a:bodyPr/>
        <a:lstStyle/>
        <a:p>
          <a:r>
            <a:rPr lang="hr-HR" dirty="0"/>
            <a:t>Nije ovisan o drugim rečeničnim dijelovima, nego se drugi rečenični dijelovi uvrštavaju u rečenicu po gramatičkim svojstvima predikata.</a:t>
          </a:r>
          <a:endParaRPr lang="en-US" dirty="0"/>
        </a:p>
      </dgm:t>
    </dgm:pt>
    <dgm:pt modelId="{C8238A9D-59F6-4027-B6DD-1A6C30F75EAB}" type="parTrans" cxnId="{C2B7A200-BBA9-407E-A183-C20A8F5D8AC7}">
      <dgm:prSet/>
      <dgm:spPr/>
      <dgm:t>
        <a:bodyPr/>
        <a:lstStyle/>
        <a:p>
          <a:endParaRPr lang="en-US"/>
        </a:p>
      </dgm:t>
    </dgm:pt>
    <dgm:pt modelId="{C2A15090-DA41-47DD-83C1-6A99E55FAB55}" type="sibTrans" cxnId="{C2B7A200-BBA9-407E-A183-C20A8F5D8AC7}">
      <dgm:prSet/>
      <dgm:spPr/>
      <dgm:t>
        <a:bodyPr/>
        <a:lstStyle/>
        <a:p>
          <a:endParaRPr lang="en-US"/>
        </a:p>
      </dgm:t>
    </dgm:pt>
    <dgm:pt modelId="{5008156D-9538-4DD2-A70A-DBC6DDD0D583}" type="pres">
      <dgm:prSet presAssocID="{08D76747-A936-4E35-B9DC-CB1BE803731B}" presName="linear" presStyleCnt="0">
        <dgm:presLayoutVars>
          <dgm:animLvl val="lvl"/>
          <dgm:resizeHandles val="exact"/>
        </dgm:presLayoutVars>
      </dgm:prSet>
      <dgm:spPr/>
    </dgm:pt>
    <dgm:pt modelId="{37FEF90C-5D87-4923-BCC4-E41A2530F3DF}" type="pres">
      <dgm:prSet presAssocID="{6F008BE7-BF07-4B49-9A73-EDECD7A682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B712F6-170D-463E-836B-CF4E85DDD9AA}" type="pres">
      <dgm:prSet presAssocID="{35BA04B1-1B15-4538-82A8-A4012640C234}" presName="spacer" presStyleCnt="0"/>
      <dgm:spPr/>
    </dgm:pt>
    <dgm:pt modelId="{E21F3CB5-E50E-47EF-B79E-D5E1A871EFC9}" type="pres">
      <dgm:prSet presAssocID="{1CBB0675-FD7E-411A-A1B8-4653078A27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DCC6030-2A64-4C01-9CAF-2A468462CB9D}" type="pres">
      <dgm:prSet presAssocID="{CF321C78-E9F2-4036-B5FC-CF8C0EF11636}" presName="spacer" presStyleCnt="0"/>
      <dgm:spPr/>
    </dgm:pt>
    <dgm:pt modelId="{4DA7032A-1B4E-4A91-937F-5A3512897BE5}" type="pres">
      <dgm:prSet presAssocID="{B8228473-7BDB-4ABA-A13F-A8996BCDD8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F5C3119-5E05-432B-A7AD-C880891A4DDF}" type="pres">
      <dgm:prSet presAssocID="{DBC33CCF-309C-4B36-B3D9-B491249C4E37}" presName="spacer" presStyleCnt="0"/>
      <dgm:spPr/>
    </dgm:pt>
    <dgm:pt modelId="{5AD136D0-27ED-44D0-861C-C23ABB82E7D3}" type="pres">
      <dgm:prSet presAssocID="{A6FA49D7-691E-422C-B806-32D339048A6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2B7A200-BBA9-407E-A183-C20A8F5D8AC7}" srcId="{08D76747-A936-4E35-B9DC-CB1BE803731B}" destId="{A6FA49D7-691E-422C-B806-32D339048A6F}" srcOrd="3" destOrd="0" parTransId="{C8238A9D-59F6-4027-B6DD-1A6C30F75EAB}" sibTransId="{C2A15090-DA41-47DD-83C1-6A99E55FAB55}"/>
    <dgm:cxn modelId="{BFDBDE05-FEDC-4519-8B6E-68E750EE0522}" type="presOf" srcId="{08D76747-A936-4E35-B9DC-CB1BE803731B}" destId="{5008156D-9538-4DD2-A70A-DBC6DDD0D583}" srcOrd="0" destOrd="0" presId="urn:microsoft.com/office/officeart/2005/8/layout/vList2"/>
    <dgm:cxn modelId="{B1E49B17-43CD-4E89-BA59-B33F12CBA31C}" type="presOf" srcId="{1CBB0675-FD7E-411A-A1B8-4653078A2738}" destId="{E21F3CB5-E50E-47EF-B79E-D5E1A871EFC9}" srcOrd="0" destOrd="0" presId="urn:microsoft.com/office/officeart/2005/8/layout/vList2"/>
    <dgm:cxn modelId="{D2E70030-DE25-4857-9498-5850D25BB031}" srcId="{08D76747-A936-4E35-B9DC-CB1BE803731B}" destId="{6F008BE7-BF07-4B49-9A73-EDECD7A6826E}" srcOrd="0" destOrd="0" parTransId="{8CDE5B15-1A33-4E3F-B139-445237136F0C}" sibTransId="{35BA04B1-1B15-4538-82A8-A4012640C234}"/>
    <dgm:cxn modelId="{9406EA4B-DF77-4562-B748-0338A3299824}" type="presOf" srcId="{6F008BE7-BF07-4B49-9A73-EDECD7A6826E}" destId="{37FEF90C-5D87-4923-BCC4-E41A2530F3DF}" srcOrd="0" destOrd="0" presId="urn:microsoft.com/office/officeart/2005/8/layout/vList2"/>
    <dgm:cxn modelId="{791C4CB2-7892-4332-8FA5-8D07C0B305B9}" type="presOf" srcId="{A6FA49D7-691E-422C-B806-32D339048A6F}" destId="{5AD136D0-27ED-44D0-861C-C23ABB82E7D3}" srcOrd="0" destOrd="0" presId="urn:microsoft.com/office/officeart/2005/8/layout/vList2"/>
    <dgm:cxn modelId="{297BB0B5-3DEE-45D8-93EE-5BD51AE037F5}" srcId="{08D76747-A936-4E35-B9DC-CB1BE803731B}" destId="{B8228473-7BDB-4ABA-A13F-A8996BCDD8F8}" srcOrd="2" destOrd="0" parTransId="{E99B03AB-69B6-43AD-879E-7CA2206DBC5C}" sibTransId="{DBC33CCF-309C-4B36-B3D9-B491249C4E37}"/>
    <dgm:cxn modelId="{FB9C23B8-DF1E-479C-8194-71850A787013}" srcId="{08D76747-A936-4E35-B9DC-CB1BE803731B}" destId="{1CBB0675-FD7E-411A-A1B8-4653078A2738}" srcOrd="1" destOrd="0" parTransId="{10A83DEA-E591-4A8E-AB6A-2D633BE35D5D}" sibTransId="{CF321C78-E9F2-4036-B5FC-CF8C0EF11636}"/>
    <dgm:cxn modelId="{5B0C15F4-D366-4345-903A-041C66A6E6E5}" type="presOf" srcId="{B8228473-7BDB-4ABA-A13F-A8996BCDD8F8}" destId="{4DA7032A-1B4E-4A91-937F-5A3512897BE5}" srcOrd="0" destOrd="0" presId="urn:microsoft.com/office/officeart/2005/8/layout/vList2"/>
    <dgm:cxn modelId="{EFCBC957-10D0-424C-8B87-617618935BA4}" type="presParOf" srcId="{5008156D-9538-4DD2-A70A-DBC6DDD0D583}" destId="{37FEF90C-5D87-4923-BCC4-E41A2530F3DF}" srcOrd="0" destOrd="0" presId="urn:microsoft.com/office/officeart/2005/8/layout/vList2"/>
    <dgm:cxn modelId="{CF0EB864-5022-4DB4-970A-3D4E164026B5}" type="presParOf" srcId="{5008156D-9538-4DD2-A70A-DBC6DDD0D583}" destId="{E5B712F6-170D-463E-836B-CF4E85DDD9AA}" srcOrd="1" destOrd="0" presId="urn:microsoft.com/office/officeart/2005/8/layout/vList2"/>
    <dgm:cxn modelId="{2B5BEDA2-152A-4934-A712-86CC03162D35}" type="presParOf" srcId="{5008156D-9538-4DD2-A70A-DBC6DDD0D583}" destId="{E21F3CB5-E50E-47EF-B79E-D5E1A871EFC9}" srcOrd="2" destOrd="0" presId="urn:microsoft.com/office/officeart/2005/8/layout/vList2"/>
    <dgm:cxn modelId="{E91F984F-1D9E-4017-B33C-BAD688C54EDE}" type="presParOf" srcId="{5008156D-9538-4DD2-A70A-DBC6DDD0D583}" destId="{BDCC6030-2A64-4C01-9CAF-2A468462CB9D}" srcOrd="3" destOrd="0" presId="urn:microsoft.com/office/officeart/2005/8/layout/vList2"/>
    <dgm:cxn modelId="{6FBD9C71-92FB-47E3-B4D3-15E0A753E925}" type="presParOf" srcId="{5008156D-9538-4DD2-A70A-DBC6DDD0D583}" destId="{4DA7032A-1B4E-4A91-937F-5A3512897BE5}" srcOrd="4" destOrd="0" presId="urn:microsoft.com/office/officeart/2005/8/layout/vList2"/>
    <dgm:cxn modelId="{FCEA1978-D700-48DA-B4AA-200845DCC50C}" type="presParOf" srcId="{5008156D-9538-4DD2-A70A-DBC6DDD0D583}" destId="{5F5C3119-5E05-432B-A7AD-C880891A4DDF}" srcOrd="5" destOrd="0" presId="urn:microsoft.com/office/officeart/2005/8/layout/vList2"/>
    <dgm:cxn modelId="{F2C98239-E69F-453B-AA30-66D02899FE5E}" type="presParOf" srcId="{5008156D-9538-4DD2-A70A-DBC6DDD0D583}" destId="{5AD136D0-27ED-44D0-861C-C23ABB82E7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F90C-5D87-4923-BCC4-E41A2530F3DF}">
      <dsp:nvSpPr>
        <dsp:cNvPr id="0" name=""/>
        <dsp:cNvSpPr/>
      </dsp:nvSpPr>
      <dsp:spPr>
        <a:xfrm>
          <a:off x="0" y="49839"/>
          <a:ext cx="10598150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PREDIKAT je temeljni dio rečenice, njena jezgra. </a:t>
          </a:r>
          <a:endParaRPr lang="en-US" sz="1900" kern="1200"/>
        </a:p>
      </dsp:txBody>
      <dsp:txXfrm>
        <a:off x="36845" y="86684"/>
        <a:ext cx="10524460" cy="681087"/>
      </dsp:txXfrm>
    </dsp:sp>
    <dsp:sp modelId="{E21F3CB5-E50E-47EF-B79E-D5E1A871EFC9}">
      <dsp:nvSpPr>
        <dsp:cNvPr id="0" name=""/>
        <dsp:cNvSpPr/>
      </dsp:nvSpPr>
      <dsp:spPr>
        <a:xfrm>
          <a:off x="0" y="859337"/>
          <a:ext cx="10598150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Najčešće kazuje radnju, stanje i zbivanje.</a:t>
          </a:r>
          <a:endParaRPr lang="en-US" sz="1900" kern="1200"/>
        </a:p>
      </dsp:txBody>
      <dsp:txXfrm>
        <a:off x="36845" y="896182"/>
        <a:ext cx="10524460" cy="681087"/>
      </dsp:txXfrm>
    </dsp:sp>
    <dsp:sp modelId="{4DA7032A-1B4E-4A91-937F-5A3512897BE5}">
      <dsp:nvSpPr>
        <dsp:cNvPr id="0" name=""/>
        <dsp:cNvSpPr/>
      </dsp:nvSpPr>
      <dsp:spPr>
        <a:xfrm>
          <a:off x="0" y="1668835"/>
          <a:ext cx="10598150" cy="75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Može biti imenski i glagolski.</a:t>
          </a:r>
          <a:endParaRPr lang="en-US" sz="1900" kern="1200" dirty="0"/>
        </a:p>
      </dsp:txBody>
      <dsp:txXfrm>
        <a:off x="36845" y="1705680"/>
        <a:ext cx="10524460" cy="681087"/>
      </dsp:txXfrm>
    </dsp:sp>
    <dsp:sp modelId="{5AD136D0-27ED-44D0-861C-C23ABB82E7D3}">
      <dsp:nvSpPr>
        <dsp:cNvPr id="0" name=""/>
        <dsp:cNvSpPr/>
      </dsp:nvSpPr>
      <dsp:spPr>
        <a:xfrm>
          <a:off x="0" y="2478332"/>
          <a:ext cx="1059815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Nije ovisan o drugim rečeničnim dijelovima, nego se drugi rečenični dijelovi uvrštavaju u rečenicu po gramatičkim svojstvima predikata.</a:t>
          </a:r>
          <a:endParaRPr lang="en-US" sz="1900" kern="1200" dirty="0"/>
        </a:p>
      </dsp:txBody>
      <dsp:txXfrm>
        <a:off x="36845" y="2515177"/>
        <a:ext cx="10524460" cy="68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E5CB7-C6D3-49B8-942C-DE1A009E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AFAA99-9472-46D6-91C3-3EF6CF7D0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DE2300-24E3-4040-9BB7-EAD4D5FC3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FDE76A-A8D4-4D2B-A9C2-77FA18B5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B5DBDF-BFC3-4DA0-BBDF-0CD5B1E4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04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65E904-EE72-4DCF-A2D8-44AED3F5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ECE564B-D10B-43AE-A568-0F6487F9B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ED5974-82ED-4161-9297-B2FCB38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687E62-D3B4-4EE3-B3BB-263F1623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5B062A-7510-462E-9620-4E35CB1B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60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4E84146-7B6C-4696-9EFA-85D24E9F1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737D8F-61F9-4D76-93DC-13FC251EB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283CB1-2203-418E-9A94-C998C7C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C02A88E-F2B1-4C5C-9B57-74566D97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41BB73-00BC-4876-8EF1-98335553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255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366CA5-BC72-4A04-A6EB-1ED92F7A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331DB6-7E8D-4E0A-8148-C55078E0C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A42047-C78A-4A95-A57D-A9791807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0ADBA9-7770-466D-813F-606AD104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87703D-8ED6-4EC9-96C7-3D643295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5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C557B-07EC-40A4-9CEA-6FBEC5F33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6520C1-F396-48ED-9651-1FF28CA0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C0A65C-2D00-499B-9448-1FE74572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FF6662-8C6C-4D23-AA0A-870A80AE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5BE5ED-3C72-460D-A447-2928FF74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85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5CAE2-7A8A-415A-AA5C-5F486DF5F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2902CC-0269-4CEE-8560-EE957DE7F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E0DCE5-FA36-4185-B724-257DDD50E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B6105A-98F3-4FF6-A29F-97F184EB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B71CD4B-BB38-4E58-B507-685E8222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5553343-A7AB-4D42-8092-6B2CF267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780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4BA0B4-A41E-4BC1-91C7-9862178B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059B2C9-2DE2-4C2D-96DE-A9D61138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E8F216-FDE8-4518-96E3-14C3B3D56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1973BBE-AB79-47D4-AA0B-B6443F0D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24F1193-E764-4F69-ACED-7B035151C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77E96CE-56C7-45FC-B7FA-37692F35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6C2EBA5-209C-4DFD-AE1F-30FE13B8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28B6817-7BE2-4A6E-9567-BE36B706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61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2C1A2F-3C38-4BEA-8BA6-41F9B29B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33A4F8C-C8A7-4816-9A45-2A9E781A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58CC17-76AD-449D-BD54-E93132DD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CC95216-8749-4538-9F91-454E2CE7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35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E3E8AEB-7462-4DB4-8DB8-C4C2E77C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C70A86D-2675-47D2-B1D1-184B6BDB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450334D-FF04-47F2-9AF2-782E8268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7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A5438-F494-442C-BF98-3F37C353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5A5E85-2B6C-45F2-9818-6BC97F17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07958F4-C573-4FE7-9A22-F0BF54C7B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40C43F-A249-479D-89FE-F4EF2BB9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9E0548-EAC7-47DF-9EB3-8AE46974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C5A4407-ABF7-4A3B-A3C3-660115F0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65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0ED738-658A-4D69-A624-606A7B42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BBD4DE3-DCA6-42BE-8B70-7A4849893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A5FFB4-DDB1-440B-9C8D-BC7A4433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58E169C-2127-4252-AD5B-2479B781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1C90C24-C988-421E-9D2B-D14EFD97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3EF3240-25F3-4074-80BB-5188610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9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777A46F-4636-44E4-9712-76E39DC4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AB89064-F670-4449-BB92-08031FE50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DD3B30-20F5-4503-9E01-0A4D765AE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8F98-4C5E-441D-A27F-7E233954D477}" type="datetimeFigureOut">
              <a:rPr lang="hr-HR" smtClean="0"/>
              <a:t>27.1.2025.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FD357F-A40C-401C-970D-D06FE31BE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F598F5-DEFA-4AB5-BA50-FC22F0594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67A8E-AF10-49C2-940D-2A69EFACD5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71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559294"/>
            <a:ext cx="12191999" cy="6298279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428"/>
            <a:ext cx="6096001" cy="6858000"/>
          </a:xfrm>
          <a:prstGeom prst="rect">
            <a:avLst/>
          </a:prstGeom>
          <a:gradFill>
            <a:gsLst>
              <a:gs pos="13000">
                <a:srgbClr val="000000">
                  <a:alpha val="72000"/>
                </a:srgbClr>
              </a:gs>
              <a:gs pos="99000">
                <a:schemeClr val="accent1">
                  <a:lumMod val="50000"/>
                  <a:alpha val="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1ECE9B5-80EB-4677-82C9-25DBDD26E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136" y="1028700"/>
            <a:ext cx="9947305" cy="1090657"/>
          </a:xfrm>
        </p:spPr>
        <p:txBody>
          <a:bodyPr>
            <a:normAutofit/>
          </a:bodyPr>
          <a:lstStyle/>
          <a:p>
            <a:r>
              <a:rPr lang="hr-HR" sz="4800">
                <a:solidFill>
                  <a:srgbClr val="FFFFFF"/>
                </a:solidFill>
              </a:rPr>
              <a:t>GRAMATIČKO USTROJSTVO REČENICE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8F51799-62F1-44AF-B2FE-B474B8D3E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4188"/>
            <a:ext cx="9144000" cy="492440"/>
          </a:xfrm>
        </p:spPr>
        <p:txBody>
          <a:bodyPr>
            <a:normAutofit/>
          </a:bodyPr>
          <a:lstStyle/>
          <a:p>
            <a:endParaRPr lang="hr-HR" sz="2000">
              <a:solidFill>
                <a:srgbClr val="FFFFFF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"/>
                </a:schemeClr>
              </a:gs>
              <a:gs pos="68000">
                <a:schemeClr val="accent1">
                  <a:alpha val="1500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572493-D5A3-4BE0-A461-38AEEA03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r="1" b="1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21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EDFF13-6733-45B5-89D4-807C16DFA5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2400" dirty="0"/>
              <a:t>Promotri istaknute predikate. Koje vrste riječi se mogu naći u službi predikata?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FF872CCD-6560-4AE3-822B-DD5243BFC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302"/>
            <a:ext cx="10515600" cy="43513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2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      glagolski predikat           </a:t>
            </a:r>
            <a:r>
              <a:rPr lang="hr-H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		</a:t>
            </a:r>
            <a:r>
              <a:rPr lang="hr-HR" sz="2400" b="1" strike="noStrike" spc="-1" dirty="0">
                <a:solidFill>
                  <a:srgbClr val="BF9000"/>
                </a:solidFill>
                <a:latin typeface="Calibri"/>
                <a:ea typeface="Calibri"/>
              </a:rPr>
              <a:t>                   imenski predikat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2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Pokrećem</a:t>
            </a:r>
            <a:r>
              <a:rPr lang="hr-H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sve građane grada Osijeka.               Ja </a:t>
            </a:r>
            <a:r>
              <a:rPr lang="hr-HR" sz="2400" b="1" strike="noStrike" spc="-1" dirty="0">
                <a:solidFill>
                  <a:srgbClr val="BF9000"/>
                </a:solidFill>
                <a:latin typeface="Calibri"/>
                <a:ea typeface="Calibri"/>
              </a:rPr>
              <a:t>sam Zdravko</a:t>
            </a:r>
            <a:r>
              <a:rPr lang="hr-HR" sz="2400" b="0" strike="noStrike" spc="-1" dirty="0">
                <a:solidFill>
                  <a:srgbClr val="BF9000"/>
                </a:solidFill>
                <a:latin typeface="Calibri"/>
                <a:ea typeface="Calibri"/>
              </a:rPr>
              <a:t>.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2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00B050"/>
                </a:solidFill>
                <a:latin typeface="Calibri"/>
                <a:ea typeface="Calibri"/>
              </a:rPr>
              <a:t>Sudjelujte</a:t>
            </a:r>
            <a:r>
              <a:rPr lang="hr-HR" sz="24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 aktivnostima. 	                                Ja </a:t>
            </a:r>
            <a:r>
              <a:rPr lang="hr-HR" sz="2400" b="1" strike="noStrike" spc="-1" dirty="0">
                <a:solidFill>
                  <a:srgbClr val="BF9000"/>
                </a:solidFill>
                <a:latin typeface="Calibri"/>
                <a:ea typeface="Calibri"/>
              </a:rPr>
              <a:t>sam zanimljiv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>
              <a:lnSpc>
                <a:spcPct val="200000"/>
              </a:lnSpc>
              <a:tabLst>
                <a:tab pos="0" algn="l"/>
              </a:tabLst>
            </a:pPr>
            <a:r>
              <a:rPr lang="hr-HR" sz="2400" spc="-1" dirty="0">
                <a:solidFill>
                  <a:srgbClr val="FF0000"/>
                </a:solidFill>
                <a:latin typeface="Calibri"/>
              </a:rPr>
              <a:t>    GLAGOL                                                               POMOĆNI GAGOL + IMENSKA RIJEČ</a:t>
            </a:r>
            <a:endParaRPr lang="hr-HR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5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BC1DC1-0421-45ED-AE62-D3E25709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MORA LI PREDIKAT U SEBI UVIJEK IMATI GLAGOL?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B27C45-47E6-40FB-A545-E83D021A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812" y="4963425"/>
            <a:ext cx="3510355" cy="758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EFFFF"/>
                </a:solidFill>
              </a:rPr>
              <a:t> </a:t>
            </a: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WATCH: DA announces results of its leadership contest">
            <a:extLst>
              <a:ext uri="{FF2B5EF4-FFF2-40B4-BE49-F238E27FC236}">
                <a16:creationId xmlns:a16="http://schemas.microsoft.com/office/drawing/2014/main" id="{A971772A-938B-46B3-9A6C-6F9561D18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r="-2" b="-2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7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57C0D6E-EE1A-4BEB-B96A-324224BA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800" b="1" dirty="0">
                <a:solidFill>
                  <a:schemeClr val="accent2"/>
                </a:solidFill>
              </a:rPr>
              <a:t>1. GLAGOLSKI PREDIKAT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A28D2F-C08E-4743-9B6C-1ACD3721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608" y="731519"/>
            <a:ext cx="7279690" cy="5582333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PREDIKAT KOJI JE IZREČEN GLAGOLOM ZOVE SE GLAGOLSKI PREDIKAT.</a:t>
            </a:r>
          </a:p>
          <a:p>
            <a:pPr>
              <a:lnSpc>
                <a:spcPct val="150000"/>
              </a:lnSpc>
            </a:pPr>
            <a:endParaRPr lang="hr-HR" sz="2200" dirty="0"/>
          </a:p>
          <a:p>
            <a:pPr>
              <a:lnSpc>
                <a:spcPct val="150000"/>
              </a:lnSpc>
            </a:pPr>
            <a:r>
              <a:rPr lang="hr-HR" sz="2200" dirty="0"/>
              <a:t>Ja </a:t>
            </a:r>
            <a:r>
              <a:rPr lang="hr-HR" sz="2200" b="1" u="sng" dirty="0">
                <a:solidFill>
                  <a:schemeClr val="accent2"/>
                </a:solidFill>
              </a:rPr>
              <a:t>grlim</a:t>
            </a:r>
            <a:r>
              <a:rPr lang="hr-HR" sz="2200" u="sng" dirty="0"/>
              <a:t> </a:t>
            </a:r>
            <a:r>
              <a:rPr lang="hr-HR" sz="2200" dirty="0"/>
              <a:t>tatu.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Volim</a:t>
            </a:r>
            <a:r>
              <a:rPr lang="hr-HR" sz="2200" dirty="0"/>
              <a:t> život.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Imam </a:t>
            </a:r>
            <a:r>
              <a:rPr lang="hr-HR" sz="2200" dirty="0"/>
              <a:t>dovoljno prijatelja.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Pokušasmo</a:t>
            </a:r>
            <a:r>
              <a:rPr lang="hr-HR" sz="2200" dirty="0"/>
              <a:t> mu pomoći.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Pomozi</a:t>
            </a:r>
            <a:r>
              <a:rPr lang="hr-HR" sz="2200" dirty="0"/>
              <a:t> mi s domaćom zadaćom.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Donosim</a:t>
            </a:r>
            <a:r>
              <a:rPr lang="hr-HR" sz="2200" dirty="0"/>
              <a:t> ti dobre vijesti.</a:t>
            </a:r>
          </a:p>
          <a:p>
            <a:pPr>
              <a:lnSpc>
                <a:spcPct val="150000"/>
              </a:lnSpc>
            </a:pPr>
            <a:r>
              <a:rPr lang="hr-HR" sz="2200" b="1" dirty="0">
                <a:solidFill>
                  <a:schemeClr val="accent2"/>
                </a:solidFill>
              </a:rPr>
              <a:t>Pogledah</a:t>
            </a:r>
            <a:r>
              <a:rPr lang="hr-HR" sz="2200" dirty="0"/>
              <a:t> ga u čudu.</a:t>
            </a:r>
          </a:p>
          <a:p>
            <a:pPr>
              <a:lnSpc>
                <a:spcPct val="150000"/>
              </a:lnSpc>
            </a:pPr>
            <a:endParaRPr lang="hr-HR" sz="2200" dirty="0"/>
          </a:p>
          <a:p>
            <a:pPr>
              <a:lnSpc>
                <a:spcPct val="150000"/>
              </a:lnSpc>
            </a:pPr>
            <a:r>
              <a:rPr lang="hr-HR" sz="2200" dirty="0"/>
              <a:t>Predikat izrečen jednostavnim glagolskim oblikom (prezent, aorist, imperfekt, imperativ) zove se </a:t>
            </a:r>
            <a:r>
              <a:rPr lang="hr-HR" sz="2200" dirty="0">
                <a:solidFill>
                  <a:schemeClr val="accent2"/>
                </a:solidFill>
              </a:rPr>
              <a:t>JEDNOSTAVNI GLAGOLSKI PREDIKAT. </a:t>
            </a:r>
          </a:p>
          <a:p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174143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A6FE6-4E8D-48C5-86A6-B0E63CE7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7" y="133165"/>
            <a:ext cx="11869445" cy="6604986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/>
                </a:solidFill>
              </a:rPr>
              <a:t>Mogu</a:t>
            </a:r>
            <a:r>
              <a:rPr lang="hr-HR" dirty="0"/>
              <a:t> ti</a:t>
            </a:r>
            <a:r>
              <a:rPr lang="hr-HR" dirty="0">
                <a:solidFill>
                  <a:schemeClr val="accent2"/>
                </a:solidFill>
              </a:rPr>
              <a:t> osigurati </a:t>
            </a:r>
            <a:r>
              <a:rPr lang="hr-HR" dirty="0"/>
              <a:t>dobar život.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/>
                </a:solidFill>
              </a:rPr>
              <a:t>Bili smo </a:t>
            </a:r>
            <a:r>
              <a:rPr lang="hr-HR" dirty="0"/>
              <a:t>jako </a:t>
            </a:r>
            <a:r>
              <a:rPr lang="hr-HR" dirty="0">
                <a:solidFill>
                  <a:schemeClr val="accent2"/>
                </a:solidFill>
              </a:rPr>
              <a:t>pokisli.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/>
                </a:solidFill>
              </a:rPr>
              <a:t>Uzvratit ću </a:t>
            </a:r>
            <a:r>
              <a:rPr lang="hr-HR" dirty="0"/>
              <a:t>ti dobrotom.</a:t>
            </a:r>
          </a:p>
          <a:p>
            <a:pPr>
              <a:lnSpc>
                <a:spcPct val="150000"/>
              </a:lnSpc>
            </a:pPr>
            <a:r>
              <a:rPr lang="hr-HR" dirty="0"/>
              <a:t>Da nam </a:t>
            </a:r>
            <a:r>
              <a:rPr lang="hr-HR" dirty="0">
                <a:solidFill>
                  <a:schemeClr val="accent2"/>
                </a:solidFill>
              </a:rPr>
              <a:t>je rekao </a:t>
            </a:r>
            <a:r>
              <a:rPr lang="hr-HR" dirty="0"/>
              <a:t>istinu, </a:t>
            </a:r>
            <a:r>
              <a:rPr lang="hr-HR" dirty="0">
                <a:solidFill>
                  <a:schemeClr val="accent2"/>
                </a:solidFill>
              </a:rPr>
              <a:t>bili bismo </a:t>
            </a:r>
            <a:r>
              <a:rPr lang="hr-HR" dirty="0"/>
              <a:t>mu </a:t>
            </a:r>
            <a:r>
              <a:rPr lang="hr-HR" dirty="0">
                <a:solidFill>
                  <a:schemeClr val="accent2"/>
                </a:solidFill>
              </a:rPr>
              <a:t>pomogli</a:t>
            </a:r>
            <a:r>
              <a:rPr lang="hr-HR" dirty="0"/>
              <a:t>.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accent2"/>
                </a:solidFill>
              </a:rPr>
              <a:t>Naučio si </a:t>
            </a:r>
            <a:r>
              <a:rPr lang="hr-HR" dirty="0"/>
              <a:t>me svemu i svačemu.</a:t>
            </a:r>
          </a:p>
          <a:p>
            <a:pPr>
              <a:lnSpc>
                <a:spcPct val="150000"/>
              </a:lnSpc>
            </a:pPr>
            <a:r>
              <a:rPr lang="hr-HR" dirty="0"/>
              <a:t>Ove godine </a:t>
            </a:r>
            <a:r>
              <a:rPr lang="hr-HR" dirty="0">
                <a:solidFill>
                  <a:schemeClr val="accent2"/>
                </a:solidFill>
              </a:rPr>
              <a:t>je počeo štedjeti </a:t>
            </a:r>
            <a:r>
              <a:rPr lang="hr-HR" dirty="0"/>
              <a:t>za putovanje.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tx1"/>
                </a:solidFill>
              </a:rPr>
              <a:t>Predikat izrečen složenim glagolskim oblikom (perfekt, pluskvamperfekt, futur I., futur II., kondicional I., kondicional II.) te modalnim glagolom + infinitiv zove se</a:t>
            </a:r>
            <a:r>
              <a:rPr lang="hr-HR" dirty="0"/>
              <a:t> </a:t>
            </a:r>
            <a:r>
              <a:rPr lang="hr-HR" dirty="0">
                <a:solidFill>
                  <a:schemeClr val="accent2"/>
                </a:solidFill>
              </a:rPr>
              <a:t>SLOŽENI GLAGOLSKI PREDIKAT.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171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6D6C5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094372-AE99-4C95-8D51-56884181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800" b="1" dirty="0">
                <a:solidFill>
                  <a:schemeClr val="accent2"/>
                </a:solidFill>
              </a:rPr>
              <a:t>2. IMENSKI PREDIKAT</a:t>
            </a:r>
          </a:p>
        </p:txBody>
      </p:sp>
      <p:pic>
        <p:nvPicPr>
          <p:cNvPr id="7" name="Google Shape;210;p21">
            <a:extLst>
              <a:ext uri="{FF2B5EF4-FFF2-40B4-BE49-F238E27FC236}">
                <a16:creationId xmlns:a16="http://schemas.microsoft.com/office/drawing/2014/main" id="{F1B1EE3E-6B00-45AB-AB0C-39B0C3BF3EEC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064" r="-2" b="-2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910104F-0DC4-4FF6-8DFA-86291507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4416551"/>
            <a:ext cx="10947813" cy="1979851"/>
          </a:xfrm>
        </p:spPr>
        <p:txBody>
          <a:bodyPr anchor="ctr"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endParaRPr lang="hr-HR" sz="3300" dirty="0"/>
          </a:p>
          <a:p>
            <a:pPr>
              <a:lnSpc>
                <a:spcPct val="150000"/>
              </a:lnSpc>
            </a:pPr>
            <a:r>
              <a:rPr lang="hr-HR" sz="3600" dirty="0">
                <a:solidFill>
                  <a:schemeClr val="tx2"/>
                </a:solidFill>
              </a:rPr>
              <a:t>Imenski predikat sastoji se od </a:t>
            </a:r>
            <a:r>
              <a:rPr lang="hr-HR" sz="3600" dirty="0">
                <a:solidFill>
                  <a:srgbClr val="FF0000"/>
                </a:solidFill>
              </a:rPr>
              <a:t>pomoćnog glagola biti </a:t>
            </a:r>
            <a:r>
              <a:rPr lang="hr-HR" sz="3600" dirty="0">
                <a:solidFill>
                  <a:schemeClr val="tx2"/>
                </a:solidFill>
              </a:rPr>
              <a:t>(kojeg zovemo SPONA ili KOPULA) te </a:t>
            </a:r>
            <a:r>
              <a:rPr lang="hr-HR" sz="3600" dirty="0">
                <a:solidFill>
                  <a:srgbClr val="FF0000"/>
                </a:solidFill>
              </a:rPr>
              <a:t>IMENSKE RIJEČI</a:t>
            </a:r>
            <a:r>
              <a:rPr lang="hr-HR" sz="3600" dirty="0">
                <a:solidFill>
                  <a:schemeClr val="tx2"/>
                </a:solidFill>
              </a:rPr>
              <a:t>. U ovom slučaju predikati ne izriču radnju nego OBILJEŽJE SUBJEKTA.</a:t>
            </a:r>
          </a:p>
          <a:p>
            <a:pPr>
              <a:lnSpc>
                <a:spcPct val="150000"/>
              </a:lnSpc>
            </a:pPr>
            <a:r>
              <a:rPr lang="hr-HR" sz="3600" dirty="0">
                <a:solidFill>
                  <a:srgbClr val="FF0000"/>
                </a:solidFill>
              </a:rPr>
              <a:t>                                                  POMOĆNI GLAGOL BITI (sam, si, je, smo, ste, su) + IMENSKA RIJEČ</a:t>
            </a:r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9265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276499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D4641EB-948A-4AD5-AEAC-4B528E5A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16" y="481324"/>
            <a:ext cx="6007340" cy="134599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dirty="0">
                <a:solidFill>
                  <a:schemeClr val="tx2"/>
                </a:solidFill>
              </a:rPr>
              <a:t>Čime još možemo izreći imenski predikat?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73216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E1549EF-387D-467F-85E6-839DB228E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r="-1" b="8409"/>
          <a:stretch/>
        </p:blipFill>
        <p:spPr>
          <a:xfrm>
            <a:off x="321564" y="2295144"/>
            <a:ext cx="11548872" cy="42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4E723B-D807-49DD-B4DF-6703E205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8" y="2023110"/>
            <a:ext cx="2733591" cy="2846070"/>
          </a:xfrm>
          <a:solidFill>
            <a:schemeClr val="accent2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ZAKLJUČNO o IMENSKOM PREDIKATU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360FEA7-6FB7-4F8D-82C7-03E0C572E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11064" b="-2"/>
          <a:stretch/>
        </p:blipFill>
        <p:spPr>
          <a:xfrm>
            <a:off x="545238" y="470091"/>
            <a:ext cx="7608304" cy="56003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53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C4663-14AD-4F4E-AFEA-498733F7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912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accent4"/>
                </a:solidFill>
              </a:rPr>
              <a:t>Još samo malo…</a:t>
            </a:r>
          </a:p>
        </p:txBody>
      </p:sp>
      <p:pic>
        <p:nvPicPr>
          <p:cNvPr id="4" name="Google Shape;231;p22">
            <a:extLst>
              <a:ext uri="{FF2B5EF4-FFF2-40B4-BE49-F238E27FC236}">
                <a16:creationId xmlns:a16="http://schemas.microsoft.com/office/drawing/2014/main" id="{27DD3350-E94B-41A4-AC88-57BD9DAFB7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63882" y="1856880"/>
            <a:ext cx="7713677" cy="2949262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224;p22" descr="Orange Circle Logo - Free image on Pixabay">
            <a:extLst>
              <a:ext uri="{FF2B5EF4-FFF2-40B4-BE49-F238E27FC236}">
                <a16:creationId xmlns:a16="http://schemas.microsoft.com/office/drawing/2014/main" id="{16AC9190-D9F1-4F1F-8C22-80EBF0A832D3}"/>
              </a:ext>
            </a:extLst>
          </p:cNvPr>
          <p:cNvPicPr/>
          <p:nvPr/>
        </p:nvPicPr>
        <p:blipFill>
          <a:blip r:embed="rId3"/>
          <a:stretch/>
        </p:blipFill>
        <p:spPr>
          <a:xfrm rot="8593800">
            <a:off x="7560360" y="1335960"/>
            <a:ext cx="4185360" cy="4087440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4">
            <a:extLst>
              <a:ext uri="{FF2B5EF4-FFF2-40B4-BE49-F238E27FC236}">
                <a16:creationId xmlns:a16="http://schemas.microsoft.com/office/drawing/2014/main" id="{99B3D50E-939D-4362-8562-462C87A111FB}"/>
              </a:ext>
            </a:extLst>
          </p:cNvPr>
          <p:cNvSpPr/>
          <p:nvPr/>
        </p:nvSpPr>
        <p:spPr>
          <a:xfrm>
            <a:off x="8171280" y="2246050"/>
            <a:ext cx="2963520" cy="23348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Rečenica u kojoj nije izrečen glagol zove se </a:t>
            </a:r>
            <a:r>
              <a:rPr lang="hr-HR" sz="2400" b="1" strike="noStrike" spc="-1" dirty="0" err="1">
                <a:solidFill>
                  <a:schemeClr val="accent4"/>
                </a:solidFill>
                <a:latin typeface="Calibri"/>
                <a:ea typeface="Calibri"/>
              </a:rPr>
              <a:t>neoglagoljena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ili </a:t>
            </a:r>
            <a:r>
              <a:rPr lang="hr-HR" sz="24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bezglagolska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rečenica.</a:t>
            </a:r>
            <a:endParaRPr lang="hr-HR" sz="2400" b="0" strike="noStrike" spc="-1" dirty="0"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98099FE8-61CA-476A-BB57-292AFF1FE49D}"/>
              </a:ext>
            </a:extLst>
          </p:cNvPr>
          <p:cNvSpPr/>
          <p:nvPr/>
        </p:nvSpPr>
        <p:spPr>
          <a:xfrm>
            <a:off x="1113840" y="5001120"/>
            <a:ext cx="5267910" cy="111393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U starijim gramatikama takva se rečenica zvala  </a:t>
            </a:r>
            <a:r>
              <a:rPr lang="hr-HR" sz="2400" b="1" strike="noStrike" spc="-1" dirty="0">
                <a:solidFill>
                  <a:srgbClr val="C00000"/>
                </a:solidFill>
                <a:latin typeface="Calibri"/>
                <a:ea typeface="Calibri"/>
              </a:rPr>
              <a:t>krnja</a:t>
            </a:r>
            <a:r>
              <a:rPr lang="hr-HR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rečenica.</a:t>
            </a:r>
            <a:endParaRPr lang="hr-H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5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F85E73-FC39-475A-8603-4568820F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00"/>
            <a:ext cx="10515600" cy="976544"/>
          </a:xfrm>
          <a:solidFill>
            <a:schemeClr val="accent2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dirty="0"/>
              <a:t>Za one koji žele znati više…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B46DE7-5431-43BB-97E3-34EAA0CC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296140"/>
            <a:ext cx="11922711" cy="548195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U imenskom predikatu ulogu spone ili kopule može preuzeti i glagol. Takav glagol zahtijeva imensku dopunu (imensku riječ) u Takvi glagoli su </a:t>
            </a:r>
            <a:r>
              <a:rPr lang="hr-HR" dirty="0" err="1"/>
              <a:t>semik</a:t>
            </a:r>
            <a:r>
              <a:rPr lang="hr-HR" b="1" dirty="0" err="1"/>
              <a:t>nominativu</a:t>
            </a:r>
            <a:r>
              <a:rPr lang="hr-HR" b="1" dirty="0"/>
              <a:t> ili instrumentalu.</a:t>
            </a:r>
          </a:p>
          <a:p>
            <a:pPr>
              <a:lnSpc>
                <a:spcPct val="150000"/>
              </a:lnSpc>
            </a:pPr>
            <a:r>
              <a:rPr lang="hr-HR" dirty="0"/>
              <a:t>Kopulativni glagoli poput: </a:t>
            </a:r>
            <a:r>
              <a:rPr lang="hr-HR" b="1" u="sng" dirty="0">
                <a:solidFill>
                  <a:schemeClr val="accent2"/>
                </a:solidFill>
              </a:rPr>
              <a:t>zvati se, postati, činiti se, smatrati, držati, napraviti, predstavljati se, proglasiti, izabrati, osjećati se, označiti, okruniti…</a:t>
            </a:r>
          </a:p>
          <a:p>
            <a:pPr>
              <a:lnSpc>
                <a:spcPct val="150000"/>
              </a:lnSpc>
            </a:pPr>
            <a:r>
              <a:rPr lang="hr-HR" b="1" dirty="0"/>
              <a:t>Napravio me budalom.</a:t>
            </a:r>
          </a:p>
          <a:p>
            <a:pPr>
              <a:lnSpc>
                <a:spcPct val="150000"/>
              </a:lnSpc>
            </a:pPr>
            <a:r>
              <a:rPr lang="hr-HR" b="1" dirty="0"/>
              <a:t>Zovem se Martina.</a:t>
            </a:r>
          </a:p>
          <a:p>
            <a:pPr>
              <a:lnSpc>
                <a:spcPct val="150000"/>
              </a:lnSpc>
            </a:pPr>
            <a:r>
              <a:rPr lang="hr-HR" dirty="0"/>
              <a:t>To </a:t>
            </a:r>
            <a:r>
              <a:rPr lang="hr-HR" b="1" dirty="0"/>
              <a:t>sam smatrala žrtvom.</a:t>
            </a:r>
          </a:p>
          <a:p>
            <a:pPr>
              <a:lnSpc>
                <a:spcPct val="150000"/>
              </a:lnSpc>
            </a:pPr>
            <a:r>
              <a:rPr lang="hr-HR" dirty="0"/>
              <a:t>Djevojkama </a:t>
            </a:r>
            <a:r>
              <a:rPr lang="hr-HR" b="1" dirty="0">
                <a:solidFill>
                  <a:schemeClr val="tx2"/>
                </a:solidFill>
              </a:rPr>
              <a:t>se </a:t>
            </a:r>
            <a:r>
              <a:rPr lang="hr-HR" b="1" dirty="0"/>
              <a:t>predstavljao kao doktor medicine.</a:t>
            </a:r>
          </a:p>
          <a:p>
            <a:pPr>
              <a:lnSpc>
                <a:spcPct val="150000"/>
              </a:lnSpc>
            </a:pPr>
            <a:r>
              <a:rPr lang="hr-HR" dirty="0"/>
              <a:t>Ljudi ga </a:t>
            </a:r>
            <a:r>
              <a:rPr lang="hr-HR" b="1" dirty="0"/>
              <a:t>drže junakom.</a:t>
            </a:r>
          </a:p>
          <a:p>
            <a:pPr>
              <a:lnSpc>
                <a:spcPct val="150000"/>
              </a:lnSpc>
            </a:pPr>
            <a:r>
              <a:rPr lang="hr-HR" b="1" dirty="0"/>
              <a:t>Nisam se</a:t>
            </a:r>
            <a:r>
              <a:rPr lang="hr-HR" dirty="0"/>
              <a:t> više </a:t>
            </a:r>
            <a:r>
              <a:rPr lang="hr-HR" b="1" dirty="0"/>
              <a:t>osjećao nadmoćan. </a:t>
            </a:r>
          </a:p>
          <a:p>
            <a:pPr>
              <a:lnSpc>
                <a:spcPct val="150000"/>
              </a:lnSpc>
            </a:pPr>
            <a:r>
              <a:rPr lang="hr-HR" b="1" dirty="0"/>
              <a:t>Okrunili smo</a:t>
            </a:r>
            <a:r>
              <a:rPr lang="hr-HR" dirty="0"/>
              <a:t> ga </a:t>
            </a:r>
            <a:r>
              <a:rPr lang="hr-HR" b="1" dirty="0"/>
              <a:t>carem.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6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85260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833236-FD89-49D9-945B-F2EE5642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3800">
                <a:solidFill>
                  <a:srgbClr val="FFFFFF"/>
                </a:solidFill>
              </a:rPr>
              <a:t>ZAPAMTI</a:t>
            </a:r>
          </a:p>
        </p:txBody>
      </p:sp>
      <p:pic>
        <p:nvPicPr>
          <p:cNvPr id="1026" name="Picture 2" descr="Kraj startupskog hypea u Hrvatskoj - Komentar @ Bug.hr">
            <a:extLst>
              <a:ext uri="{FF2B5EF4-FFF2-40B4-BE49-F238E27FC236}">
                <a16:creationId xmlns:a16="http://schemas.microsoft.com/office/drawing/2014/main" id="{3CF597EE-62D4-4EDF-B381-752E90F05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 r="-1" b="10153"/>
          <a:stretch/>
        </p:blipFill>
        <p:spPr bwMode="auto">
          <a:xfrm>
            <a:off x="4044603" y="448056"/>
            <a:ext cx="7680450" cy="38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08C461-11E4-4100-AC4E-396E1BD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642338"/>
            <a:ext cx="7037591" cy="1564310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/>
              <a:t>POMOĆNI GLAGOL i INFINITIV BITI NIKADA </a:t>
            </a:r>
            <a:r>
              <a:rPr lang="hr-HR" b="1" dirty="0">
                <a:solidFill>
                  <a:srgbClr val="FF0000"/>
                </a:solidFill>
              </a:rPr>
              <a:t>NE MOGU BITI SAMI PREDIKAT!!!!!!!!!</a:t>
            </a:r>
          </a:p>
          <a:p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44121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C6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B34D81-714D-4B31-BA11-8CA45565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SINTAKSA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2934F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27BDE98-475D-46D1-B43E-0EBF1C0A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8" y="2667954"/>
            <a:ext cx="2569111" cy="36352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2934F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D1CBB27E-E189-4DAF-9F48-4898820DA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970" y="3335341"/>
            <a:ext cx="3067358" cy="23005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389D90-7274-4678-B24E-811CC34FC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057" y="762983"/>
            <a:ext cx="3515128" cy="5330923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b="0" strike="noStrike" spc="-1" dirty="0">
                <a:solidFill>
                  <a:srgbClr val="FFFFFF"/>
                </a:solidFill>
                <a:latin typeface="Arial"/>
                <a:ea typeface="Calibri"/>
              </a:rPr>
              <a:t>Dio gramatike koji proučava jezično ustrojstvo rečenice.</a:t>
            </a:r>
            <a:r>
              <a:rPr lang="hr-HR" sz="2400" b="0" strike="noStrike" spc="-1" dirty="0">
                <a:solidFill>
                  <a:schemeClr val="accent6"/>
                </a:solidFill>
                <a:latin typeface="Arial"/>
                <a:ea typeface="Calibri"/>
              </a:rPr>
              <a:t> U njoj se opisuju pravila o slaganju riječi u rečenice.</a:t>
            </a:r>
            <a:endParaRPr lang="hr-HR" sz="2400" b="0" strike="noStrike" spc="-1" dirty="0">
              <a:solidFill>
                <a:schemeClr val="accent6"/>
              </a:solidFill>
              <a:latin typeface="Arial"/>
            </a:endParaRPr>
          </a:p>
          <a:p>
            <a:endParaRPr lang="hr-H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705061-02AC-4B39-A6FC-21BEFAA1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Radna</a:t>
            </a:r>
            <a:r>
              <a:rPr lang="en-US" sz="3700" dirty="0"/>
              <a:t> </a:t>
            </a:r>
            <a:r>
              <a:rPr lang="en-US" sz="3700" dirty="0" err="1"/>
              <a:t>bilježnica</a:t>
            </a:r>
            <a:r>
              <a:rPr lang="en-US" sz="3700" dirty="0"/>
              <a:t> str. 45. </a:t>
            </a:r>
            <a:r>
              <a:rPr lang="en-US" sz="3700"/>
              <a:t>– 49.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ko izgleda Instagram kraj i zašto ga odjednom svi vide (FOTO) | Vijesti">
            <a:extLst>
              <a:ext uri="{FF2B5EF4-FFF2-40B4-BE49-F238E27FC236}">
                <a16:creationId xmlns:a16="http://schemas.microsoft.com/office/drawing/2014/main" id="{C847A2CC-9413-4B0C-9593-64937B946C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r="8222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2F4619-5942-4C99-AEAC-D67189BC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Ponovimo…</a:t>
            </a:r>
          </a:p>
        </p:txBody>
      </p:sp>
      <p:pic>
        <p:nvPicPr>
          <p:cNvPr id="1026" name="Picture 2" descr="Glagoli">
            <a:extLst>
              <a:ext uri="{FF2B5EF4-FFF2-40B4-BE49-F238E27FC236}">
                <a16:creationId xmlns:a16="http://schemas.microsoft.com/office/drawing/2014/main" id="{DEB3E895-F410-4DA3-9B1E-7FE5862CC5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 b="-1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10B8FD-F950-446E-BD85-C97DF143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hr-HR" dirty="0">
                <a:solidFill>
                  <a:srgbClr val="FFFFFF"/>
                </a:solidFill>
              </a:rPr>
              <a:t>Nabroji promjenjive vrste riječi.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FFFFFF"/>
                </a:solidFill>
              </a:rPr>
              <a:t>Što su glagoli?</a:t>
            </a:r>
          </a:p>
          <a:p>
            <a:pPr>
              <a:lnSpc>
                <a:spcPct val="200000"/>
              </a:lnSpc>
            </a:pPr>
            <a:r>
              <a:rPr lang="hr-HR" dirty="0">
                <a:solidFill>
                  <a:srgbClr val="FFFFFF"/>
                </a:solidFill>
              </a:rPr>
              <a:t>Koja su obilježja glagola?</a:t>
            </a:r>
          </a:p>
          <a:p>
            <a:endParaRPr lang="hr-H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9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5A9F21-DFC2-44C3-B0BC-6F5285AA8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spc="-1" dirty="0">
                <a:ea typeface="Calibri"/>
              </a:rPr>
              <a:t>Ja sam Zdravko. Ja sam aktivnost koju ste čekali. Ja sam tu, u vašem gradu. Ja sam vaš. Vi ste moji. Unapređujem zdravlje. Pokrećem sve građane grada Osijeka na aktivnosti usmjerene tjelesnom vježbanju. Svaki mjesec donosim vam jednu aktivnost. Aktivnosti je dvanaest. Sudjelujte u aktivnostima i prikupljajte pečate. Najmanje deset pečata osigurat će vam status </a:t>
            </a:r>
            <a:r>
              <a:rPr lang="hr-HR" spc="-1" dirty="0" err="1">
                <a:ea typeface="Calibri"/>
              </a:rPr>
              <a:t>SuperZdravko</a:t>
            </a:r>
            <a:r>
              <a:rPr lang="hr-HR" spc="-1" dirty="0">
                <a:ea typeface="Calibri"/>
              </a:rPr>
              <a:t>, ali i vrijedne nagrade.  Ja sam zanimljiv. Ja sam spreman. Krenuo sam! Krenite i vi!</a:t>
            </a:r>
            <a:endParaRPr lang="hr-HR" spc="-1" dirty="0">
              <a:latin typeface="Arial"/>
            </a:endParaRPr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6ACC9B5B-12B9-4A24-86CB-3A7F1031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2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Pronađi u tekstu sve glagole. Koju ulogu imaju? Jesu li rečenice razumljive bez glagola?</a:t>
            </a:r>
          </a:p>
        </p:txBody>
      </p:sp>
    </p:spTree>
    <p:extLst>
      <p:ext uri="{BB962C8B-B14F-4D97-AF65-F5344CB8AC3E}">
        <p14:creationId xmlns:p14="http://schemas.microsoft.com/office/powerpoint/2010/main" val="21202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5A0C6-CE40-4970-9023-9B9CC0489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Ja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sam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Zdravko. Ja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sam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aktivnost koju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ste čekali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Ja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 sam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tu, u vašem gradu. Ja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sam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vaš. Vi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ste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moji. U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napređujem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zdravlje.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 Pokrećem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sve građane grada Osijeka na aktivnosti usmjerene tjelesnom vježbanju. Svaki mjesec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donosim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vam jednu aktivnost. Aktivnosti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 je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dvanaest.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Sudjelujte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u aktivnostima i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prikupljajte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pečate. Najmanje deset pečata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osigurat će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vam status </a:t>
            </a:r>
            <a:r>
              <a:rPr lang="hr-HR" sz="2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SuperZdravko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ali i vrijedne nagrade.  Ja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sam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zanimljiv. Ja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 sam 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spreman.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Krenuo sam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! </a:t>
            </a:r>
            <a:r>
              <a:rPr lang="hr-HR" sz="2800" b="0" strike="noStrike" spc="-1" dirty="0">
                <a:solidFill>
                  <a:srgbClr val="FF0000"/>
                </a:solidFill>
                <a:latin typeface="Calibri"/>
                <a:ea typeface="Calibri"/>
              </a:rPr>
              <a:t>Krenite</a:t>
            </a:r>
            <a:r>
              <a:rPr lang="hr-HR" sz="2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i vi!</a:t>
            </a:r>
            <a:endParaRPr lang="hr-HR" sz="2800" b="0" strike="noStrike" spc="-1" dirty="0">
              <a:latin typeface="Arial"/>
            </a:endParaRPr>
          </a:p>
          <a:p>
            <a:endParaRPr lang="hr-HR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1E23D19A-445B-48B4-9BB9-4FEF5354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84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9435C9-98CF-474C-B325-81DF135C0F2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dirty="0"/>
              <a:t>Gramatičko ustrojstvo rečenice</a:t>
            </a:r>
            <a:br>
              <a:rPr lang="hr-HR" dirty="0"/>
            </a:br>
            <a:r>
              <a:rPr lang="hr-HR" dirty="0"/>
              <a:t>Dijelovi rečenice:</a:t>
            </a:r>
          </a:p>
        </p:txBody>
      </p:sp>
      <p:pic>
        <p:nvPicPr>
          <p:cNvPr id="4" name="Google Shape;130;p17">
            <a:extLst>
              <a:ext uri="{FF2B5EF4-FFF2-40B4-BE49-F238E27FC236}">
                <a16:creationId xmlns:a16="http://schemas.microsoft.com/office/drawing/2014/main" id="{0D19D5C9-5102-4208-BE83-717EC2BBFC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990600" y="2421045"/>
            <a:ext cx="10210800" cy="3267076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125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7">
            <a:extLst>
              <a:ext uri="{FF2B5EF4-FFF2-40B4-BE49-F238E27FC236}">
                <a16:creationId xmlns:a16="http://schemas.microsoft.com/office/drawing/2014/main" id="{FC49A843-DAA5-4A24-96FA-1FD81A49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4905"/>
            <a:ext cx="10515600" cy="2015231"/>
          </a:xfrm>
          <a:prstGeom prst="rect">
            <a:avLst/>
          </a:prstGeom>
          <a:solidFill>
            <a:srgbClr val="0070C0"/>
          </a:solidFill>
          <a:ln w="0">
            <a:noFill/>
          </a:ln>
          <a:effectLst>
            <a:outerShdw blurRad="50800" dist="38160" dir="10800000" algn="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2400" b="1" strike="noStrike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Predikat otvara mjesto samome sebi i ostalim rečeničnim dijelovima. </a:t>
            </a:r>
            <a:r>
              <a:rPr lang="hr-HR" sz="2400" b="1" spc="-1" dirty="0">
                <a:solidFill>
                  <a:srgbClr val="FFFFFF"/>
                </a:solidFill>
                <a:latin typeface="Calibri"/>
                <a:ea typeface="Calibri"/>
              </a:rPr>
              <a:t>SADRŽI GLAGOL!</a:t>
            </a:r>
            <a:endParaRPr lang="hr-HR" sz="2400" b="1" strike="noStrike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2400" b="1" spc="-1" dirty="0">
                <a:solidFill>
                  <a:srgbClr val="FFFFFF"/>
                </a:solidFill>
                <a:latin typeface="Calibri"/>
              </a:rPr>
              <a:t>Subjekt- vršitelj radnje.</a:t>
            </a:r>
            <a:endParaRPr lang="hr-HR" sz="2400" b="0" strike="noStrike" spc="-1" dirty="0">
              <a:latin typeface="Arial"/>
            </a:endParaRPr>
          </a:p>
        </p:txBody>
      </p:sp>
      <p:sp>
        <p:nvSpPr>
          <p:cNvPr id="5" name="CustomShape 5">
            <a:extLst>
              <a:ext uri="{FF2B5EF4-FFF2-40B4-BE49-F238E27FC236}">
                <a16:creationId xmlns:a16="http://schemas.microsoft.com/office/drawing/2014/main" id="{64A97BC3-4007-4AE6-B8C0-524E6322E774}"/>
              </a:ext>
            </a:extLst>
          </p:cNvPr>
          <p:cNvSpPr/>
          <p:nvPr/>
        </p:nvSpPr>
        <p:spPr>
          <a:xfrm>
            <a:off x="1392434" y="3187083"/>
            <a:ext cx="4298152" cy="1873856"/>
          </a:xfrm>
          <a:prstGeom prst="rect">
            <a:avLst/>
          </a:prstGeom>
          <a:solidFill>
            <a:srgbClr val="FF0000"/>
          </a:solidFill>
          <a:ln w="0">
            <a:noFill/>
          </a:ln>
          <a:effectLst>
            <a:outerShdw blurRad="50800" dist="38160" dir="10800000" algn="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2400" b="1" strike="noStrike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Imenične su dopune: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 atribut i apozicija.</a:t>
            </a:r>
            <a:endParaRPr lang="hr-HR" sz="2400" b="0" strike="noStrike" spc="-1" dirty="0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FC07C5CE-08FE-449E-91B0-E10C0B2416BA}"/>
              </a:ext>
            </a:extLst>
          </p:cNvPr>
          <p:cNvSpPr/>
          <p:nvPr/>
        </p:nvSpPr>
        <p:spPr>
          <a:xfrm>
            <a:off x="6585870" y="3187084"/>
            <a:ext cx="4058456" cy="1873855"/>
          </a:xfrm>
          <a:prstGeom prst="rect">
            <a:avLst/>
          </a:prstGeom>
          <a:solidFill>
            <a:srgbClr val="FABE00"/>
          </a:solidFill>
          <a:ln w="0">
            <a:noFill/>
          </a:ln>
          <a:effectLst>
            <a:outerShdw blurRad="50800" dist="38160" dir="10800000" algn="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hr-HR" sz="2400" b="1" strike="noStrike" spc="-1" dirty="0">
              <a:solidFill>
                <a:srgbClr val="FFFFFF"/>
              </a:solidFill>
              <a:latin typeface="Calibri"/>
              <a:ea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Glagolske su dopune: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hr-HR" sz="2400" b="1" strike="noStrike" spc="-1" dirty="0">
                <a:solidFill>
                  <a:srgbClr val="FFFFFF"/>
                </a:solidFill>
                <a:latin typeface="Calibri"/>
                <a:ea typeface="Calibri"/>
              </a:rPr>
              <a:t>objekt i priložne oznake.</a:t>
            </a:r>
            <a:endParaRPr lang="hr-HR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148;p18">
            <a:extLst>
              <a:ext uri="{FF2B5EF4-FFF2-40B4-BE49-F238E27FC236}">
                <a16:creationId xmlns:a16="http://schemas.microsoft.com/office/drawing/2014/main" id="{480D2E8A-B428-4D43-8EB4-639CC086151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9665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E2E610-88A4-424C-9D9A-7EB323E6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hr-HR" sz="2600">
                <a:solidFill>
                  <a:schemeClr val="bg1"/>
                </a:solidFill>
              </a:rPr>
              <a:t>PREDIKATNA OBILJEŽJA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4C6DD9-A7D6-4AA5-B03D-DA03456E1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03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20D5B20-C7AB-450F-88E6-F325CAAF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FFFFFF"/>
                </a:solidFill>
              </a:rPr>
              <a:t>PREDIKAT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C02143CE-9F80-48AD-A89F-A0019619C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230276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110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739</Words>
  <Application>Microsoft Office PowerPoint</Application>
  <PresentationFormat>Široki zaslon</PresentationFormat>
  <Paragraphs>76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sustava Office</vt:lpstr>
      <vt:lpstr>GRAMATIČKO USTROJSTVO REČENICE</vt:lpstr>
      <vt:lpstr>SINTAKSA</vt:lpstr>
      <vt:lpstr>Ponovimo…</vt:lpstr>
      <vt:lpstr>Pronađi u tekstu sve glagole. Koju ulogu imaju? Jesu li rečenice razumljive bez glagola?</vt:lpstr>
      <vt:lpstr>PowerPoint prezentacija</vt:lpstr>
      <vt:lpstr>Gramatičko ustrojstvo rečenice Dijelovi rečenice:</vt:lpstr>
      <vt:lpstr>PowerPoint prezentacija</vt:lpstr>
      <vt:lpstr>PREDIKATNA OBILJEŽJA</vt:lpstr>
      <vt:lpstr>PREDIKAT</vt:lpstr>
      <vt:lpstr>Promotri istaknute predikate. Koje vrste riječi se mogu naći u službi predikata?</vt:lpstr>
      <vt:lpstr>MORA LI PREDIKAT U SEBI UVIJEK IMATI GLAGOL? </vt:lpstr>
      <vt:lpstr>1. GLAGOLSKI PREDIKAT</vt:lpstr>
      <vt:lpstr>PowerPoint prezentacija</vt:lpstr>
      <vt:lpstr>2. IMENSKI PREDIKAT</vt:lpstr>
      <vt:lpstr>Čime još možemo izreći imenski predikat?</vt:lpstr>
      <vt:lpstr>ZAKLJUČNO o IMENSKOM PREDIKATU</vt:lpstr>
      <vt:lpstr>Još samo malo…</vt:lpstr>
      <vt:lpstr>Za one koji žele znati više…</vt:lpstr>
      <vt:lpstr>ZAPAMTI</vt:lpstr>
      <vt:lpstr>Radna bilježnica str. 45. – 49.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GRAMATIČKO USTROJSTVO REČENICE</dc:title>
  <dc:creator>Martina Lovrić</dc:creator>
  <cp:lastModifiedBy>Windows User</cp:lastModifiedBy>
  <cp:revision>10</cp:revision>
  <dcterms:created xsi:type="dcterms:W3CDTF">2021-01-27T12:39:39Z</dcterms:created>
  <dcterms:modified xsi:type="dcterms:W3CDTF">2025-01-27T07:16:52Z</dcterms:modified>
</cp:coreProperties>
</file>