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#1">
  <dgm:title val=""/>
  <dgm:desc val=""/>
  <dgm:catLst>
    <dgm:cat type="accent3" pri="11200"/>
  </dgm:catLst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#1">
  <dgm:title val=""/>
  <dgm:desc val=""/>
  <dgm:catLst>
    <dgm:cat type="accent3" pri="11400"/>
  </dgm:catLst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8F506-B646-443E-A325-FD9A04AECF5E}" type="doc">
      <dgm:prSet loTypeId="urn:microsoft.com/office/officeart/2005/8/layout/hierarchy1#1" loCatId="hierarchy" qsTypeId="urn:microsoft.com/office/officeart/2005/8/quickstyle/simple2#1" qsCatId="simple" csTypeId="urn:microsoft.com/office/officeart/2005/8/colors/accent3_2#1" csCatId="accent3"/>
      <dgm:spPr/>
      <dgm:t>
        <a:bodyPr/>
        <a:lstStyle/>
        <a:p>
          <a:endParaRPr lang="en-US"/>
        </a:p>
      </dgm:t>
    </dgm:pt>
    <dgm:pt modelId="{F2650168-4527-4BAF-8ECC-15ED55F6A0CD}">
      <dgm:prSet/>
      <dgm:spPr/>
      <dgm:t>
        <a:bodyPr/>
        <a:lstStyle/>
        <a:p>
          <a:pPr>
            <a:lnSpc>
              <a:spcPct val="150000"/>
            </a:lnSpc>
          </a:pPr>
          <a:r>
            <a:rPr lang="hr-HR" b="1" dirty="0">
              <a:solidFill>
                <a:schemeClr val="accent3">
                  <a:lumMod val="75000"/>
                </a:schemeClr>
              </a:solidFill>
            </a:rPr>
            <a:t>3. jezika: </a:t>
          </a:r>
          <a:r>
            <a:rPr lang="hr-HR" dirty="0"/>
            <a:t>latinski, starocrkvenoslavenski, starohrvatski.</a:t>
          </a:r>
          <a:endParaRPr lang="en-US" dirty="0"/>
        </a:p>
      </dgm:t>
    </dgm:pt>
    <dgm:pt modelId="{0A83637D-1719-450D-8458-E63A904BC9FB}" type="parTrans" cxnId="{6DC2D204-3140-4511-BAF2-1C9077F59878}">
      <dgm:prSet/>
      <dgm:spPr/>
      <dgm:t>
        <a:bodyPr/>
        <a:lstStyle/>
        <a:p>
          <a:endParaRPr lang="en-US"/>
        </a:p>
      </dgm:t>
    </dgm:pt>
    <dgm:pt modelId="{7EB5020C-1FF5-4CEC-91F1-986853E0756F}" type="sibTrans" cxnId="{6DC2D204-3140-4511-BAF2-1C9077F59878}">
      <dgm:prSet/>
      <dgm:spPr/>
      <dgm:t>
        <a:bodyPr/>
        <a:lstStyle/>
        <a:p>
          <a:endParaRPr lang="en-US"/>
        </a:p>
      </dgm:t>
    </dgm:pt>
    <dgm:pt modelId="{8AEB17FE-EF86-4C80-88B3-ACE78D690C4D}">
      <dgm:prSet/>
      <dgm:spPr/>
      <dgm:t>
        <a:bodyPr/>
        <a:lstStyle/>
        <a:p>
          <a:pPr>
            <a:lnSpc>
              <a:spcPct val="150000"/>
            </a:lnSpc>
          </a:pPr>
          <a:r>
            <a:rPr lang="hr-HR" b="1" dirty="0">
              <a:solidFill>
                <a:schemeClr val="accent3">
                  <a:lumMod val="75000"/>
                </a:schemeClr>
              </a:solidFill>
            </a:rPr>
            <a:t>3. pisma: </a:t>
          </a:r>
          <a:r>
            <a:rPr lang="hr-HR" dirty="0"/>
            <a:t>latinica, glagoljica, </a:t>
          </a:r>
          <a:r>
            <a:rPr lang="hr-HR" dirty="0" err="1"/>
            <a:t>čirilica</a:t>
          </a:r>
          <a:r>
            <a:rPr lang="hr-HR" dirty="0"/>
            <a:t>.</a:t>
          </a:r>
          <a:endParaRPr lang="en-US" dirty="0"/>
        </a:p>
      </dgm:t>
    </dgm:pt>
    <dgm:pt modelId="{C2BC0804-1357-451F-890F-76A8544EB619}" type="parTrans" cxnId="{2F0BB825-8231-4924-B293-E4EA25FD43A3}">
      <dgm:prSet/>
      <dgm:spPr/>
      <dgm:t>
        <a:bodyPr/>
        <a:lstStyle/>
        <a:p>
          <a:endParaRPr lang="en-US"/>
        </a:p>
      </dgm:t>
    </dgm:pt>
    <dgm:pt modelId="{151DAD69-D8DB-4442-B2D0-1C69AD27B0CF}" type="sibTrans" cxnId="{2F0BB825-8231-4924-B293-E4EA25FD43A3}">
      <dgm:prSet/>
      <dgm:spPr/>
      <dgm:t>
        <a:bodyPr/>
        <a:lstStyle/>
        <a:p>
          <a:endParaRPr lang="en-US"/>
        </a:p>
      </dgm:t>
    </dgm:pt>
    <dgm:pt modelId="{A279A71B-B39C-43FD-A6B5-0F9DC64C2B07}" type="pres">
      <dgm:prSet presAssocID="{0818F506-B646-443E-A325-FD9A04AECF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C1D43F-FB64-48E5-9BA8-7715A8A4D95D}" type="pres">
      <dgm:prSet presAssocID="{F2650168-4527-4BAF-8ECC-15ED55F6A0CD}" presName="hierRoot1" presStyleCnt="0"/>
      <dgm:spPr/>
    </dgm:pt>
    <dgm:pt modelId="{A9A9AA6E-19CC-4929-92B9-2BE7A2CBFA59}" type="pres">
      <dgm:prSet presAssocID="{F2650168-4527-4BAF-8ECC-15ED55F6A0CD}" presName="composite" presStyleCnt="0"/>
      <dgm:spPr/>
    </dgm:pt>
    <dgm:pt modelId="{3B657B4E-3348-4F46-B967-9B2F346BB71B}" type="pres">
      <dgm:prSet presAssocID="{F2650168-4527-4BAF-8ECC-15ED55F6A0CD}" presName="background" presStyleLbl="node0" presStyleIdx="0" presStyleCnt="2"/>
      <dgm:spPr/>
    </dgm:pt>
    <dgm:pt modelId="{44C14106-62AB-424D-912C-F360B2BABCC9}" type="pres">
      <dgm:prSet presAssocID="{F2650168-4527-4BAF-8ECC-15ED55F6A0CD}" presName="text" presStyleLbl="fgAcc0" presStyleIdx="0" presStyleCnt="2">
        <dgm:presLayoutVars>
          <dgm:chPref val="3"/>
        </dgm:presLayoutVars>
      </dgm:prSet>
      <dgm:spPr/>
    </dgm:pt>
    <dgm:pt modelId="{DE93B633-BCDE-4730-A836-62258480B950}" type="pres">
      <dgm:prSet presAssocID="{F2650168-4527-4BAF-8ECC-15ED55F6A0CD}" presName="hierChild2" presStyleCnt="0"/>
      <dgm:spPr/>
    </dgm:pt>
    <dgm:pt modelId="{A531685C-2816-4CA3-8443-D56C52548265}" type="pres">
      <dgm:prSet presAssocID="{8AEB17FE-EF86-4C80-88B3-ACE78D690C4D}" presName="hierRoot1" presStyleCnt="0"/>
      <dgm:spPr/>
    </dgm:pt>
    <dgm:pt modelId="{61524896-0D75-4947-9E77-02FF1B666E1E}" type="pres">
      <dgm:prSet presAssocID="{8AEB17FE-EF86-4C80-88B3-ACE78D690C4D}" presName="composite" presStyleCnt="0"/>
      <dgm:spPr/>
    </dgm:pt>
    <dgm:pt modelId="{61563043-3494-4582-BCC8-9571041BEF6B}" type="pres">
      <dgm:prSet presAssocID="{8AEB17FE-EF86-4C80-88B3-ACE78D690C4D}" presName="background" presStyleLbl="node0" presStyleIdx="1" presStyleCnt="2"/>
      <dgm:spPr/>
    </dgm:pt>
    <dgm:pt modelId="{EAC033D6-5D50-4F42-B56E-11AAF7D1E191}" type="pres">
      <dgm:prSet presAssocID="{8AEB17FE-EF86-4C80-88B3-ACE78D690C4D}" presName="text" presStyleLbl="fgAcc0" presStyleIdx="1" presStyleCnt="2">
        <dgm:presLayoutVars>
          <dgm:chPref val="3"/>
        </dgm:presLayoutVars>
      </dgm:prSet>
      <dgm:spPr/>
    </dgm:pt>
    <dgm:pt modelId="{730F53DE-9941-46B6-A9B7-A14D5F91E7AF}" type="pres">
      <dgm:prSet presAssocID="{8AEB17FE-EF86-4C80-88B3-ACE78D690C4D}" presName="hierChild2" presStyleCnt="0"/>
      <dgm:spPr/>
    </dgm:pt>
  </dgm:ptLst>
  <dgm:cxnLst>
    <dgm:cxn modelId="{6DC2D204-3140-4511-BAF2-1C9077F59878}" srcId="{0818F506-B646-443E-A325-FD9A04AECF5E}" destId="{F2650168-4527-4BAF-8ECC-15ED55F6A0CD}" srcOrd="0" destOrd="0" parTransId="{0A83637D-1719-450D-8458-E63A904BC9FB}" sibTransId="{7EB5020C-1FF5-4CEC-91F1-986853E0756F}"/>
    <dgm:cxn modelId="{4E11EC1C-3CED-4B94-B623-464D453C1E68}" type="presOf" srcId="{0818F506-B646-443E-A325-FD9A04AECF5E}" destId="{A279A71B-B39C-43FD-A6B5-0F9DC64C2B07}" srcOrd="0" destOrd="0" presId="urn:microsoft.com/office/officeart/2005/8/layout/hierarchy1#1"/>
    <dgm:cxn modelId="{2F0BB825-8231-4924-B293-E4EA25FD43A3}" srcId="{0818F506-B646-443E-A325-FD9A04AECF5E}" destId="{8AEB17FE-EF86-4C80-88B3-ACE78D690C4D}" srcOrd="1" destOrd="0" parTransId="{C2BC0804-1357-451F-890F-76A8544EB619}" sibTransId="{151DAD69-D8DB-4442-B2D0-1C69AD27B0CF}"/>
    <dgm:cxn modelId="{1A83C76D-9163-41EA-B4D9-B66944EA21CB}" type="presOf" srcId="{8AEB17FE-EF86-4C80-88B3-ACE78D690C4D}" destId="{EAC033D6-5D50-4F42-B56E-11AAF7D1E191}" srcOrd="0" destOrd="0" presId="urn:microsoft.com/office/officeart/2005/8/layout/hierarchy1#1"/>
    <dgm:cxn modelId="{6681A27E-F4EE-44B4-9846-FA8EE14E1CA4}" type="presOf" srcId="{F2650168-4527-4BAF-8ECC-15ED55F6A0CD}" destId="{44C14106-62AB-424D-912C-F360B2BABCC9}" srcOrd="0" destOrd="0" presId="urn:microsoft.com/office/officeart/2005/8/layout/hierarchy1#1"/>
    <dgm:cxn modelId="{1BECD15E-F4C4-4505-8D5A-7F9422C77F83}" type="presParOf" srcId="{A279A71B-B39C-43FD-A6B5-0F9DC64C2B07}" destId="{5FC1D43F-FB64-48E5-9BA8-7715A8A4D95D}" srcOrd="0" destOrd="0" presId="urn:microsoft.com/office/officeart/2005/8/layout/hierarchy1#1"/>
    <dgm:cxn modelId="{E3E8653C-CC55-449A-82FA-0F02FCB3C706}" type="presParOf" srcId="{5FC1D43F-FB64-48E5-9BA8-7715A8A4D95D}" destId="{A9A9AA6E-19CC-4929-92B9-2BE7A2CBFA59}" srcOrd="0" destOrd="0" presId="urn:microsoft.com/office/officeart/2005/8/layout/hierarchy1#1"/>
    <dgm:cxn modelId="{30D0F21A-B33D-4AF5-93CF-98A43EB5E92C}" type="presParOf" srcId="{A9A9AA6E-19CC-4929-92B9-2BE7A2CBFA59}" destId="{3B657B4E-3348-4F46-B967-9B2F346BB71B}" srcOrd="0" destOrd="0" presId="urn:microsoft.com/office/officeart/2005/8/layout/hierarchy1#1"/>
    <dgm:cxn modelId="{7D110823-0447-4739-87CC-731F25F4BB6F}" type="presParOf" srcId="{A9A9AA6E-19CC-4929-92B9-2BE7A2CBFA59}" destId="{44C14106-62AB-424D-912C-F360B2BABCC9}" srcOrd="1" destOrd="0" presId="urn:microsoft.com/office/officeart/2005/8/layout/hierarchy1#1"/>
    <dgm:cxn modelId="{53435236-54EE-4929-BD36-312CD0F94D69}" type="presParOf" srcId="{5FC1D43F-FB64-48E5-9BA8-7715A8A4D95D}" destId="{DE93B633-BCDE-4730-A836-62258480B950}" srcOrd="1" destOrd="0" presId="urn:microsoft.com/office/officeart/2005/8/layout/hierarchy1#1"/>
    <dgm:cxn modelId="{2D7DD97B-2B60-4450-AF9E-B259F3435243}" type="presParOf" srcId="{A279A71B-B39C-43FD-A6B5-0F9DC64C2B07}" destId="{A531685C-2816-4CA3-8443-D56C52548265}" srcOrd="1" destOrd="0" presId="urn:microsoft.com/office/officeart/2005/8/layout/hierarchy1#1"/>
    <dgm:cxn modelId="{90C29423-5DC2-4220-B3DC-569610FCBCEA}" type="presParOf" srcId="{A531685C-2816-4CA3-8443-D56C52548265}" destId="{61524896-0D75-4947-9E77-02FF1B666E1E}" srcOrd="0" destOrd="0" presId="urn:microsoft.com/office/officeart/2005/8/layout/hierarchy1#1"/>
    <dgm:cxn modelId="{58560A38-FE02-4E01-9BA9-55F6AE321943}" type="presParOf" srcId="{61524896-0D75-4947-9E77-02FF1B666E1E}" destId="{61563043-3494-4582-BCC8-9571041BEF6B}" srcOrd="0" destOrd="0" presId="urn:microsoft.com/office/officeart/2005/8/layout/hierarchy1#1"/>
    <dgm:cxn modelId="{D1026300-67C9-4A66-9AF4-28F25281CE20}" type="presParOf" srcId="{61524896-0D75-4947-9E77-02FF1B666E1E}" destId="{EAC033D6-5D50-4F42-B56E-11AAF7D1E191}" srcOrd="1" destOrd="0" presId="urn:microsoft.com/office/officeart/2005/8/layout/hierarchy1#1"/>
    <dgm:cxn modelId="{64C80205-0C22-4688-A1D3-649F3E856F61}" type="presParOf" srcId="{A531685C-2816-4CA3-8443-D56C52548265}" destId="{730F53DE-9941-46B6-A9B7-A14D5F91E7AF}" srcOrd="1" destOrd="0" presId="urn:microsoft.com/office/officeart/2005/8/layout/hierarchy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4C7B4-CFCF-45D3-84BA-8842EB72C2A8}" type="doc">
      <dgm:prSet loTypeId="urn:microsoft.com/office/officeart/2005/8/layout/list1#1" loCatId="list" qsTypeId="urn:microsoft.com/office/officeart/2005/8/quickstyle/simple1#1" qsCatId="simple" csTypeId="urn:microsoft.com/office/officeart/2005/8/colors/accent3_4#1" csCatId="accent3"/>
      <dgm:spPr/>
      <dgm:t>
        <a:bodyPr/>
        <a:lstStyle/>
        <a:p>
          <a:endParaRPr lang="en-US"/>
        </a:p>
      </dgm:t>
    </dgm:pt>
    <dgm:pt modelId="{9BBF613E-10EA-4A65-A2DD-9A9987DE3C02}">
      <dgm:prSet/>
      <dgm:spPr/>
      <dgm:t>
        <a:bodyPr/>
        <a:lstStyle/>
        <a:p>
          <a:r>
            <a:rPr lang="hr-HR" dirty="0"/>
            <a:t>1. Vinodolski zakon</a:t>
          </a:r>
          <a:endParaRPr lang="en-US" dirty="0"/>
        </a:p>
      </dgm:t>
    </dgm:pt>
    <dgm:pt modelId="{DF01D0D1-5AB5-41CD-82CD-A2764C9A6AC0}" type="parTrans" cxnId="{4007836B-E31B-4048-A3A0-A0C032F45F8A}">
      <dgm:prSet/>
      <dgm:spPr/>
      <dgm:t>
        <a:bodyPr/>
        <a:lstStyle/>
        <a:p>
          <a:endParaRPr lang="en-US"/>
        </a:p>
      </dgm:t>
    </dgm:pt>
    <dgm:pt modelId="{0B42B6EE-ACF5-4DE2-9944-FB54C41F3DDE}" type="sibTrans" cxnId="{4007836B-E31B-4048-A3A0-A0C032F45F8A}">
      <dgm:prSet/>
      <dgm:spPr/>
      <dgm:t>
        <a:bodyPr/>
        <a:lstStyle/>
        <a:p>
          <a:endParaRPr lang="en-US"/>
        </a:p>
      </dgm:t>
    </dgm:pt>
    <dgm:pt modelId="{8B115055-301D-4610-A849-1AA9BE1C4C94}">
      <dgm:prSet/>
      <dgm:spPr/>
      <dgm:t>
        <a:bodyPr/>
        <a:lstStyle/>
        <a:p>
          <a:r>
            <a:rPr lang="hr-HR" dirty="0"/>
            <a:t>2. </a:t>
          </a:r>
          <a:r>
            <a:rPr lang="hr-HR" dirty="0" err="1"/>
            <a:t>Kločev</a:t>
          </a:r>
          <a:r>
            <a:rPr lang="hr-HR" dirty="0"/>
            <a:t> glagoljaš</a:t>
          </a:r>
          <a:endParaRPr lang="en-US" dirty="0"/>
        </a:p>
      </dgm:t>
    </dgm:pt>
    <dgm:pt modelId="{F2FE822A-8476-42A9-87B9-3017C62BCE24}" type="parTrans" cxnId="{D2B983B6-FF1D-4E35-994F-98E8AD003558}">
      <dgm:prSet/>
      <dgm:spPr/>
      <dgm:t>
        <a:bodyPr/>
        <a:lstStyle/>
        <a:p>
          <a:endParaRPr lang="en-US"/>
        </a:p>
      </dgm:t>
    </dgm:pt>
    <dgm:pt modelId="{5EB48430-AB51-4694-880D-118AD1A587DA}" type="sibTrans" cxnId="{D2B983B6-FF1D-4E35-994F-98E8AD003558}">
      <dgm:prSet/>
      <dgm:spPr/>
      <dgm:t>
        <a:bodyPr/>
        <a:lstStyle/>
        <a:p>
          <a:endParaRPr lang="en-US"/>
        </a:p>
      </dgm:t>
    </dgm:pt>
    <dgm:pt modelId="{3BE711E0-8982-4DD2-939F-CEE3006B7EFB}">
      <dgm:prSet/>
      <dgm:spPr/>
      <dgm:t>
        <a:bodyPr/>
        <a:lstStyle/>
        <a:p>
          <a:r>
            <a:rPr lang="hr-HR"/>
            <a:t>3. Bečki listići</a:t>
          </a:r>
          <a:endParaRPr lang="en-US"/>
        </a:p>
      </dgm:t>
    </dgm:pt>
    <dgm:pt modelId="{9B7C7AE2-7157-43AB-9AA1-ADE9FAADD334}" type="parTrans" cxnId="{3979B72C-4506-42F4-93AF-DED8D8063890}">
      <dgm:prSet/>
      <dgm:spPr/>
      <dgm:t>
        <a:bodyPr/>
        <a:lstStyle/>
        <a:p>
          <a:endParaRPr lang="en-US"/>
        </a:p>
      </dgm:t>
    </dgm:pt>
    <dgm:pt modelId="{F5EF9188-24C2-4085-A333-F3B2FC718ADE}" type="sibTrans" cxnId="{3979B72C-4506-42F4-93AF-DED8D8063890}">
      <dgm:prSet/>
      <dgm:spPr/>
      <dgm:t>
        <a:bodyPr/>
        <a:lstStyle/>
        <a:p>
          <a:endParaRPr lang="en-US"/>
        </a:p>
      </dgm:t>
    </dgm:pt>
    <dgm:pt modelId="{36ACF746-EA21-4796-9602-859A2155B321}">
      <dgm:prSet/>
      <dgm:spPr/>
      <dgm:t>
        <a:bodyPr/>
        <a:lstStyle/>
        <a:p>
          <a:r>
            <a:rPr lang="hr-HR"/>
            <a:t>4. Istarski razvod</a:t>
          </a:r>
          <a:endParaRPr lang="en-US"/>
        </a:p>
      </dgm:t>
    </dgm:pt>
    <dgm:pt modelId="{BD57BDDB-7368-4EE3-9EE0-F9A96CC3C619}" type="parTrans" cxnId="{8C22C251-18F7-45C6-9DF9-1FB62384CC45}">
      <dgm:prSet/>
      <dgm:spPr/>
      <dgm:t>
        <a:bodyPr/>
        <a:lstStyle/>
        <a:p>
          <a:endParaRPr lang="en-US"/>
        </a:p>
      </dgm:t>
    </dgm:pt>
    <dgm:pt modelId="{EDBE82F0-E87C-489C-9906-467278D82DA3}" type="sibTrans" cxnId="{8C22C251-18F7-45C6-9DF9-1FB62384CC45}">
      <dgm:prSet/>
      <dgm:spPr/>
      <dgm:t>
        <a:bodyPr/>
        <a:lstStyle/>
        <a:p>
          <a:endParaRPr lang="en-US"/>
        </a:p>
      </dgm:t>
    </dgm:pt>
    <dgm:pt modelId="{CD8C93D1-C855-4E00-BC0E-9B15A9947D6C}">
      <dgm:prSet/>
      <dgm:spPr/>
      <dgm:t>
        <a:bodyPr/>
        <a:lstStyle/>
        <a:p>
          <a:r>
            <a:rPr lang="hr-HR"/>
            <a:t>5. Hrvojev misal</a:t>
          </a:r>
          <a:endParaRPr lang="en-US"/>
        </a:p>
      </dgm:t>
    </dgm:pt>
    <dgm:pt modelId="{EF29A66B-A473-4FCE-990B-9B73F2F4D133}" type="parTrans" cxnId="{721B4D02-31B8-410C-8EE9-E7822548EAFA}">
      <dgm:prSet/>
      <dgm:spPr/>
      <dgm:t>
        <a:bodyPr/>
        <a:lstStyle/>
        <a:p>
          <a:endParaRPr lang="en-US"/>
        </a:p>
      </dgm:t>
    </dgm:pt>
    <dgm:pt modelId="{DB5A1CA4-027F-45EB-AC1C-0375272FB2C2}" type="sibTrans" cxnId="{721B4D02-31B8-410C-8EE9-E7822548EAFA}">
      <dgm:prSet/>
      <dgm:spPr/>
      <dgm:t>
        <a:bodyPr/>
        <a:lstStyle/>
        <a:p>
          <a:endParaRPr lang="en-US"/>
        </a:p>
      </dgm:t>
    </dgm:pt>
    <dgm:pt modelId="{1357FDFA-FD1F-4872-841E-6D32E62C950E}">
      <dgm:prSet/>
      <dgm:spPr/>
      <dgm:t>
        <a:bodyPr/>
        <a:lstStyle/>
        <a:p>
          <a:r>
            <a:rPr lang="hr-HR"/>
            <a:t>6. Misal kneza Novaka</a:t>
          </a:r>
          <a:endParaRPr lang="en-US"/>
        </a:p>
      </dgm:t>
    </dgm:pt>
    <dgm:pt modelId="{CF6F30A8-19AA-4C1B-B637-0E82B2AB49F7}" type="parTrans" cxnId="{D459A37A-794D-40A1-9CE0-80AEEBBAF0E1}">
      <dgm:prSet/>
      <dgm:spPr/>
      <dgm:t>
        <a:bodyPr/>
        <a:lstStyle/>
        <a:p>
          <a:endParaRPr lang="en-US"/>
        </a:p>
      </dgm:t>
    </dgm:pt>
    <dgm:pt modelId="{CA633850-3C13-4DEC-933A-7DB9A69BA107}" type="sibTrans" cxnId="{D459A37A-794D-40A1-9CE0-80AEEBBAF0E1}">
      <dgm:prSet/>
      <dgm:spPr/>
      <dgm:t>
        <a:bodyPr/>
        <a:lstStyle/>
        <a:p>
          <a:endParaRPr lang="en-US"/>
        </a:p>
      </dgm:t>
    </dgm:pt>
    <dgm:pt modelId="{5791E9BF-086A-4E54-A163-9A2168BAF069}" type="pres">
      <dgm:prSet presAssocID="{AB94C7B4-CFCF-45D3-84BA-8842EB72C2A8}" presName="linear" presStyleCnt="0">
        <dgm:presLayoutVars>
          <dgm:dir/>
          <dgm:animLvl val="lvl"/>
          <dgm:resizeHandles val="exact"/>
        </dgm:presLayoutVars>
      </dgm:prSet>
      <dgm:spPr/>
    </dgm:pt>
    <dgm:pt modelId="{D82A5154-6C79-4081-A63A-192F2AC6D5E7}" type="pres">
      <dgm:prSet presAssocID="{9BBF613E-10EA-4A65-A2DD-9A9987DE3C02}" presName="parentLin" presStyleCnt="0"/>
      <dgm:spPr/>
    </dgm:pt>
    <dgm:pt modelId="{43736FEB-90CD-4904-A87F-43882E685BCF}" type="pres">
      <dgm:prSet presAssocID="{9BBF613E-10EA-4A65-A2DD-9A9987DE3C02}" presName="parentLeftMargin" presStyleLbl="node1" presStyleIdx="0" presStyleCnt="6"/>
      <dgm:spPr/>
    </dgm:pt>
    <dgm:pt modelId="{507F3833-DDE9-44F8-B060-69C8BCD5ECED}" type="pres">
      <dgm:prSet presAssocID="{9BBF613E-10EA-4A65-A2DD-9A9987DE3C0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FF3503D-FAB3-4EBB-99FA-C20C70B2B20C}" type="pres">
      <dgm:prSet presAssocID="{9BBF613E-10EA-4A65-A2DD-9A9987DE3C02}" presName="negativeSpace" presStyleCnt="0"/>
      <dgm:spPr/>
    </dgm:pt>
    <dgm:pt modelId="{CB0B3548-C24C-41D5-97EC-14C73C8022C5}" type="pres">
      <dgm:prSet presAssocID="{9BBF613E-10EA-4A65-A2DD-9A9987DE3C02}" presName="childText" presStyleLbl="conFgAcc1" presStyleIdx="0" presStyleCnt="6">
        <dgm:presLayoutVars>
          <dgm:bulletEnabled val="1"/>
        </dgm:presLayoutVars>
      </dgm:prSet>
      <dgm:spPr/>
    </dgm:pt>
    <dgm:pt modelId="{BC9093EF-A9DD-4FE9-A91D-AFF186C8036E}" type="pres">
      <dgm:prSet presAssocID="{0B42B6EE-ACF5-4DE2-9944-FB54C41F3DDE}" presName="spaceBetweenRectangles" presStyleCnt="0"/>
      <dgm:spPr/>
    </dgm:pt>
    <dgm:pt modelId="{4F1E9C9D-BD05-4A81-8F05-D4D9D0A56698}" type="pres">
      <dgm:prSet presAssocID="{8B115055-301D-4610-A849-1AA9BE1C4C94}" presName="parentLin" presStyleCnt="0"/>
      <dgm:spPr/>
    </dgm:pt>
    <dgm:pt modelId="{12071775-93B6-4533-B00E-FD9FBC156432}" type="pres">
      <dgm:prSet presAssocID="{8B115055-301D-4610-A849-1AA9BE1C4C94}" presName="parentLeftMargin" presStyleLbl="node1" presStyleIdx="0" presStyleCnt="6"/>
      <dgm:spPr/>
    </dgm:pt>
    <dgm:pt modelId="{2179B308-FAF0-407F-8BAA-5272AD67A413}" type="pres">
      <dgm:prSet presAssocID="{8B115055-301D-4610-A849-1AA9BE1C4C9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FF7CF08-6AF2-49E4-9F6C-D1D3149B4634}" type="pres">
      <dgm:prSet presAssocID="{8B115055-301D-4610-A849-1AA9BE1C4C94}" presName="negativeSpace" presStyleCnt="0"/>
      <dgm:spPr/>
    </dgm:pt>
    <dgm:pt modelId="{248B5A20-DC3A-4831-A875-D4E69DC24462}" type="pres">
      <dgm:prSet presAssocID="{8B115055-301D-4610-A849-1AA9BE1C4C94}" presName="childText" presStyleLbl="conFgAcc1" presStyleIdx="1" presStyleCnt="6">
        <dgm:presLayoutVars>
          <dgm:bulletEnabled val="1"/>
        </dgm:presLayoutVars>
      </dgm:prSet>
      <dgm:spPr/>
    </dgm:pt>
    <dgm:pt modelId="{069FF152-DECC-45E9-8DC2-5C91FB184E1C}" type="pres">
      <dgm:prSet presAssocID="{5EB48430-AB51-4694-880D-118AD1A587DA}" presName="spaceBetweenRectangles" presStyleCnt="0"/>
      <dgm:spPr/>
    </dgm:pt>
    <dgm:pt modelId="{14656BAF-B345-4A2C-BBCC-2F19B8B0C28D}" type="pres">
      <dgm:prSet presAssocID="{3BE711E0-8982-4DD2-939F-CEE3006B7EFB}" presName="parentLin" presStyleCnt="0"/>
      <dgm:spPr/>
    </dgm:pt>
    <dgm:pt modelId="{319F5B9C-EE74-449D-9017-835DB1FB0BA1}" type="pres">
      <dgm:prSet presAssocID="{3BE711E0-8982-4DD2-939F-CEE3006B7EFB}" presName="parentLeftMargin" presStyleLbl="node1" presStyleIdx="1" presStyleCnt="6"/>
      <dgm:spPr/>
    </dgm:pt>
    <dgm:pt modelId="{B2202ECF-0F07-4127-BA83-0688EDBF3AC2}" type="pres">
      <dgm:prSet presAssocID="{3BE711E0-8982-4DD2-939F-CEE3006B7EF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8C6A9B5-6FC5-4249-A422-27CACCAB8E96}" type="pres">
      <dgm:prSet presAssocID="{3BE711E0-8982-4DD2-939F-CEE3006B7EFB}" presName="negativeSpace" presStyleCnt="0"/>
      <dgm:spPr/>
    </dgm:pt>
    <dgm:pt modelId="{EC5EA38B-83B0-4FB2-B315-4DD0952AA55E}" type="pres">
      <dgm:prSet presAssocID="{3BE711E0-8982-4DD2-939F-CEE3006B7EFB}" presName="childText" presStyleLbl="conFgAcc1" presStyleIdx="2" presStyleCnt="6">
        <dgm:presLayoutVars>
          <dgm:bulletEnabled val="1"/>
        </dgm:presLayoutVars>
      </dgm:prSet>
      <dgm:spPr/>
    </dgm:pt>
    <dgm:pt modelId="{3D9B5A6A-06A2-442C-88AD-0274F197F5EC}" type="pres">
      <dgm:prSet presAssocID="{F5EF9188-24C2-4085-A333-F3B2FC718ADE}" presName="spaceBetweenRectangles" presStyleCnt="0"/>
      <dgm:spPr/>
    </dgm:pt>
    <dgm:pt modelId="{16B13407-A9B4-4410-BE3C-D4817F4BAAC9}" type="pres">
      <dgm:prSet presAssocID="{36ACF746-EA21-4796-9602-859A2155B321}" presName="parentLin" presStyleCnt="0"/>
      <dgm:spPr/>
    </dgm:pt>
    <dgm:pt modelId="{54532B6E-D45F-47DB-BF09-547D1E1B8B0F}" type="pres">
      <dgm:prSet presAssocID="{36ACF746-EA21-4796-9602-859A2155B321}" presName="parentLeftMargin" presStyleLbl="node1" presStyleIdx="2" presStyleCnt="6"/>
      <dgm:spPr/>
    </dgm:pt>
    <dgm:pt modelId="{922A939A-3930-4A93-AD27-E14FDCE0572C}" type="pres">
      <dgm:prSet presAssocID="{36ACF746-EA21-4796-9602-859A2155B32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1DEEF6E-BB3A-4095-A9E1-2D40DCEBA0C8}" type="pres">
      <dgm:prSet presAssocID="{36ACF746-EA21-4796-9602-859A2155B321}" presName="negativeSpace" presStyleCnt="0"/>
      <dgm:spPr/>
    </dgm:pt>
    <dgm:pt modelId="{3D0A6117-25AE-424B-8C2C-39B284909CE5}" type="pres">
      <dgm:prSet presAssocID="{36ACF746-EA21-4796-9602-859A2155B321}" presName="childText" presStyleLbl="conFgAcc1" presStyleIdx="3" presStyleCnt="6">
        <dgm:presLayoutVars>
          <dgm:bulletEnabled val="1"/>
        </dgm:presLayoutVars>
      </dgm:prSet>
      <dgm:spPr/>
    </dgm:pt>
    <dgm:pt modelId="{B257616E-2E12-4094-9824-ABBA10260AEF}" type="pres">
      <dgm:prSet presAssocID="{EDBE82F0-E87C-489C-9906-467278D82DA3}" presName="spaceBetweenRectangles" presStyleCnt="0"/>
      <dgm:spPr/>
    </dgm:pt>
    <dgm:pt modelId="{220FF669-2E90-4B9A-A844-3CEC135DEE2E}" type="pres">
      <dgm:prSet presAssocID="{CD8C93D1-C855-4E00-BC0E-9B15A9947D6C}" presName="parentLin" presStyleCnt="0"/>
      <dgm:spPr/>
    </dgm:pt>
    <dgm:pt modelId="{78054D92-1B55-4B1F-9C16-0D76FFE0B11F}" type="pres">
      <dgm:prSet presAssocID="{CD8C93D1-C855-4E00-BC0E-9B15A9947D6C}" presName="parentLeftMargin" presStyleLbl="node1" presStyleIdx="3" presStyleCnt="6"/>
      <dgm:spPr/>
    </dgm:pt>
    <dgm:pt modelId="{4BAA7712-18F5-44C9-8133-959520F85C66}" type="pres">
      <dgm:prSet presAssocID="{CD8C93D1-C855-4E00-BC0E-9B15A9947D6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2C07272-C927-4254-8948-0621394EAED6}" type="pres">
      <dgm:prSet presAssocID="{CD8C93D1-C855-4E00-BC0E-9B15A9947D6C}" presName="negativeSpace" presStyleCnt="0"/>
      <dgm:spPr/>
    </dgm:pt>
    <dgm:pt modelId="{570CB11B-C62A-4920-A962-38D914C6C04D}" type="pres">
      <dgm:prSet presAssocID="{CD8C93D1-C855-4E00-BC0E-9B15A9947D6C}" presName="childText" presStyleLbl="conFgAcc1" presStyleIdx="4" presStyleCnt="6">
        <dgm:presLayoutVars>
          <dgm:bulletEnabled val="1"/>
        </dgm:presLayoutVars>
      </dgm:prSet>
      <dgm:spPr/>
    </dgm:pt>
    <dgm:pt modelId="{3F1FEB44-475D-4021-BE6B-EE9A0B6DBDDC}" type="pres">
      <dgm:prSet presAssocID="{DB5A1CA4-027F-45EB-AC1C-0375272FB2C2}" presName="spaceBetweenRectangles" presStyleCnt="0"/>
      <dgm:spPr/>
    </dgm:pt>
    <dgm:pt modelId="{AAF3D360-EB47-405F-9D27-5071C2315CC2}" type="pres">
      <dgm:prSet presAssocID="{1357FDFA-FD1F-4872-841E-6D32E62C950E}" presName="parentLin" presStyleCnt="0"/>
      <dgm:spPr/>
    </dgm:pt>
    <dgm:pt modelId="{A8DFEEE2-4CB9-415D-8203-88745369855A}" type="pres">
      <dgm:prSet presAssocID="{1357FDFA-FD1F-4872-841E-6D32E62C950E}" presName="parentLeftMargin" presStyleLbl="node1" presStyleIdx="4" presStyleCnt="6"/>
      <dgm:spPr/>
    </dgm:pt>
    <dgm:pt modelId="{E5250A3E-A4EB-44D7-B430-7A411FB73FE3}" type="pres">
      <dgm:prSet presAssocID="{1357FDFA-FD1F-4872-841E-6D32E62C950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EDB9951-9449-4C50-B4F9-9964E54BF001}" type="pres">
      <dgm:prSet presAssocID="{1357FDFA-FD1F-4872-841E-6D32E62C950E}" presName="negativeSpace" presStyleCnt="0"/>
      <dgm:spPr/>
    </dgm:pt>
    <dgm:pt modelId="{F7EA3D43-3635-4CAF-A392-5218B33221BC}" type="pres">
      <dgm:prSet presAssocID="{1357FDFA-FD1F-4872-841E-6D32E62C950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21B4D02-31B8-410C-8EE9-E7822548EAFA}" srcId="{AB94C7B4-CFCF-45D3-84BA-8842EB72C2A8}" destId="{CD8C93D1-C855-4E00-BC0E-9B15A9947D6C}" srcOrd="4" destOrd="0" parTransId="{EF29A66B-A473-4FCE-990B-9B73F2F4D133}" sibTransId="{DB5A1CA4-027F-45EB-AC1C-0375272FB2C2}"/>
    <dgm:cxn modelId="{A5C2C304-E589-4541-9072-96173C824CF3}" type="presOf" srcId="{9BBF613E-10EA-4A65-A2DD-9A9987DE3C02}" destId="{43736FEB-90CD-4904-A87F-43882E685BCF}" srcOrd="0" destOrd="0" presId="urn:microsoft.com/office/officeart/2005/8/layout/list1#1"/>
    <dgm:cxn modelId="{8F40030D-FC46-4D92-82BF-97739A8DE218}" type="presOf" srcId="{3BE711E0-8982-4DD2-939F-CEE3006B7EFB}" destId="{319F5B9C-EE74-449D-9017-835DB1FB0BA1}" srcOrd="0" destOrd="0" presId="urn:microsoft.com/office/officeart/2005/8/layout/list1#1"/>
    <dgm:cxn modelId="{DF9EC324-080B-4740-ACA0-3B71A7121C98}" type="presOf" srcId="{3BE711E0-8982-4DD2-939F-CEE3006B7EFB}" destId="{B2202ECF-0F07-4127-BA83-0688EDBF3AC2}" srcOrd="1" destOrd="0" presId="urn:microsoft.com/office/officeart/2005/8/layout/list1#1"/>
    <dgm:cxn modelId="{3979B72C-4506-42F4-93AF-DED8D8063890}" srcId="{AB94C7B4-CFCF-45D3-84BA-8842EB72C2A8}" destId="{3BE711E0-8982-4DD2-939F-CEE3006B7EFB}" srcOrd="2" destOrd="0" parTransId="{9B7C7AE2-7157-43AB-9AA1-ADE9FAADD334}" sibTransId="{F5EF9188-24C2-4085-A333-F3B2FC718ADE}"/>
    <dgm:cxn modelId="{F980CC32-0D5B-4923-8819-AEFF0FA21C5F}" type="presOf" srcId="{AB94C7B4-CFCF-45D3-84BA-8842EB72C2A8}" destId="{5791E9BF-086A-4E54-A163-9A2168BAF069}" srcOrd="0" destOrd="0" presId="urn:microsoft.com/office/officeart/2005/8/layout/list1#1"/>
    <dgm:cxn modelId="{6B3CD062-D132-466C-ADAB-12522C02A71F}" type="presOf" srcId="{36ACF746-EA21-4796-9602-859A2155B321}" destId="{54532B6E-D45F-47DB-BF09-547D1E1B8B0F}" srcOrd="0" destOrd="0" presId="urn:microsoft.com/office/officeart/2005/8/layout/list1#1"/>
    <dgm:cxn modelId="{4007836B-E31B-4048-A3A0-A0C032F45F8A}" srcId="{AB94C7B4-CFCF-45D3-84BA-8842EB72C2A8}" destId="{9BBF613E-10EA-4A65-A2DD-9A9987DE3C02}" srcOrd="0" destOrd="0" parTransId="{DF01D0D1-5AB5-41CD-82CD-A2764C9A6AC0}" sibTransId="{0B42B6EE-ACF5-4DE2-9944-FB54C41F3DDE}"/>
    <dgm:cxn modelId="{7F3EBA6C-1784-41C9-A0F3-77EC6F0B4BC8}" type="presOf" srcId="{CD8C93D1-C855-4E00-BC0E-9B15A9947D6C}" destId="{4BAA7712-18F5-44C9-8133-959520F85C66}" srcOrd="1" destOrd="0" presId="urn:microsoft.com/office/officeart/2005/8/layout/list1#1"/>
    <dgm:cxn modelId="{8C22C251-18F7-45C6-9DF9-1FB62384CC45}" srcId="{AB94C7B4-CFCF-45D3-84BA-8842EB72C2A8}" destId="{36ACF746-EA21-4796-9602-859A2155B321}" srcOrd="3" destOrd="0" parTransId="{BD57BDDB-7368-4EE3-9EE0-F9A96CC3C619}" sibTransId="{EDBE82F0-E87C-489C-9906-467278D82DA3}"/>
    <dgm:cxn modelId="{7A28D073-3BE8-4B0B-AE1B-35AF8BCF583B}" type="presOf" srcId="{1357FDFA-FD1F-4872-841E-6D32E62C950E}" destId="{A8DFEEE2-4CB9-415D-8203-88745369855A}" srcOrd="0" destOrd="0" presId="urn:microsoft.com/office/officeart/2005/8/layout/list1#1"/>
    <dgm:cxn modelId="{D459A37A-794D-40A1-9CE0-80AEEBBAF0E1}" srcId="{AB94C7B4-CFCF-45D3-84BA-8842EB72C2A8}" destId="{1357FDFA-FD1F-4872-841E-6D32E62C950E}" srcOrd="5" destOrd="0" parTransId="{CF6F30A8-19AA-4C1B-B637-0E82B2AB49F7}" sibTransId="{CA633850-3C13-4DEC-933A-7DB9A69BA107}"/>
    <dgm:cxn modelId="{A230AA7B-65B0-4544-AF1B-C49E446CFD56}" type="presOf" srcId="{8B115055-301D-4610-A849-1AA9BE1C4C94}" destId="{12071775-93B6-4533-B00E-FD9FBC156432}" srcOrd="0" destOrd="0" presId="urn:microsoft.com/office/officeart/2005/8/layout/list1#1"/>
    <dgm:cxn modelId="{3373398B-0218-434E-8099-84F725D309EA}" type="presOf" srcId="{1357FDFA-FD1F-4872-841E-6D32E62C950E}" destId="{E5250A3E-A4EB-44D7-B430-7A411FB73FE3}" srcOrd="1" destOrd="0" presId="urn:microsoft.com/office/officeart/2005/8/layout/list1#1"/>
    <dgm:cxn modelId="{AECF58A4-AC7A-42EF-80E3-5B3B8BC50B21}" type="presOf" srcId="{36ACF746-EA21-4796-9602-859A2155B321}" destId="{922A939A-3930-4A93-AD27-E14FDCE0572C}" srcOrd="1" destOrd="0" presId="urn:microsoft.com/office/officeart/2005/8/layout/list1#1"/>
    <dgm:cxn modelId="{687726A5-CFB8-4A97-8DC7-6A91AA0C0CE3}" type="presOf" srcId="{CD8C93D1-C855-4E00-BC0E-9B15A9947D6C}" destId="{78054D92-1B55-4B1F-9C16-0D76FFE0B11F}" srcOrd="0" destOrd="0" presId="urn:microsoft.com/office/officeart/2005/8/layout/list1#1"/>
    <dgm:cxn modelId="{28B402B4-C6FA-490E-95F6-FBC572E35351}" type="presOf" srcId="{9BBF613E-10EA-4A65-A2DD-9A9987DE3C02}" destId="{507F3833-DDE9-44F8-B060-69C8BCD5ECED}" srcOrd="1" destOrd="0" presId="urn:microsoft.com/office/officeart/2005/8/layout/list1#1"/>
    <dgm:cxn modelId="{D2B983B6-FF1D-4E35-994F-98E8AD003558}" srcId="{AB94C7B4-CFCF-45D3-84BA-8842EB72C2A8}" destId="{8B115055-301D-4610-A849-1AA9BE1C4C94}" srcOrd="1" destOrd="0" parTransId="{F2FE822A-8476-42A9-87B9-3017C62BCE24}" sibTransId="{5EB48430-AB51-4694-880D-118AD1A587DA}"/>
    <dgm:cxn modelId="{BBE620DC-1570-4297-B14F-B14BAC27C0F3}" type="presOf" srcId="{8B115055-301D-4610-A849-1AA9BE1C4C94}" destId="{2179B308-FAF0-407F-8BAA-5272AD67A413}" srcOrd="1" destOrd="0" presId="urn:microsoft.com/office/officeart/2005/8/layout/list1#1"/>
    <dgm:cxn modelId="{1B9DDEA5-1EA6-46DB-8A0C-C70CA86C5735}" type="presParOf" srcId="{5791E9BF-086A-4E54-A163-9A2168BAF069}" destId="{D82A5154-6C79-4081-A63A-192F2AC6D5E7}" srcOrd="0" destOrd="0" presId="urn:microsoft.com/office/officeart/2005/8/layout/list1#1"/>
    <dgm:cxn modelId="{84B34DAE-E473-4BC3-86C0-9A03098BAA1E}" type="presParOf" srcId="{D82A5154-6C79-4081-A63A-192F2AC6D5E7}" destId="{43736FEB-90CD-4904-A87F-43882E685BCF}" srcOrd="0" destOrd="0" presId="urn:microsoft.com/office/officeart/2005/8/layout/list1#1"/>
    <dgm:cxn modelId="{A6EB7A7A-1CF1-4EBE-87C5-88F2E6A176A8}" type="presParOf" srcId="{D82A5154-6C79-4081-A63A-192F2AC6D5E7}" destId="{507F3833-DDE9-44F8-B060-69C8BCD5ECED}" srcOrd="1" destOrd="0" presId="urn:microsoft.com/office/officeart/2005/8/layout/list1#1"/>
    <dgm:cxn modelId="{A274A4D6-7F1B-4B26-85C8-2AF91AF2AEDB}" type="presParOf" srcId="{5791E9BF-086A-4E54-A163-9A2168BAF069}" destId="{DFF3503D-FAB3-4EBB-99FA-C20C70B2B20C}" srcOrd="1" destOrd="0" presId="urn:microsoft.com/office/officeart/2005/8/layout/list1#1"/>
    <dgm:cxn modelId="{D9286D0B-DFBF-40A7-9B24-0EE6048508B7}" type="presParOf" srcId="{5791E9BF-086A-4E54-A163-9A2168BAF069}" destId="{CB0B3548-C24C-41D5-97EC-14C73C8022C5}" srcOrd="2" destOrd="0" presId="urn:microsoft.com/office/officeart/2005/8/layout/list1#1"/>
    <dgm:cxn modelId="{485F9926-CADD-4131-B2B6-36C1355C6FA6}" type="presParOf" srcId="{5791E9BF-086A-4E54-A163-9A2168BAF069}" destId="{BC9093EF-A9DD-4FE9-A91D-AFF186C8036E}" srcOrd="3" destOrd="0" presId="urn:microsoft.com/office/officeart/2005/8/layout/list1#1"/>
    <dgm:cxn modelId="{D30C3442-0211-4A83-BA5B-2008D293650C}" type="presParOf" srcId="{5791E9BF-086A-4E54-A163-9A2168BAF069}" destId="{4F1E9C9D-BD05-4A81-8F05-D4D9D0A56698}" srcOrd="4" destOrd="0" presId="urn:microsoft.com/office/officeart/2005/8/layout/list1#1"/>
    <dgm:cxn modelId="{88016173-2DBC-4A56-B785-21F20DEA3366}" type="presParOf" srcId="{4F1E9C9D-BD05-4A81-8F05-D4D9D0A56698}" destId="{12071775-93B6-4533-B00E-FD9FBC156432}" srcOrd="0" destOrd="0" presId="urn:microsoft.com/office/officeart/2005/8/layout/list1#1"/>
    <dgm:cxn modelId="{5328C3A2-DBC5-42D7-A637-FA999770D177}" type="presParOf" srcId="{4F1E9C9D-BD05-4A81-8F05-D4D9D0A56698}" destId="{2179B308-FAF0-407F-8BAA-5272AD67A413}" srcOrd="1" destOrd="0" presId="urn:microsoft.com/office/officeart/2005/8/layout/list1#1"/>
    <dgm:cxn modelId="{207F0289-9E72-4DA4-9B26-1C1806087556}" type="presParOf" srcId="{5791E9BF-086A-4E54-A163-9A2168BAF069}" destId="{CFF7CF08-6AF2-49E4-9F6C-D1D3149B4634}" srcOrd="5" destOrd="0" presId="urn:microsoft.com/office/officeart/2005/8/layout/list1#1"/>
    <dgm:cxn modelId="{5FEAE827-F431-402B-817F-D667386A5527}" type="presParOf" srcId="{5791E9BF-086A-4E54-A163-9A2168BAF069}" destId="{248B5A20-DC3A-4831-A875-D4E69DC24462}" srcOrd="6" destOrd="0" presId="urn:microsoft.com/office/officeart/2005/8/layout/list1#1"/>
    <dgm:cxn modelId="{EBF4880A-D6C0-41DE-BBCD-B4E0DE765CA0}" type="presParOf" srcId="{5791E9BF-086A-4E54-A163-9A2168BAF069}" destId="{069FF152-DECC-45E9-8DC2-5C91FB184E1C}" srcOrd="7" destOrd="0" presId="urn:microsoft.com/office/officeart/2005/8/layout/list1#1"/>
    <dgm:cxn modelId="{D91710F1-D215-4C47-A79C-BBD3BF09D79F}" type="presParOf" srcId="{5791E9BF-086A-4E54-A163-9A2168BAF069}" destId="{14656BAF-B345-4A2C-BBCC-2F19B8B0C28D}" srcOrd="8" destOrd="0" presId="urn:microsoft.com/office/officeart/2005/8/layout/list1#1"/>
    <dgm:cxn modelId="{B6B7C38A-351D-4F0D-9EB3-54A756EFAF1A}" type="presParOf" srcId="{14656BAF-B345-4A2C-BBCC-2F19B8B0C28D}" destId="{319F5B9C-EE74-449D-9017-835DB1FB0BA1}" srcOrd="0" destOrd="0" presId="urn:microsoft.com/office/officeart/2005/8/layout/list1#1"/>
    <dgm:cxn modelId="{2509BF2D-31EA-425D-ACCE-F30BC49CDDD1}" type="presParOf" srcId="{14656BAF-B345-4A2C-BBCC-2F19B8B0C28D}" destId="{B2202ECF-0F07-4127-BA83-0688EDBF3AC2}" srcOrd="1" destOrd="0" presId="urn:microsoft.com/office/officeart/2005/8/layout/list1#1"/>
    <dgm:cxn modelId="{EDC10ACD-F639-44A1-BD11-FE5050595B42}" type="presParOf" srcId="{5791E9BF-086A-4E54-A163-9A2168BAF069}" destId="{E8C6A9B5-6FC5-4249-A422-27CACCAB8E96}" srcOrd="9" destOrd="0" presId="urn:microsoft.com/office/officeart/2005/8/layout/list1#1"/>
    <dgm:cxn modelId="{F12AD91C-566E-4CF7-98E1-86DB2F97FC2D}" type="presParOf" srcId="{5791E9BF-086A-4E54-A163-9A2168BAF069}" destId="{EC5EA38B-83B0-4FB2-B315-4DD0952AA55E}" srcOrd="10" destOrd="0" presId="urn:microsoft.com/office/officeart/2005/8/layout/list1#1"/>
    <dgm:cxn modelId="{9C3F4B92-0CC1-4612-B4DE-BF8B0ED85AAC}" type="presParOf" srcId="{5791E9BF-086A-4E54-A163-9A2168BAF069}" destId="{3D9B5A6A-06A2-442C-88AD-0274F197F5EC}" srcOrd="11" destOrd="0" presId="urn:microsoft.com/office/officeart/2005/8/layout/list1#1"/>
    <dgm:cxn modelId="{0C24FF06-1AC9-4FF6-940F-9F578E931C01}" type="presParOf" srcId="{5791E9BF-086A-4E54-A163-9A2168BAF069}" destId="{16B13407-A9B4-4410-BE3C-D4817F4BAAC9}" srcOrd="12" destOrd="0" presId="urn:microsoft.com/office/officeart/2005/8/layout/list1#1"/>
    <dgm:cxn modelId="{43E38AA1-47B4-4796-BD5D-79F9084AE8B5}" type="presParOf" srcId="{16B13407-A9B4-4410-BE3C-D4817F4BAAC9}" destId="{54532B6E-D45F-47DB-BF09-547D1E1B8B0F}" srcOrd="0" destOrd="0" presId="urn:microsoft.com/office/officeart/2005/8/layout/list1#1"/>
    <dgm:cxn modelId="{E323D0EF-8563-4144-8D15-79E2476B451E}" type="presParOf" srcId="{16B13407-A9B4-4410-BE3C-D4817F4BAAC9}" destId="{922A939A-3930-4A93-AD27-E14FDCE0572C}" srcOrd="1" destOrd="0" presId="urn:microsoft.com/office/officeart/2005/8/layout/list1#1"/>
    <dgm:cxn modelId="{CED30716-6EEB-4447-8609-A5FD1E529060}" type="presParOf" srcId="{5791E9BF-086A-4E54-A163-9A2168BAF069}" destId="{41DEEF6E-BB3A-4095-A9E1-2D40DCEBA0C8}" srcOrd="13" destOrd="0" presId="urn:microsoft.com/office/officeart/2005/8/layout/list1#1"/>
    <dgm:cxn modelId="{EB74818A-4CE9-4265-A59A-46FE1C283BEB}" type="presParOf" srcId="{5791E9BF-086A-4E54-A163-9A2168BAF069}" destId="{3D0A6117-25AE-424B-8C2C-39B284909CE5}" srcOrd="14" destOrd="0" presId="urn:microsoft.com/office/officeart/2005/8/layout/list1#1"/>
    <dgm:cxn modelId="{8932D666-F9F0-4D03-8D22-6D396574D01C}" type="presParOf" srcId="{5791E9BF-086A-4E54-A163-9A2168BAF069}" destId="{B257616E-2E12-4094-9824-ABBA10260AEF}" srcOrd="15" destOrd="0" presId="urn:microsoft.com/office/officeart/2005/8/layout/list1#1"/>
    <dgm:cxn modelId="{ED03FD61-9D1A-491C-8C92-56017DC7EAAA}" type="presParOf" srcId="{5791E9BF-086A-4E54-A163-9A2168BAF069}" destId="{220FF669-2E90-4B9A-A844-3CEC135DEE2E}" srcOrd="16" destOrd="0" presId="urn:microsoft.com/office/officeart/2005/8/layout/list1#1"/>
    <dgm:cxn modelId="{F221CCC4-ED2F-47BD-A41A-9B0FDFE7AB29}" type="presParOf" srcId="{220FF669-2E90-4B9A-A844-3CEC135DEE2E}" destId="{78054D92-1B55-4B1F-9C16-0D76FFE0B11F}" srcOrd="0" destOrd="0" presId="urn:microsoft.com/office/officeart/2005/8/layout/list1#1"/>
    <dgm:cxn modelId="{8B94A7DB-6E13-4E3B-95E9-D9933FC654CB}" type="presParOf" srcId="{220FF669-2E90-4B9A-A844-3CEC135DEE2E}" destId="{4BAA7712-18F5-44C9-8133-959520F85C66}" srcOrd="1" destOrd="0" presId="urn:microsoft.com/office/officeart/2005/8/layout/list1#1"/>
    <dgm:cxn modelId="{276B5A81-3E4D-4C16-B31A-32AF3E1197F5}" type="presParOf" srcId="{5791E9BF-086A-4E54-A163-9A2168BAF069}" destId="{02C07272-C927-4254-8948-0621394EAED6}" srcOrd="17" destOrd="0" presId="urn:microsoft.com/office/officeart/2005/8/layout/list1#1"/>
    <dgm:cxn modelId="{97CB202E-EE18-4EA5-A5B7-E0D3199E5D01}" type="presParOf" srcId="{5791E9BF-086A-4E54-A163-9A2168BAF069}" destId="{570CB11B-C62A-4920-A962-38D914C6C04D}" srcOrd="18" destOrd="0" presId="urn:microsoft.com/office/officeart/2005/8/layout/list1#1"/>
    <dgm:cxn modelId="{664611CF-B3F8-485D-A641-0BE086C9986E}" type="presParOf" srcId="{5791E9BF-086A-4E54-A163-9A2168BAF069}" destId="{3F1FEB44-475D-4021-BE6B-EE9A0B6DBDDC}" srcOrd="19" destOrd="0" presId="urn:microsoft.com/office/officeart/2005/8/layout/list1#1"/>
    <dgm:cxn modelId="{CFA26D60-A815-4F96-AC2B-9E15CF215C24}" type="presParOf" srcId="{5791E9BF-086A-4E54-A163-9A2168BAF069}" destId="{AAF3D360-EB47-405F-9D27-5071C2315CC2}" srcOrd="20" destOrd="0" presId="urn:microsoft.com/office/officeart/2005/8/layout/list1#1"/>
    <dgm:cxn modelId="{25BE0293-CBE2-4535-A79E-6127F10DAEF7}" type="presParOf" srcId="{AAF3D360-EB47-405F-9D27-5071C2315CC2}" destId="{A8DFEEE2-4CB9-415D-8203-88745369855A}" srcOrd="0" destOrd="0" presId="urn:microsoft.com/office/officeart/2005/8/layout/list1#1"/>
    <dgm:cxn modelId="{1D6C8396-0BD7-4D7C-8AF1-94C2B001FFED}" type="presParOf" srcId="{AAF3D360-EB47-405F-9D27-5071C2315CC2}" destId="{E5250A3E-A4EB-44D7-B430-7A411FB73FE3}" srcOrd="1" destOrd="0" presId="urn:microsoft.com/office/officeart/2005/8/layout/list1#1"/>
    <dgm:cxn modelId="{2050D015-5D22-4A2D-96CC-FA363DD2B5A0}" type="presParOf" srcId="{5791E9BF-086A-4E54-A163-9A2168BAF069}" destId="{3EDB9951-9449-4C50-B4F9-9964E54BF001}" srcOrd="21" destOrd="0" presId="urn:microsoft.com/office/officeart/2005/8/layout/list1#1"/>
    <dgm:cxn modelId="{1ACC0F39-BE3E-4ADB-A926-23FB3C28CB5A}" type="presParOf" srcId="{5791E9BF-086A-4E54-A163-9A2168BAF069}" destId="{F7EA3D43-3635-4CAF-A392-5218B33221BC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57B4E-3348-4F46-B967-9B2F346BB71B}">
      <dsp:nvSpPr>
        <dsp:cNvPr id="0" name=""/>
        <dsp:cNvSpPr/>
      </dsp:nvSpPr>
      <dsp:spPr bwMode="white">
        <a:xfrm>
          <a:off x="0" y="197448"/>
          <a:ext cx="4735286" cy="30069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rgbClr r="0" g="0" b="0"/>
        </a:effectRef>
        <a:fontRef idx="minor">
          <a:schemeClr val="lt1"/>
        </a:fontRef>
      </dsp:style>
    </dsp:sp>
    <dsp:sp modelId="{44C14106-62AB-424D-912C-F360B2BABCC9}">
      <dsp:nvSpPr>
        <dsp:cNvPr id="0" name=""/>
        <dsp:cNvSpPr/>
      </dsp:nvSpPr>
      <dsp:spPr bwMode="white">
        <a:xfrm>
          <a:off x="526143" y="697284"/>
          <a:ext cx="4735286" cy="30069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accent3">
                  <a:lumMod val="75000"/>
                </a:schemeClr>
              </a:solidFill>
            </a:rPr>
            <a:t>3. jezika: </a:t>
          </a:r>
          <a:r>
            <a:rPr lang="hr-HR" sz="3600" kern="1200" dirty="0"/>
            <a:t>latinski, starocrkvenoslavenski, starohrvatski.</a:t>
          </a:r>
          <a:endParaRPr lang="en-US" sz="3600" kern="1200" dirty="0"/>
        </a:p>
      </dsp:txBody>
      <dsp:txXfrm>
        <a:off x="526143" y="697284"/>
        <a:ext cx="4735286" cy="3006906"/>
      </dsp:txXfrm>
    </dsp:sp>
    <dsp:sp modelId="{61563043-3494-4582-BCC8-9571041BEF6B}">
      <dsp:nvSpPr>
        <dsp:cNvPr id="0" name=""/>
        <dsp:cNvSpPr/>
      </dsp:nvSpPr>
      <dsp:spPr bwMode="white">
        <a:xfrm>
          <a:off x="5787571" y="197448"/>
          <a:ext cx="4735286" cy="30069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rgbClr r="0" g="0" b="0"/>
        </a:effectRef>
        <a:fontRef idx="minor">
          <a:schemeClr val="lt1"/>
        </a:fontRef>
      </dsp:style>
    </dsp:sp>
    <dsp:sp modelId="{EAC033D6-5D50-4F42-B56E-11AAF7D1E191}">
      <dsp:nvSpPr>
        <dsp:cNvPr id="0" name=""/>
        <dsp:cNvSpPr/>
      </dsp:nvSpPr>
      <dsp:spPr bwMode="white">
        <a:xfrm>
          <a:off x="6313714" y="697284"/>
          <a:ext cx="4735286" cy="30069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accent3">
                  <a:lumMod val="75000"/>
                </a:schemeClr>
              </a:solidFill>
            </a:rPr>
            <a:t>3. pisma: </a:t>
          </a:r>
          <a:r>
            <a:rPr lang="hr-HR" sz="3600" kern="1200" dirty="0"/>
            <a:t>latinica, glagoljica, </a:t>
          </a:r>
          <a:r>
            <a:rPr lang="hr-HR" sz="3600" kern="1200" dirty="0" err="1"/>
            <a:t>čirilica</a:t>
          </a:r>
          <a:r>
            <a:rPr lang="hr-HR" sz="3600" kern="1200" dirty="0"/>
            <a:t>.</a:t>
          </a:r>
          <a:endParaRPr lang="en-US" sz="3600" kern="1200" dirty="0"/>
        </a:p>
      </dsp:txBody>
      <dsp:txXfrm>
        <a:off x="6313714" y="697284"/>
        <a:ext cx="4735286" cy="3006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B3548-C24C-41D5-97EC-14C73C8022C5}">
      <dsp:nvSpPr>
        <dsp:cNvPr id="0" name=""/>
        <dsp:cNvSpPr/>
      </dsp:nvSpPr>
      <dsp:spPr>
        <a:xfrm>
          <a:off x="0" y="35543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F3833-DDE9-44F8-B060-69C8BCD5ECED}">
      <dsp:nvSpPr>
        <dsp:cNvPr id="0" name=""/>
        <dsp:cNvSpPr/>
      </dsp:nvSpPr>
      <dsp:spPr>
        <a:xfrm>
          <a:off x="239740" y="119279"/>
          <a:ext cx="3356370" cy="47232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1. Vinodolski zakon</a:t>
          </a:r>
          <a:endParaRPr lang="en-US" sz="1600" kern="1200" dirty="0"/>
        </a:p>
      </dsp:txBody>
      <dsp:txXfrm>
        <a:off x="262797" y="142336"/>
        <a:ext cx="3310256" cy="426206"/>
      </dsp:txXfrm>
    </dsp:sp>
    <dsp:sp modelId="{248B5A20-DC3A-4831-A875-D4E69DC24462}">
      <dsp:nvSpPr>
        <dsp:cNvPr id="0" name=""/>
        <dsp:cNvSpPr/>
      </dsp:nvSpPr>
      <dsp:spPr>
        <a:xfrm>
          <a:off x="0" y="108119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71265"/>
              <a:satOff val="-7505"/>
              <a:lumOff val="15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9B308-FAF0-407F-8BAA-5272AD67A413}">
      <dsp:nvSpPr>
        <dsp:cNvPr id="0" name=""/>
        <dsp:cNvSpPr/>
      </dsp:nvSpPr>
      <dsp:spPr>
        <a:xfrm>
          <a:off x="239740" y="845039"/>
          <a:ext cx="3356370" cy="472320"/>
        </a:xfrm>
        <a:prstGeom prst="roundRect">
          <a:avLst/>
        </a:prstGeom>
        <a:solidFill>
          <a:schemeClr val="accent3">
            <a:shade val="50000"/>
            <a:hueOff val="71265"/>
            <a:satOff val="-7505"/>
            <a:lumOff val="15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2. </a:t>
          </a:r>
          <a:r>
            <a:rPr lang="hr-HR" sz="1600" kern="1200" dirty="0" err="1"/>
            <a:t>Kločev</a:t>
          </a:r>
          <a:r>
            <a:rPr lang="hr-HR" sz="1600" kern="1200" dirty="0"/>
            <a:t> glagoljaš</a:t>
          </a:r>
          <a:endParaRPr lang="en-US" sz="1600" kern="1200" dirty="0"/>
        </a:p>
      </dsp:txBody>
      <dsp:txXfrm>
        <a:off x="262797" y="868096"/>
        <a:ext cx="3310256" cy="426206"/>
      </dsp:txXfrm>
    </dsp:sp>
    <dsp:sp modelId="{EC5EA38B-83B0-4FB2-B315-4DD0952AA55E}">
      <dsp:nvSpPr>
        <dsp:cNvPr id="0" name=""/>
        <dsp:cNvSpPr/>
      </dsp:nvSpPr>
      <dsp:spPr>
        <a:xfrm>
          <a:off x="0" y="180695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142531"/>
              <a:satOff val="-15009"/>
              <a:lumOff val="30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02ECF-0F07-4127-BA83-0688EDBF3AC2}">
      <dsp:nvSpPr>
        <dsp:cNvPr id="0" name=""/>
        <dsp:cNvSpPr/>
      </dsp:nvSpPr>
      <dsp:spPr>
        <a:xfrm>
          <a:off x="239740" y="1570799"/>
          <a:ext cx="3356370" cy="472320"/>
        </a:xfrm>
        <a:prstGeom prst="roundRect">
          <a:avLst/>
        </a:prstGeom>
        <a:solidFill>
          <a:schemeClr val="accent3">
            <a:shade val="50000"/>
            <a:hueOff val="142531"/>
            <a:satOff val="-15009"/>
            <a:lumOff val="30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3. Bečki listići</a:t>
          </a:r>
          <a:endParaRPr lang="en-US" sz="1600" kern="1200"/>
        </a:p>
      </dsp:txBody>
      <dsp:txXfrm>
        <a:off x="262797" y="1593856"/>
        <a:ext cx="3310256" cy="426206"/>
      </dsp:txXfrm>
    </dsp:sp>
    <dsp:sp modelId="{3D0A6117-25AE-424B-8C2C-39B284909CE5}">
      <dsp:nvSpPr>
        <dsp:cNvPr id="0" name=""/>
        <dsp:cNvSpPr/>
      </dsp:nvSpPr>
      <dsp:spPr>
        <a:xfrm>
          <a:off x="0" y="253271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213796"/>
              <a:satOff val="-22514"/>
              <a:lumOff val="45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A939A-3930-4A93-AD27-E14FDCE0572C}">
      <dsp:nvSpPr>
        <dsp:cNvPr id="0" name=""/>
        <dsp:cNvSpPr/>
      </dsp:nvSpPr>
      <dsp:spPr>
        <a:xfrm>
          <a:off x="239740" y="2296559"/>
          <a:ext cx="3356370" cy="472320"/>
        </a:xfrm>
        <a:prstGeom prst="roundRect">
          <a:avLst/>
        </a:prstGeom>
        <a:solidFill>
          <a:schemeClr val="accent3">
            <a:shade val="50000"/>
            <a:hueOff val="213796"/>
            <a:satOff val="-22514"/>
            <a:lumOff val="45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4. Istarski razvod</a:t>
          </a:r>
          <a:endParaRPr lang="en-US" sz="1600" kern="1200"/>
        </a:p>
      </dsp:txBody>
      <dsp:txXfrm>
        <a:off x="262797" y="2319616"/>
        <a:ext cx="3310256" cy="426206"/>
      </dsp:txXfrm>
    </dsp:sp>
    <dsp:sp modelId="{570CB11B-C62A-4920-A962-38D914C6C04D}">
      <dsp:nvSpPr>
        <dsp:cNvPr id="0" name=""/>
        <dsp:cNvSpPr/>
      </dsp:nvSpPr>
      <dsp:spPr>
        <a:xfrm>
          <a:off x="0" y="325847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142531"/>
              <a:satOff val="-15009"/>
              <a:lumOff val="30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A7712-18F5-44C9-8133-959520F85C66}">
      <dsp:nvSpPr>
        <dsp:cNvPr id="0" name=""/>
        <dsp:cNvSpPr/>
      </dsp:nvSpPr>
      <dsp:spPr>
        <a:xfrm>
          <a:off x="239740" y="3022319"/>
          <a:ext cx="3356370" cy="472320"/>
        </a:xfrm>
        <a:prstGeom prst="roundRect">
          <a:avLst/>
        </a:prstGeom>
        <a:solidFill>
          <a:schemeClr val="accent3">
            <a:shade val="50000"/>
            <a:hueOff val="142531"/>
            <a:satOff val="-15009"/>
            <a:lumOff val="30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5. Hrvojev misal</a:t>
          </a:r>
          <a:endParaRPr lang="en-US" sz="1600" kern="1200"/>
        </a:p>
      </dsp:txBody>
      <dsp:txXfrm>
        <a:off x="262797" y="3045376"/>
        <a:ext cx="3310256" cy="426206"/>
      </dsp:txXfrm>
    </dsp:sp>
    <dsp:sp modelId="{F7EA3D43-3635-4CAF-A392-5218B33221BC}">
      <dsp:nvSpPr>
        <dsp:cNvPr id="0" name=""/>
        <dsp:cNvSpPr/>
      </dsp:nvSpPr>
      <dsp:spPr>
        <a:xfrm>
          <a:off x="0" y="3984240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71265"/>
              <a:satOff val="-7505"/>
              <a:lumOff val="15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50A3E-A4EB-44D7-B430-7A411FB73FE3}">
      <dsp:nvSpPr>
        <dsp:cNvPr id="0" name=""/>
        <dsp:cNvSpPr/>
      </dsp:nvSpPr>
      <dsp:spPr>
        <a:xfrm>
          <a:off x="239740" y="3748080"/>
          <a:ext cx="3356370" cy="472320"/>
        </a:xfrm>
        <a:prstGeom prst="roundRect">
          <a:avLst/>
        </a:prstGeom>
        <a:solidFill>
          <a:schemeClr val="accent3">
            <a:shade val="50000"/>
            <a:hueOff val="71265"/>
            <a:satOff val="-7505"/>
            <a:lumOff val="15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6. Misal kneza Novaka</a:t>
          </a:r>
          <a:endParaRPr lang="en-US" sz="1600" kern="1200"/>
        </a:p>
      </dsp:txBody>
      <dsp:txXfrm>
        <a:off x="262797" y="3771137"/>
        <a:ext cx="331025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750" b="17000"/>
          <a:stretch>
            <a:fillRect/>
          </a:stretch>
        </p:blipFill>
        <p:spPr>
          <a:xfrm>
            <a:off x="20" y="10"/>
            <a:ext cx="12191962" cy="6857990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85812" y="2522070"/>
            <a:ext cx="4606621" cy="1533098"/>
          </a:xfrm>
        </p:spPr>
        <p:txBody>
          <a:bodyPr>
            <a:normAutofit/>
          </a:bodyPr>
          <a:lstStyle/>
          <a:p>
            <a:r>
              <a:rPr lang="hr-HR" sz="3700" dirty="0"/>
              <a:t>POČETCI HRVATSKE PISMENOSTI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848670" y="4155083"/>
            <a:ext cx="4490112" cy="5533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hr-HR" sz="1050" b="1" dirty="0"/>
              <a:t>Od  7. do 15.stoljeća</a:t>
            </a:r>
          </a:p>
          <a:p>
            <a:pPr>
              <a:lnSpc>
                <a:spcPct val="120000"/>
              </a:lnSpc>
            </a:pPr>
            <a:r>
              <a:rPr lang="hr-HR" sz="1050" b="1" dirty="0"/>
              <a:t>Srednji vijek</a:t>
            </a:r>
          </a:p>
        </p:txBody>
      </p:sp>
      <p:grpSp>
        <p:nvGrpSpPr>
          <p:cNvPr id="99" name="Group 17"/>
          <p:cNvGrpSpPr>
            <a:grpSpLocks noGrp="1" noUngrp="1" noRot="1" noChangeAspect="1" noMove="1" noResize="1"/>
          </p:cNvGrpSpPr>
          <p:nvPr/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100" name="Freeform 6"/>
            <p:cNvSpPr/>
            <p:nvPr/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63"/>
            <p:cNvSpPr/>
            <p:nvPr/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65"/>
            <p:cNvSpPr/>
            <p:nvPr/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66"/>
            <p:cNvSpPr/>
            <p:nvPr/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67"/>
            <p:cNvSpPr/>
            <p:nvPr/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69"/>
            <p:cNvSpPr/>
            <p:nvPr/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70"/>
            <p:cNvSpPr/>
            <p:nvPr/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71"/>
            <p:cNvSpPr/>
            <p:nvPr/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72"/>
            <p:cNvSpPr/>
            <p:nvPr/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73"/>
            <p:cNvSpPr/>
            <p:nvPr/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74"/>
            <p:cNvSpPr/>
            <p:nvPr/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85"/>
            <p:cNvSpPr/>
            <p:nvPr/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87"/>
            <p:cNvSpPr/>
            <p:nvPr/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88"/>
            <p:cNvSpPr/>
            <p:nvPr/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94"/>
            <p:cNvSpPr/>
            <p:nvPr/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97"/>
            <p:cNvSpPr/>
            <p:nvPr/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98"/>
            <p:cNvSpPr/>
            <p:nvPr/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99"/>
            <p:cNvSpPr/>
            <p:nvPr/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Freeform 100"/>
            <p:cNvSpPr/>
            <p:nvPr/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Freeform 101"/>
            <p:cNvSpPr/>
            <p:nvPr/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Freeform 102"/>
            <p:cNvSpPr/>
            <p:nvPr/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Freeform 103"/>
            <p:cNvSpPr/>
            <p:nvPr/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Freeform 113"/>
            <p:cNvSpPr/>
            <p:nvPr/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Freeform 115"/>
            <p:cNvSpPr/>
            <p:nvPr/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Freeform 117"/>
            <p:cNvSpPr/>
            <p:nvPr/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Freeform 118"/>
            <p:cNvSpPr/>
            <p:nvPr/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Freeform 119"/>
            <p:cNvSpPr/>
            <p:nvPr/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Freeform 120"/>
            <p:cNvSpPr/>
            <p:nvPr/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Freeform 129"/>
            <p:cNvSpPr/>
            <p:nvPr/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Freeform 133"/>
            <p:cNvSpPr/>
            <p:nvPr/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Freeform 136"/>
            <p:cNvSpPr/>
            <p:nvPr/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Freeform 137"/>
            <p:cNvSpPr/>
            <p:nvPr/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138"/>
            <p:cNvSpPr/>
            <p:nvPr/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139"/>
            <p:cNvSpPr/>
            <p:nvPr/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Freeform 142"/>
            <p:cNvSpPr/>
            <p:nvPr/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Freeform 143"/>
            <p:cNvSpPr/>
            <p:nvPr/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Freeform 144"/>
            <p:cNvSpPr/>
            <p:nvPr/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Freeform 145"/>
            <p:cNvSpPr/>
            <p:nvPr/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Freeform 10"/>
            <p:cNvSpPr/>
            <p:nvPr/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Freeform 15"/>
            <p:cNvSpPr/>
            <p:nvPr/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Freeform 18"/>
            <p:cNvSpPr/>
            <p:nvPr/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Freeform 19"/>
            <p:cNvSpPr/>
            <p:nvPr/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Freeform 20"/>
            <p:cNvSpPr/>
            <p:nvPr/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Freeform 22"/>
            <p:cNvSpPr/>
            <p:nvPr/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Freeform 23"/>
            <p:cNvSpPr/>
            <p:nvPr/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Freeform 26"/>
            <p:cNvSpPr/>
            <p:nvPr/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Freeform 27"/>
            <p:cNvSpPr/>
            <p:nvPr/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Freeform 28"/>
            <p:cNvSpPr/>
            <p:nvPr/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9" name="Freeform 30"/>
            <p:cNvSpPr/>
            <p:nvPr/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Freeform 43"/>
            <p:cNvSpPr/>
            <p:nvPr/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Freeform 51"/>
            <p:cNvSpPr/>
            <p:nvPr/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2" name="Freeform 52"/>
            <p:cNvSpPr/>
            <p:nvPr/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3" name="Freeform 53"/>
            <p:cNvSpPr/>
            <p:nvPr/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4" name="Freeform 54"/>
            <p:cNvSpPr/>
            <p:nvPr/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5" name="Freeform 55"/>
            <p:cNvSpPr/>
            <p:nvPr/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6" name="Freeform 56"/>
            <p:cNvSpPr/>
            <p:nvPr/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7" name="Freeform 57"/>
            <p:cNvSpPr/>
            <p:nvPr/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8" name="Freeform 59"/>
            <p:cNvSpPr/>
            <p:nvPr/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60"/>
            <p:cNvSpPr/>
            <p:nvPr/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61"/>
            <p:cNvSpPr/>
            <p:nvPr/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82"/>
            <p:cNvSpPr/>
            <p:nvPr/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84"/>
            <p:cNvSpPr/>
            <p:nvPr/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89"/>
            <p:cNvSpPr/>
            <p:nvPr/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90"/>
            <p:cNvSpPr/>
            <p:nvPr/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5"/>
            <p:cNvSpPr/>
            <p:nvPr/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7"/>
            <p:cNvSpPr/>
            <p:nvPr/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Freeform 46"/>
            <p:cNvSpPr/>
            <p:nvPr/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64"/>
            <p:cNvSpPr/>
            <p:nvPr/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75"/>
            <p:cNvSpPr/>
            <p:nvPr/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8"/>
            <p:cNvSpPr/>
            <p:nvPr/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136"/>
            <p:cNvSpPr/>
            <p:nvPr/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64"/>
            <p:cNvSpPr/>
            <p:nvPr/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080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1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2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3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4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5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6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7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8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9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0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1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2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3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4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5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6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7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8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9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0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1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2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3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4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5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6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7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8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9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0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1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2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3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4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5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6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7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8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9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0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1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2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3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4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5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6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7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8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9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0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1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2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3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4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5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6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138" name="Rectangle 3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8495" y="5353494"/>
            <a:ext cx="9905999" cy="713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/>
              <a:t>Glagoljica, raspored</a:t>
            </a:r>
            <a:endParaRPr lang="en-US" dirty="0"/>
          </a:p>
        </p:txBody>
      </p:sp>
      <p:pic>
        <p:nvPicPr>
          <p:cNvPr id="3074" name="Picture 2" descr="Osnovna škola Popovac - Glagolj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5508" y="523732"/>
            <a:ext cx="6611971" cy="44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22399" y="284085"/>
            <a:ext cx="9343065" cy="1417124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accent3">
                    <a:lumMod val="75000"/>
                  </a:schemeClr>
                </a:solidFill>
              </a:rPr>
              <a:t>TROJEZIČNOST i TROPISMENOST</a:t>
            </a:r>
            <a:br>
              <a:rPr lang="hr-HR" sz="3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hr-HR" sz="3600" dirty="0">
                <a:solidFill>
                  <a:schemeClr val="accent3">
                    <a:lumMod val="75000"/>
                  </a:schemeClr>
                </a:solidFill>
              </a:rPr>
              <a:t>u srednjem vijeku</a:t>
            </a: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866901"/>
            <a:ext cx="12192000" cy="49911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/>
          <p:cNvGraphicFramePr>
            <a:graphicFrameLocks noGrp="1"/>
          </p:cNvGraphicFramePr>
          <p:nvPr>
            <p:ph idx="1"/>
          </p:nvPr>
        </p:nvGraphicFramePr>
        <p:xfrm>
          <a:off x="571500" y="2372659"/>
          <a:ext cx="11049000" cy="39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/>
              <a:t>11. Stoljeće – KLESANI spomenici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r-HR" dirty="0"/>
              <a:t>1. VALUNSKA PLOČA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err="1"/>
              <a:t>Valun</a:t>
            </a:r>
            <a:r>
              <a:rPr lang="hr-HR" dirty="0"/>
              <a:t>, otok Cres</a:t>
            </a:r>
          </a:p>
          <a:p>
            <a:r>
              <a:rPr lang="hr-HR" dirty="0"/>
              <a:t>Jedini dvojezični i </a:t>
            </a:r>
            <a:r>
              <a:rPr lang="hr-HR" dirty="0" err="1"/>
              <a:t>dvografijski</a:t>
            </a:r>
            <a:r>
              <a:rPr lang="hr-HR" dirty="0"/>
              <a:t> spomenik.</a:t>
            </a:r>
          </a:p>
          <a:p>
            <a:r>
              <a:rPr lang="hr-HR" dirty="0"/>
              <a:t>Dvojezični: latinski i starohrvatski</a:t>
            </a:r>
          </a:p>
          <a:p>
            <a:r>
              <a:rPr lang="hr-HR" dirty="0" err="1"/>
              <a:t>Dvopismeni</a:t>
            </a:r>
            <a:r>
              <a:rPr lang="hr-HR" dirty="0"/>
              <a:t>: latinica i glagoljica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711920" y="1690688"/>
            <a:ext cx="5571263" cy="823912"/>
          </a:xfrm>
        </p:spPr>
        <p:txBody>
          <a:bodyPr/>
          <a:lstStyle/>
          <a:p>
            <a:pPr algn="ctr"/>
            <a:r>
              <a:rPr lang="hr-HR" dirty="0"/>
              <a:t>2. KRČKI NATPIS i PLOMINSKI NATPIS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Najstariji hrvatski epigrafski spomenici.</a:t>
            </a:r>
          </a:p>
          <a:p>
            <a:r>
              <a:rPr lang="hr-HR" dirty="0"/>
              <a:t> </a:t>
            </a:r>
          </a:p>
        </p:txBody>
      </p:sp>
      <p:pic>
        <p:nvPicPr>
          <p:cNvPr id="8" name="Picture 2" descr="Plominski natpis - Istra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92" y="3657525"/>
            <a:ext cx="2071870" cy="301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čki natpis, 11. 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44" y="4342935"/>
            <a:ext cx="3149291" cy="2334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69" y="5363157"/>
            <a:ext cx="3476625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7237" r="29250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rgbClr val="FFFFFF"/>
                </a:solidFill>
              </a:rPr>
              <a:t>12. Stoljeće – kraljica spomenika</a:t>
            </a:r>
            <a:br>
              <a:rPr lang="hr-HR">
                <a:solidFill>
                  <a:srgbClr val="FFFFFF"/>
                </a:solidFill>
              </a:rPr>
            </a:br>
            <a:br>
              <a:rPr lang="hr-HR">
                <a:solidFill>
                  <a:srgbClr val="FFFFFF"/>
                </a:solidFill>
              </a:rPr>
            </a:br>
            <a:r>
              <a:rPr lang="hr-HR">
                <a:solidFill>
                  <a:srgbClr val="FFFFFF"/>
                </a:solidFill>
              </a:rPr>
              <a:t>BAŠĆANSKA PLOČA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5781675" y="428625"/>
            <a:ext cx="5886450" cy="59340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sz="2400" dirty="0"/>
              <a:t>Najvažniji i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najdragocjeniji hrvatski spomenik </a:t>
            </a:r>
            <a:r>
              <a:rPr lang="hr-HR" sz="2400" dirty="0"/>
              <a:t>stare hrvatske pismenosti.</a:t>
            </a:r>
          </a:p>
          <a:p>
            <a:r>
              <a:rPr lang="hr-HR" sz="2400" dirty="0"/>
              <a:t>Datira oko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1100. godine.</a:t>
            </a:r>
          </a:p>
          <a:p>
            <a:r>
              <a:rPr lang="hr-HR" sz="2400" dirty="0"/>
              <a:t>Pisana je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starohrvatskim jezikom i glagoljicom</a:t>
            </a:r>
            <a:r>
              <a:rPr lang="hr-HR" sz="2400" dirty="0"/>
              <a:t>, i to prijelaznim oblikom glagoljice iz oble u uglatu. </a:t>
            </a:r>
          </a:p>
          <a:p>
            <a:r>
              <a:rPr lang="hr-HR" sz="2400" dirty="0"/>
              <a:t>Ukrašena je ornamentom vinove loze.</a:t>
            </a:r>
          </a:p>
          <a:p>
            <a:r>
              <a:rPr lang="hr-HR" sz="2400" dirty="0"/>
              <a:t>Pronađena je u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 Jurandvoru </a:t>
            </a:r>
            <a:r>
              <a:rPr lang="hr-HR" sz="2400" dirty="0"/>
              <a:t>u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crkvi sv. Lucije </a:t>
            </a:r>
            <a:r>
              <a:rPr lang="hr-HR" sz="2400" dirty="0"/>
              <a:t>pored Baške na otoku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Krku.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r-HR" sz="2400" dirty="0"/>
              <a:t>Pronašao je svećenik godine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PETAR DORČIĆ 1851.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86432" y="372862"/>
            <a:ext cx="5372165" cy="61344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400" dirty="0"/>
              <a:t>Ploča je bila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 DAROVNICA </a:t>
            </a:r>
            <a:r>
              <a:rPr lang="hr-HR" sz="2400" dirty="0"/>
              <a:t>hrvatskog kralja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DMITRA ZVONIMIRA </a:t>
            </a:r>
            <a:r>
              <a:rPr lang="hr-HR" sz="2400" dirty="0"/>
              <a:t>kojom je darovao dio zemljišta benediktinskom samostanu.</a:t>
            </a:r>
          </a:p>
          <a:p>
            <a:r>
              <a:rPr lang="hr-HR" sz="2400" dirty="0"/>
              <a:t>Izvorno je ploča bila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PLUTEJ – </a:t>
            </a:r>
            <a:r>
              <a:rPr lang="hr-HR" sz="2400" dirty="0"/>
              <a:t>pregrada koja odvaja svećenstvo od puka. </a:t>
            </a:r>
          </a:p>
          <a:p>
            <a:r>
              <a:rPr lang="hr-HR" sz="2400" dirty="0"/>
              <a:t>Isklesana je od bijelog vapnenca. </a:t>
            </a:r>
          </a:p>
          <a:p>
            <a:r>
              <a:rPr lang="hr-HR" sz="2400" dirty="0"/>
              <a:t>Prvi put je na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HRVATSKOM JEZIKU</a:t>
            </a:r>
            <a:r>
              <a:rPr lang="hr-HR" sz="2400" dirty="0"/>
              <a:t> zapisano hrvatsko nacionalno ime.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138" y="97655"/>
            <a:ext cx="5128969" cy="288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18" y="2516172"/>
            <a:ext cx="3389914" cy="42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10495" y="508246"/>
            <a:ext cx="11171010" cy="5841507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750252" y="1253331"/>
            <a:ext cx="4684057" cy="4351338"/>
          </a:xfrm>
        </p:spPr>
        <p:txBody>
          <a:bodyPr>
            <a:normAutofit/>
          </a:bodyPr>
          <a:lstStyle/>
          <a:p>
            <a:r>
              <a:rPr lang="hr-HR" dirty="0"/>
              <a:t>„Ja, u ime oca i Sina i Svetoga Duha. Ja opat </a:t>
            </a:r>
            <a:r>
              <a:rPr lang="hr-HR" dirty="0" err="1"/>
              <a:t>Držiha</a:t>
            </a:r>
            <a:r>
              <a:rPr lang="hr-HR" dirty="0"/>
              <a:t> pisah ovo o ledini koju dade Zvonimir, kralj hrvatski udane svoje svetoj Luciji. Svjedoče mi župan Desimir u Krbavi, Martin u Li-ci, </a:t>
            </a:r>
            <a:r>
              <a:rPr lang="hr-HR" dirty="0" err="1"/>
              <a:t>Piribineg</a:t>
            </a:r>
            <a:r>
              <a:rPr lang="hr-HR" dirty="0"/>
              <a:t> u Vinodolu i Jakov na otoku. Da tko poreče, neka ga prokune i Bog i 12 apostola i 4 evanđelista i sveta Lucija. Amen. 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0" y="1253331"/>
            <a:ext cx="4684058" cy="4351338"/>
          </a:xfrm>
        </p:spPr>
        <p:txBody>
          <a:bodyPr>
            <a:normAutofit/>
          </a:bodyPr>
          <a:lstStyle/>
          <a:p>
            <a:r>
              <a:rPr lang="hr-HR" dirty="0"/>
              <a:t>Neka onaj tko ovdje </a:t>
            </a:r>
            <a:r>
              <a:rPr lang="hr-HR" dirty="0" err="1"/>
              <a:t>živi,moli</a:t>
            </a:r>
            <a:r>
              <a:rPr lang="hr-HR" dirty="0"/>
              <a:t> za njih Boga. Ja opat </a:t>
            </a:r>
            <a:r>
              <a:rPr lang="hr-HR" dirty="0" err="1"/>
              <a:t>Dobrovit</a:t>
            </a:r>
            <a:r>
              <a:rPr lang="hr-HR" dirty="0"/>
              <a:t> zidah crkvu ovu sa svoje devetero braće u dane kneza Kosmata koji je vladao cijelom Krajinom. I bijaše u te dane </a:t>
            </a:r>
            <a:r>
              <a:rPr lang="hr-HR" dirty="0" err="1"/>
              <a:t>Mikula</a:t>
            </a:r>
            <a:r>
              <a:rPr lang="hr-HR" dirty="0"/>
              <a:t> u Otočcu sa svetom Lucijom zajedno.”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20862" y="1247775"/>
            <a:ext cx="4684057" cy="4351338"/>
          </a:xfrm>
        </p:spPr>
        <p:txBody>
          <a:bodyPr/>
          <a:lstStyle/>
          <a:p>
            <a:r>
              <a:rPr lang="hr-HR" dirty="0"/>
              <a:t>Započinje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INVOKACIJOM – </a:t>
            </a:r>
            <a:r>
              <a:rPr lang="hr-HR" dirty="0"/>
              <a:t>zazivanjem Boga.</a:t>
            </a:r>
          </a:p>
          <a:p>
            <a:r>
              <a:rPr lang="hr-HR" dirty="0"/>
              <a:t>Spominju se dva opata: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opat DRŽIHA i opat DOBROVIT.</a:t>
            </a:r>
          </a:p>
          <a:p>
            <a:r>
              <a:rPr lang="hr-HR" dirty="0"/>
              <a:t>Crkvu svete Lucije zidao je opat </a:t>
            </a:r>
            <a:r>
              <a:rPr lang="hr-HR" dirty="0" err="1"/>
              <a:t>Dobrovit</a:t>
            </a:r>
            <a:r>
              <a:rPr lang="hr-HR" dirty="0"/>
              <a:t> s devetoro braće.</a:t>
            </a:r>
          </a:p>
          <a:p>
            <a:r>
              <a:rPr lang="hr-HR" dirty="0"/>
              <a:t>Imena svjedoka: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Martin, </a:t>
            </a:r>
            <a:r>
              <a:rPr lang="hr-HR" b="1" dirty="0" err="1">
                <a:solidFill>
                  <a:schemeClr val="accent3">
                    <a:lumMod val="75000"/>
                  </a:schemeClr>
                </a:solidFill>
              </a:rPr>
              <a:t>Pribineg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, Jakov, Desimir.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81391" y="2675053"/>
            <a:ext cx="2543175" cy="1800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2825">
            <a:off x="4888894" y="232307"/>
            <a:ext cx="5170621" cy="344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100" y="4119239"/>
            <a:ext cx="3819854" cy="2463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266330"/>
            <a:ext cx="9634011" cy="870013"/>
          </a:xfrm>
        </p:spPr>
        <p:txBody>
          <a:bodyPr>
            <a:normAutofit/>
          </a:bodyPr>
          <a:lstStyle/>
          <a:p>
            <a:r>
              <a:rPr lang="hr-HR" dirty="0"/>
              <a:t>Glagoljični klesani spomenici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57175" y="2130424"/>
            <a:ext cx="3228975" cy="3937001"/>
          </a:xfrm>
        </p:spPr>
        <p:txBody>
          <a:bodyPr/>
          <a:lstStyle/>
          <a:p>
            <a:r>
              <a:rPr lang="hr-HR" dirty="0"/>
              <a:t>1. </a:t>
            </a:r>
            <a:r>
              <a:rPr lang="hr-HR" sz="2400" dirty="0" err="1"/>
              <a:t>Valunska</a:t>
            </a:r>
            <a:r>
              <a:rPr lang="hr-HR" sz="2400" dirty="0"/>
              <a:t> ploča</a:t>
            </a:r>
          </a:p>
          <a:p>
            <a:r>
              <a:rPr lang="hr-HR" sz="2400" dirty="0"/>
              <a:t>2. Plominski natpis</a:t>
            </a:r>
          </a:p>
          <a:p>
            <a:r>
              <a:rPr lang="hr-HR" sz="2400" dirty="0"/>
              <a:t>3. Krčki natpis</a:t>
            </a:r>
          </a:p>
          <a:p>
            <a:r>
              <a:rPr lang="hr-HR" sz="2400" dirty="0"/>
              <a:t>4. Senjski natpis</a:t>
            </a:r>
          </a:p>
          <a:p>
            <a:r>
              <a:rPr lang="hr-HR" sz="2400" dirty="0"/>
              <a:t>5. Bašćanska ploča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4505">
            <a:off x="4241917" y="1541374"/>
            <a:ext cx="3708168" cy="2452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Doba kneza Trpimira | Medieval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54" y="1461945"/>
            <a:ext cx="3017494" cy="2833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64" y="3881807"/>
            <a:ext cx="2878061" cy="2709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5963">
            <a:off x="8442515" y="4058099"/>
            <a:ext cx="2622888" cy="2357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276225"/>
            <a:ext cx="9634011" cy="828676"/>
          </a:xfrm>
        </p:spPr>
        <p:txBody>
          <a:bodyPr/>
          <a:lstStyle/>
          <a:p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Glagoljični pisani spomenici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375239">
            <a:off x="117496" y="1501775"/>
            <a:ext cx="2616179" cy="3713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6" name="Rezervirano mjesto sadržaja 3"/>
          <p:cNvGraphicFramePr>
            <a:graphicFrameLocks noGrp="1"/>
          </p:cNvGraphicFramePr>
          <p:nvPr>
            <p:ph sz="half" idx="2"/>
          </p:nvPr>
        </p:nvGraphicFramePr>
        <p:xfrm>
          <a:off x="7279689" y="1574484"/>
          <a:ext cx="4794815" cy="4506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54038">
            <a:off x="1780615" y="3619818"/>
            <a:ext cx="2361090" cy="2925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5749">
            <a:off x="3134471" y="1793559"/>
            <a:ext cx="3584296" cy="2425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85898">
            <a:off x="3764614" y="4379313"/>
            <a:ext cx="3109207" cy="2072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2295" y="359887"/>
            <a:ext cx="4487573" cy="642299"/>
          </a:xfrm>
        </p:spPr>
        <p:txBody>
          <a:bodyPr>
            <a:normAutofit fontScale="90000"/>
          </a:bodyPr>
          <a:lstStyle/>
          <a:p>
            <a:r>
              <a:rPr lang="hr-HR" dirty="0"/>
              <a:t>Vinodolski zakonik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1288. godina</a:t>
            </a:r>
          </a:p>
          <a:p>
            <a:r>
              <a:rPr lang="hr-HR" dirty="0"/>
              <a:t>Najstariji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glagoljični pravni spis.</a:t>
            </a:r>
          </a:p>
          <a:p>
            <a:r>
              <a:rPr lang="hr-HR" dirty="0"/>
              <a:t>Zapis običajnog prava.</a:t>
            </a:r>
          </a:p>
          <a:p>
            <a:r>
              <a:rPr lang="hr-HR" dirty="0"/>
              <a:t>Pisan ČAKAVSKIM književnim jezikom.</a:t>
            </a:r>
          </a:p>
          <a:p>
            <a:r>
              <a:rPr lang="hr-HR" b="0" i="0" dirty="0">
                <a:solidFill>
                  <a:srgbClr val="202122"/>
                </a:solidFill>
                <a:effectLst/>
              </a:rPr>
              <a:t>Sastoji se od </a:t>
            </a:r>
            <a:r>
              <a:rPr lang="hr-HR" b="1" i="0" dirty="0">
                <a:solidFill>
                  <a:schemeClr val="accent3">
                    <a:lumMod val="75000"/>
                  </a:schemeClr>
                </a:solidFill>
                <a:effectLst/>
              </a:rPr>
              <a:t>77 članaka </a:t>
            </a:r>
            <a:r>
              <a:rPr lang="hr-HR" b="0" i="0" dirty="0">
                <a:solidFill>
                  <a:srgbClr val="202122"/>
                </a:solidFill>
                <a:effectLst/>
              </a:rPr>
              <a:t>u kojima su opširno razrađeni odnosi između gradova slobodne općine Vinodol i krčkih knezova.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9505" y="966203"/>
            <a:ext cx="3077369" cy="3036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5552" y="1643856"/>
            <a:ext cx="3143250" cy="4714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4125" y="171556"/>
            <a:ext cx="6021937" cy="806662"/>
          </a:xfrm>
        </p:spPr>
        <p:txBody>
          <a:bodyPr>
            <a:normAutofit/>
          </a:bodyPr>
          <a:lstStyle/>
          <a:p>
            <a:r>
              <a:rPr lang="hr-HR" dirty="0"/>
              <a:t>Dolazak Hrvata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0427" y="1271386"/>
            <a:ext cx="7089709" cy="53754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dirty="0"/>
              <a:t>Razmatranja o povijesti Hrvata započinju od zapisa cara </a:t>
            </a:r>
            <a:r>
              <a:rPr lang="hr-HR" b="1" dirty="0">
                <a:solidFill>
                  <a:schemeClr val="accent4"/>
                </a:solidFill>
              </a:rPr>
              <a:t>KONSTANTINA VII. PORFIROGENETA. </a:t>
            </a:r>
            <a:r>
              <a:rPr lang="hr-HR" dirty="0"/>
              <a:t>Spominje ih prvi put u svom djelu </a:t>
            </a:r>
            <a:r>
              <a:rPr lang="hr-HR" b="1" dirty="0">
                <a:solidFill>
                  <a:schemeClr val="accent4"/>
                </a:solidFill>
              </a:rPr>
              <a:t>„O UPRAVLJANJU CARSTVOM”.</a:t>
            </a:r>
          </a:p>
          <a:p>
            <a:r>
              <a:rPr lang="hr-HR" dirty="0"/>
              <a:t>U djelu je o njihovom dolasku napisao dvije stvari:</a:t>
            </a:r>
          </a:p>
          <a:p>
            <a:r>
              <a:rPr lang="hr-HR" dirty="0"/>
              <a:t>A) </a:t>
            </a:r>
            <a:r>
              <a:rPr lang="hr-HR" i="1" dirty="0"/>
              <a:t>„</a:t>
            </a:r>
            <a:r>
              <a:rPr lang="hr-HR" i="1" dirty="0">
                <a:solidFill>
                  <a:srgbClr val="202122"/>
                </a:solidFill>
              </a:rPr>
              <a:t>R</a:t>
            </a:r>
            <a:r>
              <a:rPr lang="hr-HR" b="0" i="1" dirty="0">
                <a:solidFill>
                  <a:srgbClr val="202122"/>
                </a:solidFill>
                <a:effectLst/>
              </a:rPr>
              <a:t>od od petoro braće,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Klokas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Lobelos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Kosenic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Muhlo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Hrvat i dvije sestre, Tuga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Buga</a:t>
            </a:r>
            <a:r>
              <a:rPr lang="hr-HR" b="0" i="1" dirty="0">
                <a:solidFill>
                  <a:srgbClr val="202122"/>
                </a:solidFill>
                <a:effectLst/>
              </a:rPr>
              <a:t>, i došli su sa svojim narodom u Dalmaciju i našli su Avare kao gospodare zemlje. Pošto su jedni s drugima ratovali nekoliko godina, Hrvati su nadvladali i pobili neke od Avara, a ostale su prisilili na podložnost. I tako je od tog vremena ova zemlja zaposjednuta po Hrvatima, a u Hrvatskoj (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Hrobatia</a:t>
            </a:r>
            <a:r>
              <a:rPr lang="hr-HR" b="0" i="1" dirty="0">
                <a:solidFill>
                  <a:srgbClr val="202122"/>
                </a:solidFill>
                <a:effectLst/>
              </a:rPr>
              <a:t>) još postoje potomci Avara, i njih se prepoznaje kao Avare.”</a:t>
            </a:r>
            <a:endParaRPr lang="hr-HR" i="1" dirty="0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/>
        </p:nvGrpSpPr>
        <p:grpSpPr>
          <a:xfrm>
            <a:off x="7278159" y="47194"/>
            <a:ext cx="687615" cy="6763668"/>
            <a:chOff x="7571232" y="-41657"/>
            <a:chExt cx="687615" cy="6869541"/>
          </a:xfrm>
        </p:grpSpPr>
        <p:sp>
          <p:nvSpPr>
            <p:cNvPr id="12" name="Freeform 6"/>
            <p:cNvSpPr/>
            <p:nvPr/>
          </p:nvSpPr>
          <p:spPr bwMode="auto">
            <a:xfrm rot="16200000">
              <a:off x="8109384" y="44594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8"/>
            <p:cNvSpPr/>
            <p:nvPr/>
          </p:nvSpPr>
          <p:spPr bwMode="auto">
            <a:xfrm rot="16200000">
              <a:off x="7830612" y="65605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2"/>
            <p:cNvSpPr/>
            <p:nvPr/>
          </p:nvSpPr>
          <p:spPr bwMode="auto">
            <a:xfrm rot="16200000">
              <a:off x="8066015" y="171790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30"/>
            <p:cNvSpPr/>
            <p:nvPr/>
          </p:nvSpPr>
          <p:spPr bwMode="auto">
            <a:xfrm rot="16200000">
              <a:off x="7569214" y="638107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43"/>
            <p:cNvSpPr/>
            <p:nvPr/>
          </p:nvSpPr>
          <p:spPr bwMode="auto">
            <a:xfrm rot="16200000">
              <a:off x="7786915" y="6718567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1"/>
            <p:cNvSpPr/>
            <p:nvPr/>
          </p:nvSpPr>
          <p:spPr bwMode="auto">
            <a:xfrm rot="16200000">
              <a:off x="7805474" y="64711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3"/>
            <p:cNvSpPr/>
            <p:nvPr/>
          </p:nvSpPr>
          <p:spPr bwMode="auto">
            <a:xfrm rot="16200000">
              <a:off x="7776307" y="620655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5"/>
            <p:cNvSpPr/>
            <p:nvPr/>
          </p:nvSpPr>
          <p:spPr bwMode="auto">
            <a:xfrm rot="16200000">
              <a:off x="7772902" y="600674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6"/>
            <p:cNvSpPr/>
            <p:nvPr/>
          </p:nvSpPr>
          <p:spPr bwMode="auto">
            <a:xfrm rot="16200000">
              <a:off x="7814886" y="5107014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7"/>
            <p:cNvSpPr/>
            <p:nvPr/>
          </p:nvSpPr>
          <p:spPr bwMode="auto">
            <a:xfrm rot="16200000">
              <a:off x="7777005" y="577252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60"/>
            <p:cNvSpPr/>
            <p:nvPr/>
          </p:nvSpPr>
          <p:spPr bwMode="auto">
            <a:xfrm rot="16200000">
              <a:off x="7812072" y="556720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61"/>
            <p:cNvSpPr/>
            <p:nvPr/>
          </p:nvSpPr>
          <p:spPr bwMode="auto">
            <a:xfrm rot="16200000">
              <a:off x="7839572" y="530265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80"/>
            <p:cNvSpPr/>
            <p:nvPr/>
          </p:nvSpPr>
          <p:spPr bwMode="auto">
            <a:xfrm rot="16200000">
              <a:off x="8036123" y="635714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81"/>
            <p:cNvSpPr/>
            <p:nvPr/>
          </p:nvSpPr>
          <p:spPr bwMode="auto">
            <a:xfrm rot="16200000">
              <a:off x="8026708" y="5245998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82"/>
            <p:cNvSpPr/>
            <p:nvPr/>
          </p:nvSpPr>
          <p:spPr bwMode="auto">
            <a:xfrm rot="16200000">
              <a:off x="8031278" y="5489668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83"/>
            <p:cNvSpPr/>
            <p:nvPr/>
          </p:nvSpPr>
          <p:spPr bwMode="auto">
            <a:xfrm rot="16200000">
              <a:off x="8056063" y="571632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89"/>
            <p:cNvSpPr/>
            <p:nvPr/>
          </p:nvSpPr>
          <p:spPr bwMode="auto">
            <a:xfrm rot="16200000">
              <a:off x="8039362" y="605952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90"/>
            <p:cNvSpPr/>
            <p:nvPr/>
          </p:nvSpPr>
          <p:spPr bwMode="auto">
            <a:xfrm rot="16200000">
              <a:off x="8130917" y="545428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12"/>
            <p:cNvSpPr/>
            <p:nvPr/>
          </p:nvSpPr>
          <p:spPr bwMode="auto">
            <a:xfrm rot="16200000">
              <a:off x="8029253" y="659822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2"/>
            <p:cNvSpPr/>
            <p:nvPr/>
          </p:nvSpPr>
          <p:spPr bwMode="auto">
            <a:xfrm rot="16200000">
              <a:off x="7810438" y="413725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33"/>
            <p:cNvSpPr/>
            <p:nvPr/>
          </p:nvSpPr>
          <p:spPr bwMode="auto">
            <a:xfrm rot="16200000">
              <a:off x="7773435" y="307694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4"/>
            <p:cNvSpPr/>
            <p:nvPr/>
          </p:nvSpPr>
          <p:spPr bwMode="auto">
            <a:xfrm rot="16200000">
              <a:off x="7786343" y="2070649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35"/>
            <p:cNvSpPr/>
            <p:nvPr/>
          </p:nvSpPr>
          <p:spPr bwMode="auto">
            <a:xfrm rot="16200000">
              <a:off x="7794235" y="285893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6"/>
            <p:cNvSpPr/>
            <p:nvPr/>
          </p:nvSpPr>
          <p:spPr bwMode="auto">
            <a:xfrm rot="16200000">
              <a:off x="7808806" y="138999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7"/>
            <p:cNvSpPr/>
            <p:nvPr/>
          </p:nvSpPr>
          <p:spPr bwMode="auto">
            <a:xfrm rot="16200000">
              <a:off x="7826283" y="4357686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8"/>
            <p:cNvSpPr/>
            <p:nvPr/>
          </p:nvSpPr>
          <p:spPr bwMode="auto">
            <a:xfrm rot="16200000">
              <a:off x="7806208" y="256981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9"/>
            <p:cNvSpPr/>
            <p:nvPr/>
          </p:nvSpPr>
          <p:spPr bwMode="auto">
            <a:xfrm rot="16200000">
              <a:off x="7810555" y="231645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40"/>
            <p:cNvSpPr/>
            <p:nvPr/>
          </p:nvSpPr>
          <p:spPr bwMode="auto">
            <a:xfrm rot="16200000">
              <a:off x="7812047" y="485975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41"/>
            <p:cNvSpPr/>
            <p:nvPr/>
          </p:nvSpPr>
          <p:spPr bwMode="auto">
            <a:xfrm rot="16200000">
              <a:off x="7808806" y="118246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42"/>
            <p:cNvSpPr/>
            <p:nvPr/>
          </p:nvSpPr>
          <p:spPr bwMode="auto">
            <a:xfrm rot="16200000">
              <a:off x="7820638" y="18456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44"/>
            <p:cNvSpPr/>
            <p:nvPr/>
          </p:nvSpPr>
          <p:spPr bwMode="auto">
            <a:xfrm rot="16200000">
              <a:off x="7830140" y="337379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45"/>
            <p:cNvSpPr/>
            <p:nvPr/>
          </p:nvSpPr>
          <p:spPr bwMode="auto">
            <a:xfrm rot="16200000">
              <a:off x="7838999" y="160001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6"/>
            <p:cNvSpPr/>
            <p:nvPr/>
          </p:nvSpPr>
          <p:spPr bwMode="auto">
            <a:xfrm rot="16200000">
              <a:off x="7812979" y="462713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47"/>
            <p:cNvSpPr/>
            <p:nvPr/>
          </p:nvSpPr>
          <p:spPr bwMode="auto">
            <a:xfrm rot="16200000">
              <a:off x="7828250" y="361144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48"/>
            <p:cNvSpPr/>
            <p:nvPr/>
          </p:nvSpPr>
          <p:spPr bwMode="auto">
            <a:xfrm rot="16200000">
              <a:off x="7847171" y="384410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9"/>
            <p:cNvSpPr/>
            <p:nvPr/>
          </p:nvSpPr>
          <p:spPr bwMode="auto">
            <a:xfrm rot="16200000">
              <a:off x="7835649" y="92105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62"/>
            <p:cNvSpPr/>
            <p:nvPr/>
          </p:nvSpPr>
          <p:spPr bwMode="auto">
            <a:xfrm rot="16200000">
              <a:off x="8039903" y="4513867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63"/>
            <p:cNvSpPr/>
            <p:nvPr/>
          </p:nvSpPr>
          <p:spPr bwMode="auto">
            <a:xfrm rot="16200000">
              <a:off x="8100654" y="3292952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64"/>
            <p:cNvSpPr/>
            <p:nvPr/>
          </p:nvSpPr>
          <p:spPr bwMode="auto">
            <a:xfrm rot="16200000">
              <a:off x="8073886" y="475687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65"/>
            <p:cNvSpPr/>
            <p:nvPr/>
          </p:nvSpPr>
          <p:spPr bwMode="auto">
            <a:xfrm rot="16200000">
              <a:off x="8089205" y="363408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66"/>
            <p:cNvSpPr/>
            <p:nvPr/>
          </p:nvSpPr>
          <p:spPr bwMode="auto">
            <a:xfrm rot="16200000">
              <a:off x="8091676" y="20550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67"/>
            <p:cNvSpPr/>
            <p:nvPr/>
          </p:nvSpPr>
          <p:spPr bwMode="auto">
            <a:xfrm rot="16200000">
              <a:off x="8084912" y="283245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68"/>
            <p:cNvSpPr/>
            <p:nvPr/>
          </p:nvSpPr>
          <p:spPr bwMode="auto">
            <a:xfrm rot="16200000">
              <a:off x="8100059" y="4169481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69"/>
            <p:cNvSpPr/>
            <p:nvPr/>
          </p:nvSpPr>
          <p:spPr bwMode="auto">
            <a:xfrm rot="16200000">
              <a:off x="8091559" y="17727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70"/>
            <p:cNvSpPr/>
            <p:nvPr/>
          </p:nvSpPr>
          <p:spPr bwMode="auto">
            <a:xfrm rot="16200000">
              <a:off x="8140638" y="121692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71"/>
            <p:cNvSpPr/>
            <p:nvPr/>
          </p:nvSpPr>
          <p:spPr bwMode="auto">
            <a:xfrm rot="16200000">
              <a:off x="8093308" y="2314625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72"/>
            <p:cNvSpPr/>
            <p:nvPr/>
          </p:nvSpPr>
          <p:spPr bwMode="auto">
            <a:xfrm rot="16200000">
              <a:off x="8096571" y="254148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73"/>
            <p:cNvSpPr/>
            <p:nvPr/>
          </p:nvSpPr>
          <p:spPr bwMode="auto">
            <a:xfrm rot="16200000">
              <a:off x="8101445" y="304764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74"/>
            <p:cNvSpPr/>
            <p:nvPr/>
          </p:nvSpPr>
          <p:spPr bwMode="auto">
            <a:xfrm rot="16200000">
              <a:off x="8117543" y="143064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75"/>
            <p:cNvSpPr/>
            <p:nvPr/>
          </p:nvSpPr>
          <p:spPr bwMode="auto">
            <a:xfrm rot="16200000">
              <a:off x="8031395" y="501867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77"/>
            <p:cNvSpPr/>
            <p:nvPr/>
          </p:nvSpPr>
          <p:spPr bwMode="auto">
            <a:xfrm rot="16200000">
              <a:off x="8103109" y="385766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85"/>
            <p:cNvSpPr/>
            <p:nvPr/>
          </p:nvSpPr>
          <p:spPr bwMode="auto">
            <a:xfrm rot="16200000">
              <a:off x="8140777" y="1007809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87"/>
            <p:cNvSpPr/>
            <p:nvPr/>
          </p:nvSpPr>
          <p:spPr bwMode="auto">
            <a:xfrm rot="16200000">
              <a:off x="8146209" y="791303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88"/>
            <p:cNvSpPr/>
            <p:nvPr/>
          </p:nvSpPr>
          <p:spPr bwMode="auto">
            <a:xfrm rot="16200000">
              <a:off x="8174141" y="18289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18"/>
            <p:cNvSpPr/>
            <p:nvPr/>
          </p:nvSpPr>
          <p:spPr bwMode="auto">
            <a:xfrm rot="16200000">
              <a:off x="8079029" y="-24225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20"/>
            <p:cNvSpPr/>
            <p:nvPr/>
          </p:nvSpPr>
          <p:spPr bwMode="auto">
            <a:xfrm rot="16200000">
              <a:off x="7808595" y="3886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121"/>
            <p:cNvSpPr/>
            <p:nvPr/>
          </p:nvSpPr>
          <p:spPr bwMode="auto">
            <a:xfrm rot="16200000">
              <a:off x="7805146" y="120742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132" y="1117070"/>
            <a:ext cx="3393340" cy="46285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rukopis, tekst, umjetničko djelo&#10;&#10;Opis je automatski generiran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60000"/>
          </a:blip>
          <a:srcRect r="-1" b="2614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Bečki listići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0" y="876300"/>
            <a:ext cx="5219700" cy="5105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11. </a:t>
            </a:r>
            <a:r>
              <a:rPr lang="en-US" dirty="0" err="1"/>
              <a:t>stoljeće</a:t>
            </a:r>
            <a:r>
              <a:rPr lang="en-US" dirty="0"/>
              <a:t> / </a:t>
            </a:r>
            <a:r>
              <a:rPr lang="en-US" dirty="0" err="1"/>
              <a:t>početak</a:t>
            </a:r>
            <a:r>
              <a:rPr lang="en-US" dirty="0"/>
              <a:t> 12. </a:t>
            </a:r>
            <a:r>
              <a:rPr lang="en-US" dirty="0" err="1"/>
              <a:t>stoljeća</a:t>
            </a:r>
            <a:endParaRPr lang="en-US" dirty="0"/>
          </a:p>
          <a:p>
            <a:r>
              <a:rPr lang="en-US" dirty="0" err="1"/>
              <a:t>Najstariji</a:t>
            </a:r>
            <a:r>
              <a:rPr lang="en-US" dirty="0"/>
              <a:t> </a:t>
            </a:r>
            <a:r>
              <a:rPr lang="en-US" dirty="0" err="1"/>
              <a:t>spomenik</a:t>
            </a:r>
            <a:r>
              <a:rPr lang="en-US" dirty="0"/>
              <a:t> </a:t>
            </a:r>
            <a:r>
              <a:rPr lang="en-US" dirty="0" err="1"/>
              <a:t>hrvatske</a:t>
            </a:r>
            <a:r>
              <a:rPr lang="en-US" dirty="0"/>
              <a:t>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LITURGIJSKE KNJIŽEVNOSTI.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/>
              <a:t>Pronašao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je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Vatroslav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Jagić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184" y="3479880"/>
            <a:ext cx="2419019" cy="314349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7326" y="792916"/>
            <a:ext cx="10426923" cy="846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Što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hr-HR" dirty="0"/>
              <a:t>-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misal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72" name="Freeform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6018" y="1699031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4" name="Freeform 1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34969" y="1723504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6" name="Freeform 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70691" y="1706251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8" name="Freeform 1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45291" y="1689637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0" name="Freeform 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83918" y="1718490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2" name="Freeform 1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407232" y="1733996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4" name="Freeform 1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5993" y="1721756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6" name="Freeform 1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958428" y="1694826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8" name="Freeform 1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198566" y="1782953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0" name="Freeform 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443340" y="1718489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2" name="Freeform 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463918" y="1795720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4" name="Freeform 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699219" y="1781709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6" name="Freeform 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38154" y="1771240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8" name="Freeform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325078" y="1741047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0" name="Freeform 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56561" y="1777768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2" name="Freeform 1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618593" y="1841417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4" name="Freeform 10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877354" y="1780215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6" name="Freeform 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31821" y="1780216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8" name="Freeform 1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81447" y="1847130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0" name="Freeform 9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425006" y="1780214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2" name="Freeform 1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10621" y="1958820"/>
            <a:ext cx="140901" cy="93843"/>
          </a:xfrm>
          <a:custGeom>
            <a:avLst/>
            <a:gdLst>
              <a:gd name="T0" fmla="*/ 26 w 43"/>
              <a:gd name="T1" fmla="*/ 3 h 31"/>
              <a:gd name="T2" fmla="*/ 40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5" y="0"/>
                  <a:pt x="43" y="17"/>
                  <a:pt x="40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4" name="Freeform 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7876" y="1912264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6" name="Freeform 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255785" y="1827137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8" name="Freeform 1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16796" y="1938826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0" name="Freeform 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41150" y="1822746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2" name="Freeform 1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852139" y="1841417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4" name="Freeform 10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074567" y="1786745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6" name="Freeform 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734759" y="1790057"/>
            <a:ext cx="121406" cy="99554"/>
          </a:xfrm>
          <a:custGeom>
            <a:avLst/>
            <a:gdLst>
              <a:gd name="T0" fmla="*/ 21 w 37"/>
              <a:gd name="T1" fmla="*/ 0 h 33"/>
              <a:gd name="T2" fmla="*/ 19 w 37"/>
              <a:gd name="T3" fmla="*/ 23 h 33"/>
              <a:gd name="T4" fmla="*/ 21 w 37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3">
                <a:moveTo>
                  <a:pt x="21" y="0"/>
                </a:moveTo>
                <a:cubicBezTo>
                  <a:pt x="37" y="0"/>
                  <a:pt x="29" y="33"/>
                  <a:pt x="19" y="23"/>
                </a:cubicBezTo>
                <a:cubicBezTo>
                  <a:pt x="0" y="30"/>
                  <a:pt x="3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8" name="Freeform 10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914652" y="179572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0" name="Freeform 1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976684" y="18593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2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137524" y="179917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4" name="Freeform 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1199" y="1883596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6" name="Freeform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456267" y="1819794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8" name="Freeform 1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018" y="1943167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0" name="Freeform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277721" y="1971061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2" name="Freeform 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72383" y="1946023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4" name="Freeform 1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54193" y="1803359"/>
            <a:ext cx="127608" cy="150965"/>
          </a:xfrm>
          <a:custGeom>
            <a:avLst/>
            <a:gdLst>
              <a:gd name="T0" fmla="*/ 13 w 39"/>
              <a:gd name="T1" fmla="*/ 6 h 50"/>
              <a:gd name="T2" fmla="*/ 0 w 39"/>
              <a:gd name="T3" fmla="*/ 23 h 50"/>
              <a:gd name="T4" fmla="*/ 13 w 39"/>
              <a:gd name="T5" fmla="*/ 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50">
                <a:moveTo>
                  <a:pt x="13" y="6"/>
                </a:moveTo>
                <a:cubicBezTo>
                  <a:pt x="39" y="10"/>
                  <a:pt x="16" y="50"/>
                  <a:pt x="0" y="23"/>
                </a:cubicBezTo>
                <a:cubicBezTo>
                  <a:pt x="1" y="0"/>
                  <a:pt x="5" y="14"/>
                  <a:pt x="13" y="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6" name="Freeform 1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537628" y="1862634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8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719407" y="1807960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0" name="Freeform 1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951575" y="1824318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2" name="Freeform 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230164" y="1807065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4" name="Freeform 1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551876" y="1762806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6" name="Freeform 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843391" y="1759541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8" name="Freeform 1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066705" y="1775047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0" name="Freeform 1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334906" y="1792187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2" name="Freeform 1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578638" y="1792714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4" name="Freeform 1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858039" y="1824004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6" name="Freeform 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02813" y="175954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8" name="Freeform 1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278066" y="1804776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0" name="Freeform 1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511612" y="1804776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2" name="Freeform 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23391" y="18367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4" name="Freeform 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358692" y="1822760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6" name="Freeform 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697627" y="1812291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8" name="Freeform 1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940920" y="1810489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0" name="Freeform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28451" y="1829760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2" name="Freeform 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216034" y="1818819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4" name="Freeform 10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536827" y="1821266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6" name="Freeform 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891294" y="1821267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8" name="Freeform 9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084479" y="1821265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0" name="Freeform 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409702" y="1821267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2" name="Freeform 10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734040" y="1827796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4" name="Freeform 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915258" y="1868188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6" name="Freeform 1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880494" y="1984585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8" name="Freeform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076791" y="1990554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0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314022" y="2016723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2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528670" y="2009731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4" name="Freeform 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752808" y="2031819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6" name="Freeform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995484" y="1997173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8" name="Freeform 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50834" y="2028557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0" name="Freeform 1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37067" y="2038617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2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822857" y="2027626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4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32866" y="2045318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6" name="Freeform 1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25618" y="2028556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8" name="Freeform 1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507420" y="2040797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0" name="Freeform 1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00604" y="2031819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2" name="Freeform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66179" y="2095470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4" name="Freeform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016079" y="2058750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6" name="Freeform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268636" y="2056301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8" name="Freeform 1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568517" y="2052663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0" name="Freeform 1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793248" y="2045573"/>
            <a:ext cx="121406" cy="78339"/>
          </a:xfrm>
          <a:custGeom>
            <a:avLst/>
            <a:gdLst>
              <a:gd name="T0" fmla="*/ 21 w 37"/>
              <a:gd name="T1" fmla="*/ 0 h 26"/>
              <a:gd name="T2" fmla="*/ 22 w 37"/>
              <a:gd name="T3" fmla="*/ 26 h 26"/>
              <a:gd name="T4" fmla="*/ 21 w 37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6">
                <a:moveTo>
                  <a:pt x="21" y="0"/>
                </a:moveTo>
                <a:cubicBezTo>
                  <a:pt x="32" y="2"/>
                  <a:pt x="37" y="23"/>
                  <a:pt x="22" y="26"/>
                </a:cubicBezTo>
                <a:cubicBezTo>
                  <a:pt x="3" y="26"/>
                  <a:pt x="0" y="1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2" name="Freeform 1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029200" y="2043044"/>
            <a:ext cx="141786" cy="90579"/>
          </a:xfrm>
          <a:custGeom>
            <a:avLst/>
            <a:gdLst>
              <a:gd name="T0" fmla="*/ 28 w 43"/>
              <a:gd name="T1" fmla="*/ 2 h 30"/>
              <a:gd name="T2" fmla="*/ 41 w 43"/>
              <a:gd name="T3" fmla="*/ 20 h 30"/>
              <a:gd name="T4" fmla="*/ 28 w 43"/>
              <a:gd name="T5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0">
                <a:moveTo>
                  <a:pt x="28" y="2"/>
                </a:moveTo>
                <a:cubicBezTo>
                  <a:pt x="36" y="0"/>
                  <a:pt x="43" y="12"/>
                  <a:pt x="41" y="20"/>
                </a:cubicBezTo>
                <a:cubicBezTo>
                  <a:pt x="24" y="30"/>
                  <a:pt x="0" y="14"/>
                  <a:pt x="28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4" name="Freeform 1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292025" y="2027462"/>
            <a:ext cx="121406" cy="66913"/>
          </a:xfrm>
          <a:custGeom>
            <a:avLst/>
            <a:gdLst>
              <a:gd name="T0" fmla="*/ 19 w 37"/>
              <a:gd name="T1" fmla="*/ 0 h 22"/>
              <a:gd name="T2" fmla="*/ 19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1"/>
                  <a:pt x="37" y="22"/>
                  <a:pt x="19" y="22"/>
                </a:cubicBezTo>
                <a:cubicBezTo>
                  <a:pt x="6" y="18"/>
                  <a:pt x="0" y="4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6" name="Freeform 1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537627" y="2065277"/>
            <a:ext cx="131153" cy="87315"/>
          </a:xfrm>
          <a:custGeom>
            <a:avLst/>
            <a:gdLst>
              <a:gd name="T0" fmla="*/ 24 w 40"/>
              <a:gd name="T1" fmla="*/ 0 h 29"/>
              <a:gd name="T2" fmla="*/ 19 w 40"/>
              <a:gd name="T3" fmla="*/ 26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2"/>
                  <a:pt x="34" y="29"/>
                  <a:pt x="19" y="26"/>
                </a:cubicBezTo>
                <a:cubicBezTo>
                  <a:pt x="0" y="19"/>
                  <a:pt x="4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8" name="Freeform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727269" y="2059158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0" name="Freeform 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050053" y="2062420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2" name="Freeform 1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349601" y="2004283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4" name="Freeform 1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635670" y="1985929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6" name="Freeform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816961" y="1988004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8" name="Freeform 1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081089" y="2011634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0" name="Freeform 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264051" y="1999395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2" name="Freeform 1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492157" y="2025636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4" name="Freeform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88454" y="2031605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925685" y="2057774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8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40333" y="2050782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0" name="Freeform 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364471" y="2072870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2" name="Freeform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607147" y="2055076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4" name="Freeform 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862497" y="2069608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6" name="Freeform 1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139671" y="2062635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8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43822" y="203941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0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635678" y="2029214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2" name="Freeform 1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837281" y="2069607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4" name="Freeform 1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9083" y="2081848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6" name="Freeform 1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312267" y="2072870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8" name="Freeform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377842" y="2136521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0" name="Freeform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627742" y="2099801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2" name="Freeform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880299" y="2097352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Rezervirano mjesto sadržaja 2"/>
          <p:cNvSpPr/>
          <p:nvPr/>
        </p:nvSpPr>
        <p:spPr>
          <a:xfrm>
            <a:off x="225003" y="3710055"/>
            <a:ext cx="6443777" cy="1340577"/>
          </a:xfrm>
          <a:prstGeom prst="rect">
            <a:avLst/>
          </a:prstGeom>
        </p:spPr>
        <p:txBody>
          <a:bodyPr/>
          <a:lstStyle/>
          <a:p>
            <a:pPr defTabSz="704215">
              <a:lnSpc>
                <a:spcPct val="150000"/>
              </a:lnSpc>
              <a:spcAft>
                <a:spcPts val="600"/>
              </a:spcAft>
            </a:pPr>
            <a:r>
              <a:rPr lang="hr-H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Knjiga u kojoj su skupljene misne molitve i pjevanja, tekstovi za provođenje bogoslužja – svete mise. </a:t>
            </a:r>
            <a:endParaRPr lang="hr-HR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98" y="2954755"/>
            <a:ext cx="5337205" cy="35639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48582" y="322024"/>
            <a:ext cx="4476749" cy="756126"/>
          </a:xfrm>
        </p:spPr>
        <p:txBody>
          <a:bodyPr>
            <a:normAutofit fontScale="90000"/>
          </a:bodyPr>
          <a:lstStyle/>
          <a:p>
            <a:r>
              <a:rPr lang="hr-HR" dirty="0"/>
              <a:t>Misal kneza Novaka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619439">
            <a:off x="466231" y="546074"/>
            <a:ext cx="5032813" cy="3170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682615" y="1806575"/>
            <a:ext cx="4298896" cy="4351338"/>
          </a:xfrm>
        </p:spPr>
        <p:txBody>
          <a:bodyPr/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1368. godina</a:t>
            </a:r>
          </a:p>
          <a:p>
            <a:r>
              <a:rPr lang="hr-HR" dirty="0"/>
              <a:t>Najstariji hrvatski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STIHOVI</a:t>
            </a:r>
          </a:p>
          <a:p>
            <a:r>
              <a:rPr lang="hr-HR" dirty="0"/>
              <a:t>Jedna od najljepših glagoljičnih knjiga.</a:t>
            </a:r>
          </a:p>
          <a:p>
            <a:r>
              <a:rPr lang="hr-HR" dirty="0"/>
              <a:t>Hrvatski jezik i glagoljica.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86" y="3323577"/>
            <a:ext cx="4717832" cy="3219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553" y="217170"/>
            <a:ext cx="9634011" cy="1325563"/>
          </a:xfrm>
        </p:spPr>
        <p:txBody>
          <a:bodyPr/>
          <a:lstStyle/>
          <a:p>
            <a:r>
              <a:rPr lang="hr-HR" dirty="0"/>
              <a:t>Hrvojev misal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99892" y="2297236"/>
            <a:ext cx="4397927" cy="3541589"/>
          </a:xfrm>
        </p:spPr>
        <p:txBody>
          <a:bodyPr/>
          <a:lstStyle/>
          <a:p>
            <a:r>
              <a:rPr lang="hr-HR" dirty="0"/>
              <a:t>Misal Hrvoja Vukčića Hrvatinića, hrvatski ban - </a:t>
            </a:r>
            <a:r>
              <a:rPr lang="hr-HR" dirty="0" err="1"/>
              <a:t>podkralj</a:t>
            </a:r>
            <a:endParaRPr lang="hr-HR" dirty="0"/>
          </a:p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1403. /1404. godine</a:t>
            </a:r>
          </a:p>
          <a:p>
            <a:r>
              <a:rPr lang="hr-HR" dirty="0"/>
              <a:t>Najbogatiji i najljepše ilustriran glagoljski rukopis.</a:t>
            </a:r>
          </a:p>
          <a:p>
            <a:r>
              <a:rPr lang="hr-HR" dirty="0"/>
              <a:t>Glagoljica i hrvatski jezik.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3386">
            <a:off x="5635737" y="520977"/>
            <a:ext cx="3821572" cy="2546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040" y="2072040"/>
            <a:ext cx="4028219" cy="2533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7138">
            <a:off x="5558647" y="3787063"/>
            <a:ext cx="4299535" cy="2645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PISMO PAPE INOCENTA IV.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34842" y="1828483"/>
            <a:ext cx="468405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hr-HR" dirty="0"/>
              <a:t>Pismo Pape </a:t>
            </a:r>
            <a:r>
              <a:rPr lang="hr-HR" dirty="0" err="1"/>
              <a:t>Inocenta</a:t>
            </a:r>
            <a:r>
              <a:rPr lang="hr-HR" dirty="0"/>
              <a:t> IV. Senjskom biskupu Filipu –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1248. godine.</a:t>
            </a:r>
          </a:p>
          <a:p>
            <a:pPr>
              <a:lnSpc>
                <a:spcPct val="200000"/>
              </a:lnSpc>
            </a:pP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VAŽNOST: prvi put je dopušteno bogoslužje na nelatinskom jeziku.</a:t>
            </a:r>
          </a:p>
          <a:p>
            <a:pPr>
              <a:lnSpc>
                <a:spcPct val="200000"/>
              </a:lnSpc>
            </a:pPr>
            <a:r>
              <a:rPr lang="hr-HR" dirty="0">
                <a:solidFill>
                  <a:schemeClr val="tx1"/>
                </a:solidFill>
              </a:rPr>
              <a:t>Dopušta biskupu da vrši bogoslužje na crkvenoslavenskom jeziku iz knjiga pisanih glagoljicom.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6853" y="2466975"/>
            <a:ext cx="60960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Ćirilica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69848" y="1825624"/>
            <a:ext cx="4684057" cy="4727575"/>
          </a:xfrm>
        </p:spPr>
        <p:txBody>
          <a:bodyPr>
            <a:normAutofit/>
          </a:bodyPr>
          <a:lstStyle/>
          <a:p>
            <a:r>
              <a:rPr lang="hr-HR" sz="2400" dirty="0"/>
              <a:t>Ćirilicu su sastavili </a:t>
            </a:r>
            <a:r>
              <a:rPr lang="hr-HR" b="1" dirty="0" err="1">
                <a:solidFill>
                  <a:schemeClr val="accent4">
                    <a:lumMod val="75000"/>
                  </a:schemeClr>
                </a:solidFill>
              </a:rPr>
              <a:t>Ćirilovi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 učenici.</a:t>
            </a:r>
          </a:p>
          <a:p>
            <a:r>
              <a:rPr lang="hr-HR" sz="2400" dirty="0"/>
              <a:t>Njome su se Hrvati služili do 12. stoljeća.</a:t>
            </a:r>
          </a:p>
          <a:p>
            <a:r>
              <a:rPr lang="hr-HR" sz="2400" dirty="0"/>
              <a:t>Njome su Hrvati pisali u Južnoj Dalmaciji i Bosni.</a:t>
            </a:r>
          </a:p>
          <a:p>
            <a:r>
              <a:rPr lang="hr-HR" sz="2400" dirty="0"/>
              <a:t>Posebna vrsta hrvatske ćirilice zove se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BOSANČICA.</a:t>
            </a:r>
            <a:endParaRPr lang="hr-H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170" name="Picture 2" descr="Pin by Branislav Kolaček on Ćirilica, azbuka (pravilno pisana) | Cross  stitch alphabet patterns, Alcohol ink painting, Fonts alphab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72" y="711814"/>
            <a:ext cx="4116947" cy="5434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PRVA djela na ćirilici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13440" y="1804695"/>
            <a:ext cx="4684057" cy="4351338"/>
          </a:xfrm>
        </p:spPr>
        <p:txBody>
          <a:bodyPr/>
          <a:lstStyle/>
          <a:p>
            <a:r>
              <a:rPr lang="hr-HR" dirty="0"/>
              <a:t>1.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POVALJSKA LISTINA </a:t>
            </a:r>
            <a:r>
              <a:rPr lang="hr-HR" dirty="0"/>
              <a:t>– najstarija pisana isprava na ćirilici</a:t>
            </a:r>
          </a:p>
          <a:p>
            <a:r>
              <a:rPr lang="hr-HR" dirty="0"/>
              <a:t>Iz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1250. godine</a:t>
            </a:r>
          </a:p>
          <a:p>
            <a:r>
              <a:rPr lang="hr-HR" dirty="0" err="1"/>
              <a:t>Povlja</a:t>
            </a:r>
            <a:r>
              <a:rPr lang="hr-HR" dirty="0"/>
              <a:t>, otok Brač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2. POLJIČKI STATUT</a:t>
            </a:r>
          </a:p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Iz 1440. godine</a:t>
            </a:r>
          </a:p>
          <a:p>
            <a:r>
              <a:rPr lang="hr-HR" dirty="0"/>
              <a:t>Pisan posebnom vrstom ćirilice –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POLJIČICOM.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76" y="3619500"/>
            <a:ext cx="2686462" cy="30765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74" y="3577433"/>
            <a:ext cx="1969009" cy="30765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7188" y="205450"/>
            <a:ext cx="3148987" cy="851825"/>
          </a:xfrm>
        </p:spPr>
        <p:txBody>
          <a:bodyPr/>
          <a:lstStyle/>
          <a:p>
            <a:r>
              <a:rPr lang="hr-HR" dirty="0"/>
              <a:t>LATINICA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61639" y="1531014"/>
            <a:ext cx="5292267" cy="513611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Hrvatski jezik počinje se bilježiti latinicom tek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od 14. stoljeća.</a:t>
            </a:r>
          </a:p>
          <a:p>
            <a:r>
              <a:rPr lang="hr-HR" dirty="0"/>
              <a:t>2 najznačajnija prvijenca:</a:t>
            </a:r>
          </a:p>
          <a:p>
            <a:r>
              <a:rPr lang="hr-HR" sz="1900" b="1" dirty="0">
                <a:solidFill>
                  <a:schemeClr val="accent4">
                    <a:lumMod val="75000"/>
                  </a:schemeClr>
                </a:solidFill>
              </a:rPr>
              <a:t>1. ŠIBENSKA MOLITVA – 1375. godine.</a:t>
            </a:r>
          </a:p>
          <a:p>
            <a:r>
              <a:rPr lang="hr-HR" dirty="0"/>
              <a:t>Još se naziva i Molitva Gospi ili Gospina pohvala.</a:t>
            </a:r>
          </a:p>
          <a:p>
            <a:r>
              <a:rPr lang="hr-HR" dirty="0"/>
              <a:t>Najstariji pjesnički tekst pisan hrvatskim jezikom na latinici.</a:t>
            </a:r>
          </a:p>
          <a:p>
            <a:r>
              <a:rPr lang="hr-HR" dirty="0"/>
              <a:t>Pronađena  u šibenskom samostanu svetoga Frane.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104113">
            <a:off x="6037924" y="336024"/>
            <a:ext cx="4684713" cy="312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5204">
            <a:off x="6630894" y="2770586"/>
            <a:ext cx="4876800" cy="33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88612" y="1109709"/>
            <a:ext cx="4194611" cy="5173786"/>
          </a:xfrm>
        </p:spPr>
        <p:txBody>
          <a:bodyPr/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2. RED I ZAKON SESTARA DOMINIKANKI </a:t>
            </a:r>
          </a:p>
          <a:p>
            <a:endParaRPr lang="hr-HR" sz="18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1345. godina</a:t>
            </a:r>
          </a:p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Najstariji tekst pisan latinicom </a:t>
            </a:r>
            <a:r>
              <a:rPr lang="hr-HR" dirty="0"/>
              <a:t>na hrvatskom jeziku.</a:t>
            </a:r>
          </a:p>
          <a:p>
            <a:r>
              <a:rPr lang="hr-HR" dirty="0"/>
              <a:t>Sadrži pravila primanja redovnica u dominikanski red.</a:t>
            </a:r>
          </a:p>
          <a:p>
            <a:r>
              <a:rPr lang="hr-HR" dirty="0"/>
              <a:t>Prvi ga je objavio Vatroslav </a:t>
            </a:r>
            <a:r>
              <a:rPr lang="hr-HR" dirty="0" err="1"/>
              <a:t>jagić</a:t>
            </a:r>
            <a:r>
              <a:rPr lang="hr-HR" dirty="0"/>
              <a:t>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2544">
            <a:off x="5610687" y="1129337"/>
            <a:ext cx="5667375" cy="4248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92964" y="1100831"/>
            <a:ext cx="4802819" cy="5076132"/>
          </a:xfrm>
        </p:spPr>
        <p:txBody>
          <a:bodyPr>
            <a:normAutofit/>
          </a:bodyPr>
          <a:lstStyle/>
          <a:p>
            <a:r>
              <a:rPr lang="hr-HR" dirty="0"/>
              <a:t>SREDNJI VIJEK</a:t>
            </a:r>
          </a:p>
          <a:p>
            <a:r>
              <a:rPr lang="hr-HR" dirty="0"/>
              <a:t>Spomenici su se klesali, a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knjige su se ručno prepisivale.</a:t>
            </a:r>
          </a:p>
          <a:p>
            <a:r>
              <a:rPr lang="hr-HR" dirty="0"/>
              <a:t>Nositelji pismenosti i prepisivači knjiga bili su upravo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REDOVNICI.</a:t>
            </a:r>
          </a:p>
          <a:p>
            <a:r>
              <a:rPr lang="hr-HR" dirty="0"/>
              <a:t>Knjige su se prepisivale u posebnim prostorijama –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SKRIPTORIJIMA.</a:t>
            </a:r>
          </a:p>
          <a:p>
            <a:r>
              <a:rPr lang="hr-HR" dirty="0"/>
              <a:t>Najviše prepisivana knjiga je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BIBLIJA. </a:t>
            </a:r>
            <a:endParaRPr lang="hr-H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551" y="420210"/>
            <a:ext cx="5715000" cy="44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Što je skriptorij: povijest i činjenice / Paulturner-Mitchell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68147"/>
            <a:ext cx="2803335" cy="3743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0998" r="31446" b="-1"/>
          <a:stretch>
            <a:fillRect/>
          </a:stretch>
        </p:blipFill>
        <p:spPr>
          <a:xfrm>
            <a:off x="119889" y="142875"/>
            <a:ext cx="5061529" cy="657224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900690" y="683487"/>
            <a:ext cx="5857875" cy="5491024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/>
              <a:t>U drugom dijelu piše nešto sasvim drugo:</a:t>
            </a:r>
          </a:p>
          <a:p>
            <a:r>
              <a:rPr lang="hr-HR" dirty="0"/>
              <a:t>B) </a:t>
            </a:r>
            <a:r>
              <a:rPr lang="hr-HR" i="1" dirty="0"/>
              <a:t>„</a:t>
            </a:r>
            <a:r>
              <a:rPr lang="hr-HR" b="0" i="1" dirty="0">
                <a:effectLst/>
              </a:rPr>
              <a:t>Hrvati, koji sada žive u predjelu Dalmacije jesu potomci nekrštenih Hrvata, također zvanih Bijeli, a koji za slavenske susjede imaju nekrštene Srbe. ‘Hrvati’  na slavenskom jeziku znači „oni koji imaju mnogo zemlje”. Ti isti Hrvati su došli i zatražili zaštitu kod bizantskog cara </a:t>
            </a:r>
            <a:r>
              <a:rPr lang="hr-HR" b="0" i="1" dirty="0" err="1">
                <a:effectLst/>
              </a:rPr>
              <a:t>Heraklija</a:t>
            </a:r>
            <a:r>
              <a:rPr lang="hr-HR" i="1" dirty="0"/>
              <a:t> </a:t>
            </a:r>
            <a:r>
              <a:rPr lang="hr-HR" b="0" i="1" dirty="0">
                <a:effectLst/>
              </a:rPr>
              <a:t>prije nego što su Srbi zatražili zaštitu tog istog cara </a:t>
            </a:r>
            <a:r>
              <a:rPr lang="hr-HR" b="0" i="1" dirty="0" err="1">
                <a:effectLst/>
              </a:rPr>
              <a:t>Heraklija</a:t>
            </a:r>
            <a:r>
              <a:rPr lang="hr-HR" b="0" i="1" dirty="0">
                <a:effectLst/>
              </a:rPr>
              <a:t> i to u vrijeme kad su Avari potukli i istjerali iz tih krajeva Rimljane koje je car Dioklecijan doveo iz Rima.”</a:t>
            </a:r>
            <a:endParaRPr lang="hr-HR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348066"/>
            <a:ext cx="9634011" cy="962595"/>
          </a:xfrm>
        </p:spPr>
        <p:txBody>
          <a:bodyPr>
            <a:normAutofit/>
          </a:bodyPr>
          <a:lstStyle/>
          <a:p>
            <a:r>
              <a:rPr lang="hr-HR" sz="3600" dirty="0"/>
              <a:t>15. stoljeće – IZUM TISKARSKOG STROJA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Izum tiskarskog stroja –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JOHANNES GUTTEMBERG.</a:t>
            </a:r>
          </a:p>
          <a:p>
            <a:r>
              <a:rPr lang="hr-HR" dirty="0"/>
              <a:t>Izumio ga je 1440. godine.</a:t>
            </a:r>
          </a:p>
          <a:p>
            <a:r>
              <a:rPr lang="hr-HR" dirty="0"/>
              <a:t>Prva knjiga koju je tiskao je bila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BIBLIJA 1445. godine.</a:t>
            </a:r>
          </a:p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Izum stroja imao je veliki značaj za širenje pismenosti, kulture i duhovnosti. </a:t>
            </a:r>
            <a:endParaRPr lang="hr-H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218" name="Picture 2" descr="Good2Know - Ne znamo kako bismo bez printera danas završili faks pa nam  nije jasno kako su ljudi funkcionirali prije njegova izuma, odnosno njegove  preteče – tiskarskog stroja. Zamišljajući studente prije 144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541">
            <a:off x="7300771" y="1031221"/>
            <a:ext cx="4262437" cy="386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Čovjek koji je izumio tiskarski stroj / Bljesak.info | BH Internet magaz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592">
            <a:off x="5870444" y="4194831"/>
            <a:ext cx="3561545" cy="2268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7" name="Group 10246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248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49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0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1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2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3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4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5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6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7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8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9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0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1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2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3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4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5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6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7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8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9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0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1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2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3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4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5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6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7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8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9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0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1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2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3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4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5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6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7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8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9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0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1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2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3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4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5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6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7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8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9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0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1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2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3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4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0306" name="Rectangle 103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8" name="Rectangle 103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0" name="Rectangle 103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6800" y="883545"/>
            <a:ext cx="7783092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0022" y="1371600"/>
            <a:ext cx="6581463" cy="10453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INKUNABULE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569720" y="2307590"/>
            <a:ext cx="6581775" cy="32385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err="1"/>
              <a:t>Zajednički</a:t>
            </a:r>
            <a:r>
              <a:rPr lang="en-US" sz="2400" b="1" dirty="0"/>
              <a:t> </a:t>
            </a:r>
            <a:r>
              <a:rPr lang="en-US" sz="2400" b="1" dirty="0" err="1"/>
              <a:t>naziv</a:t>
            </a:r>
            <a:r>
              <a:rPr lang="en-US" sz="2400" b="1" dirty="0"/>
              <a:t> za </a:t>
            </a:r>
            <a:r>
              <a:rPr lang="en-US" sz="2400" b="1" dirty="0" err="1"/>
              <a:t>prve</a:t>
            </a:r>
            <a:r>
              <a:rPr lang="en-US" sz="2400" b="1" dirty="0"/>
              <a:t> </a:t>
            </a:r>
            <a:r>
              <a:rPr lang="en-US" sz="2400" b="1" dirty="0" err="1"/>
              <a:t>tiskane</a:t>
            </a:r>
            <a:r>
              <a:rPr lang="en-US" sz="2400" b="1" dirty="0"/>
              <a:t> </a:t>
            </a:r>
            <a:r>
              <a:rPr lang="en-US" sz="2400" b="1" dirty="0" err="1"/>
              <a:t>knjige</a:t>
            </a:r>
            <a:r>
              <a:rPr lang="en-US" sz="2400" b="1" dirty="0"/>
              <a:t> u </a:t>
            </a:r>
            <a:r>
              <a:rPr lang="en-US" sz="2400" b="1" dirty="0" err="1"/>
              <a:t>Europi</a:t>
            </a:r>
            <a:r>
              <a:rPr lang="en-US" sz="2400" b="1" dirty="0"/>
              <a:t> – do 1500. </a:t>
            </a:r>
            <a:r>
              <a:rPr lang="en-US" sz="2400" b="1" dirty="0" err="1"/>
              <a:t>godine</a:t>
            </a:r>
            <a:r>
              <a:rPr lang="en-US" sz="2400" b="1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2400" dirty="0" err="1"/>
              <a:t>Hrvatski</a:t>
            </a:r>
            <a:r>
              <a:rPr lang="en-US" sz="2400" dirty="0"/>
              <a:t> </a:t>
            </a:r>
            <a:r>
              <a:rPr lang="en-US" sz="2400" dirty="0" err="1"/>
              <a:t>glagoljaši</a:t>
            </a:r>
            <a:r>
              <a:rPr lang="en-US" sz="2400" dirty="0"/>
              <a:t> </a:t>
            </a:r>
            <a:r>
              <a:rPr lang="en-US" sz="2400" dirty="0" err="1"/>
              <a:t>bili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prvi</a:t>
            </a:r>
            <a:r>
              <a:rPr lang="en-US" sz="2400" dirty="0"/>
              <a:t> koji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tiskali</a:t>
            </a:r>
            <a:r>
              <a:rPr lang="en-US" sz="2400" dirty="0"/>
              <a:t> </a:t>
            </a:r>
            <a:r>
              <a:rPr lang="en-US" sz="2400" dirty="0" err="1"/>
              <a:t>knjigena</a:t>
            </a:r>
            <a:r>
              <a:rPr lang="en-US" sz="2400" dirty="0"/>
              <a:t> </a:t>
            </a:r>
            <a:r>
              <a:rPr lang="en-US" sz="2400" dirty="0" err="1"/>
              <a:t>glagoljicim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neke</a:t>
            </a:r>
            <a:r>
              <a:rPr lang="en-US" sz="2400" dirty="0"/>
              <a:t> </a:t>
            </a:r>
            <a:r>
              <a:rPr lang="en-US" sz="2400" dirty="0" err="1"/>
              <a:t>inkunabule</a:t>
            </a:r>
            <a:r>
              <a:rPr lang="en-US" sz="2400" dirty="0"/>
              <a:t> </a:t>
            </a:r>
            <a:r>
              <a:rPr lang="en-US" sz="2400" dirty="0" err="1"/>
              <a:t>tiskane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latinicom</a:t>
            </a:r>
            <a:r>
              <a:rPr lang="en-US" sz="2400" dirty="0"/>
              <a:t> pa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Hrvati</a:t>
            </a:r>
            <a:r>
              <a:rPr lang="en-US" sz="2400" dirty="0"/>
              <a:t> </a:t>
            </a:r>
            <a:r>
              <a:rPr lang="en-US" sz="2400" dirty="0" err="1"/>
              <a:t>jedini</a:t>
            </a:r>
            <a:r>
              <a:rPr lang="en-US" sz="2400" dirty="0"/>
              <a:t> </a:t>
            </a:r>
            <a:r>
              <a:rPr lang="en-US" sz="2400" dirty="0" err="1"/>
              <a:t>narod</a:t>
            </a:r>
            <a:r>
              <a:rPr lang="en-US" sz="2400" dirty="0"/>
              <a:t> koji </a:t>
            </a:r>
            <a:r>
              <a:rPr lang="en-US" sz="2400" dirty="0" err="1"/>
              <a:t>ima</a:t>
            </a:r>
            <a:r>
              <a:rPr lang="en-US" sz="2400" dirty="0"/>
              <a:t> </a:t>
            </a:r>
            <a:r>
              <a:rPr lang="en-US" sz="2400" dirty="0" err="1"/>
              <a:t>inkunabule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dvama</a:t>
            </a:r>
            <a:r>
              <a:rPr lang="en-US" sz="2400" dirty="0"/>
              <a:t> </a:t>
            </a:r>
            <a:r>
              <a:rPr lang="en-US" sz="2400" dirty="0" err="1"/>
              <a:t>jezicima</a:t>
            </a:r>
            <a:r>
              <a:rPr lang="en-US" sz="2400" dirty="0"/>
              <a:t>.</a:t>
            </a:r>
          </a:p>
        </p:txBody>
      </p:sp>
      <p:grpSp>
        <p:nvGrpSpPr>
          <p:cNvPr id="10312" name="Group 10311"/>
          <p:cNvGrpSpPr>
            <a:grpSpLocks noGrp="1" noUngrp="1" noRot="1" noChangeAspect="1" noMove="1" noResize="1"/>
          </p:cNvGrpSpPr>
          <p:nvPr/>
        </p:nvGrpSpPr>
        <p:grpSpPr>
          <a:xfrm>
            <a:off x="9484723" y="-37765"/>
            <a:ext cx="2031548" cy="6920499"/>
            <a:chOff x="9484723" y="-37765"/>
            <a:chExt cx="2031548" cy="6920499"/>
          </a:xfrm>
        </p:grpSpPr>
        <p:sp>
          <p:nvSpPr>
            <p:cNvPr id="10313" name="Freeform 43"/>
            <p:cNvSpPr/>
            <p:nvPr/>
          </p:nvSpPr>
          <p:spPr bwMode="auto">
            <a:xfrm rot="5400000">
              <a:off x="11406954" y="631962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4" name="Freeform 51"/>
            <p:cNvSpPr/>
            <p:nvPr/>
          </p:nvSpPr>
          <p:spPr bwMode="auto">
            <a:xfrm rot="5400000">
              <a:off x="11379923" y="647403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5" name="Freeform 52"/>
            <p:cNvSpPr/>
            <p:nvPr/>
          </p:nvSpPr>
          <p:spPr bwMode="auto">
            <a:xfrm rot="5400000">
              <a:off x="11376928" y="590960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6" name="Freeform 53"/>
            <p:cNvSpPr/>
            <p:nvPr/>
          </p:nvSpPr>
          <p:spPr bwMode="auto">
            <a:xfrm rot="5400000">
              <a:off x="11368009" y="671281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7" name="Freeform 54"/>
            <p:cNvSpPr/>
            <p:nvPr/>
          </p:nvSpPr>
          <p:spPr bwMode="auto">
            <a:xfrm rot="5400000">
              <a:off x="11353856" y="607323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8" name="Freeform 78"/>
            <p:cNvSpPr/>
            <p:nvPr/>
          </p:nvSpPr>
          <p:spPr bwMode="auto">
            <a:xfrm rot="5400000">
              <a:off x="11114234" y="618004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9" name="Freeform 79"/>
            <p:cNvSpPr/>
            <p:nvPr/>
          </p:nvSpPr>
          <p:spPr bwMode="auto">
            <a:xfrm rot="5400000">
              <a:off x="11126606" y="641109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0" name="Freeform 80"/>
            <p:cNvSpPr/>
            <p:nvPr/>
          </p:nvSpPr>
          <p:spPr bwMode="auto">
            <a:xfrm rot="5400000">
              <a:off x="11121265" y="664888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1" name="Freeform 84"/>
            <p:cNvSpPr/>
            <p:nvPr/>
          </p:nvSpPr>
          <p:spPr bwMode="auto">
            <a:xfrm rot="5400000">
              <a:off x="11095724" y="597546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2" name="Freeform 106"/>
            <p:cNvSpPr/>
            <p:nvPr/>
          </p:nvSpPr>
          <p:spPr bwMode="auto">
            <a:xfrm rot="5400000">
              <a:off x="10841392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3" name="Freeform 108"/>
            <p:cNvSpPr/>
            <p:nvPr/>
          </p:nvSpPr>
          <p:spPr bwMode="auto">
            <a:xfrm rot="5400000">
              <a:off x="10839063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4" name="Freeform 110"/>
            <p:cNvSpPr/>
            <p:nvPr/>
          </p:nvSpPr>
          <p:spPr bwMode="auto">
            <a:xfrm rot="5400000">
              <a:off x="10819116" y="585999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5" name="Freeform 112"/>
            <p:cNvSpPr/>
            <p:nvPr/>
          </p:nvSpPr>
          <p:spPr bwMode="auto">
            <a:xfrm rot="5400000">
              <a:off x="10829818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6" name="Freeform 130"/>
            <p:cNvSpPr/>
            <p:nvPr/>
          </p:nvSpPr>
          <p:spPr bwMode="auto">
            <a:xfrm rot="5400000">
              <a:off x="10574193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7" name="Freeform 131"/>
            <p:cNvSpPr/>
            <p:nvPr/>
          </p:nvSpPr>
          <p:spPr bwMode="auto">
            <a:xfrm rot="5400000">
              <a:off x="10587867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8" name="Freeform 135"/>
            <p:cNvSpPr/>
            <p:nvPr/>
          </p:nvSpPr>
          <p:spPr bwMode="auto">
            <a:xfrm rot="5400000">
              <a:off x="10575206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9" name="Freeform 141"/>
            <p:cNvSpPr/>
            <p:nvPr/>
          </p:nvSpPr>
          <p:spPr bwMode="auto">
            <a:xfrm rot="5400000">
              <a:off x="10548916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0" name="Freeform 10"/>
            <p:cNvSpPr/>
            <p:nvPr/>
          </p:nvSpPr>
          <p:spPr bwMode="auto">
            <a:xfrm rot="5400000">
              <a:off x="10380719" y="585593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1" name="Freeform 15"/>
            <p:cNvSpPr/>
            <p:nvPr/>
          </p:nvSpPr>
          <p:spPr bwMode="auto">
            <a:xfrm rot="5400000">
              <a:off x="10384649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2" name="Freeform 18"/>
            <p:cNvSpPr/>
            <p:nvPr/>
          </p:nvSpPr>
          <p:spPr bwMode="auto">
            <a:xfrm rot="5400000">
              <a:off x="10364242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3" name="Freeform 22"/>
            <p:cNvSpPr/>
            <p:nvPr/>
          </p:nvSpPr>
          <p:spPr bwMode="auto">
            <a:xfrm rot="5400000">
              <a:off x="10367523" y="675763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4" name="Freeform 23"/>
            <p:cNvSpPr/>
            <p:nvPr/>
          </p:nvSpPr>
          <p:spPr bwMode="auto">
            <a:xfrm rot="5400000">
              <a:off x="10345770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5" name="Freeform 43"/>
            <p:cNvSpPr/>
            <p:nvPr/>
          </p:nvSpPr>
          <p:spPr bwMode="auto">
            <a:xfrm rot="5400000">
              <a:off x="10099796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6" name="Freeform 51"/>
            <p:cNvSpPr/>
            <p:nvPr/>
          </p:nvSpPr>
          <p:spPr bwMode="auto">
            <a:xfrm rot="5400000">
              <a:off x="10072765" y="671872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7" name="Freeform 52"/>
            <p:cNvSpPr/>
            <p:nvPr/>
          </p:nvSpPr>
          <p:spPr bwMode="auto">
            <a:xfrm rot="5400000">
              <a:off x="10069770" y="615429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8" name="Freeform 54"/>
            <p:cNvSpPr/>
            <p:nvPr/>
          </p:nvSpPr>
          <p:spPr bwMode="auto">
            <a:xfrm rot="5400000">
              <a:off x="10046698" y="631791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9" name="Freeform 59"/>
            <p:cNvSpPr/>
            <p:nvPr/>
          </p:nvSpPr>
          <p:spPr bwMode="auto">
            <a:xfrm rot="5400000">
              <a:off x="10097403" y="590883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0" name="Freeform 78"/>
            <p:cNvSpPr/>
            <p:nvPr/>
          </p:nvSpPr>
          <p:spPr bwMode="auto">
            <a:xfrm rot="5400000">
              <a:off x="9807076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1" name="Freeform 79"/>
            <p:cNvSpPr/>
            <p:nvPr/>
          </p:nvSpPr>
          <p:spPr bwMode="auto">
            <a:xfrm rot="5400000">
              <a:off x="9819448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2" name="Freeform 84"/>
            <p:cNvSpPr/>
            <p:nvPr/>
          </p:nvSpPr>
          <p:spPr bwMode="auto">
            <a:xfrm rot="5400000">
              <a:off x="9788566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3" name="Freeform 86"/>
            <p:cNvSpPr/>
            <p:nvPr/>
          </p:nvSpPr>
          <p:spPr bwMode="auto">
            <a:xfrm rot="5400000">
              <a:off x="9798714" y="596917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4" name="Freeform 106"/>
            <p:cNvSpPr/>
            <p:nvPr/>
          </p:nvSpPr>
          <p:spPr bwMode="auto">
            <a:xfrm rot="5400000">
              <a:off x="9545659" y="635220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5" name="Freeform 110"/>
            <p:cNvSpPr/>
            <p:nvPr/>
          </p:nvSpPr>
          <p:spPr bwMode="auto">
            <a:xfrm rot="5400000">
              <a:off x="9524670" y="606874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6" name="Freeform 112"/>
            <p:cNvSpPr/>
            <p:nvPr/>
          </p:nvSpPr>
          <p:spPr bwMode="auto">
            <a:xfrm rot="5400000">
              <a:off x="9559123" y="663858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7" name="Freeform 8"/>
            <p:cNvSpPr/>
            <p:nvPr/>
          </p:nvSpPr>
          <p:spPr bwMode="auto">
            <a:xfrm rot="5400000">
              <a:off x="9526186" y="58747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8" name="Freeform 43"/>
            <p:cNvSpPr/>
            <p:nvPr/>
          </p:nvSpPr>
          <p:spPr bwMode="auto">
            <a:xfrm rot="5400000">
              <a:off x="11393142" y="446468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9" name="Freeform 51"/>
            <p:cNvSpPr/>
            <p:nvPr/>
          </p:nvSpPr>
          <p:spPr bwMode="auto">
            <a:xfrm rot="5400000">
              <a:off x="11366111" y="6008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0" name="Freeform 52"/>
            <p:cNvSpPr/>
            <p:nvPr/>
          </p:nvSpPr>
          <p:spPr bwMode="auto">
            <a:xfrm rot="5400000">
              <a:off x="11363116" y="36453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1" name="Freeform 53"/>
            <p:cNvSpPr/>
            <p:nvPr/>
          </p:nvSpPr>
          <p:spPr bwMode="auto">
            <a:xfrm rot="5400000">
              <a:off x="11354197" y="83965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2" name="Freeform 54"/>
            <p:cNvSpPr/>
            <p:nvPr/>
          </p:nvSpPr>
          <p:spPr bwMode="auto">
            <a:xfrm rot="5400000">
              <a:off x="11340044" y="200081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3" name="Freeform 78"/>
            <p:cNvSpPr/>
            <p:nvPr/>
          </p:nvSpPr>
          <p:spPr bwMode="auto">
            <a:xfrm rot="5400000">
              <a:off x="11100422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4" name="Freeform 79"/>
            <p:cNvSpPr/>
            <p:nvPr/>
          </p:nvSpPr>
          <p:spPr bwMode="auto">
            <a:xfrm rot="5400000">
              <a:off x="11112794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5" name="Freeform 80"/>
            <p:cNvSpPr/>
            <p:nvPr/>
          </p:nvSpPr>
          <p:spPr bwMode="auto">
            <a:xfrm rot="5400000">
              <a:off x="11107453" y="69804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6" name="Freeform 84"/>
            <p:cNvSpPr/>
            <p:nvPr/>
          </p:nvSpPr>
          <p:spPr bwMode="auto">
            <a:xfrm rot="5400000">
              <a:off x="11081912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7" name="Freeform 106"/>
            <p:cNvSpPr/>
            <p:nvPr/>
          </p:nvSpPr>
          <p:spPr bwMode="auto">
            <a:xfrm rot="5400000">
              <a:off x="10827580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8" name="Freeform 108"/>
            <p:cNvSpPr/>
            <p:nvPr/>
          </p:nvSpPr>
          <p:spPr bwMode="auto">
            <a:xfrm rot="5400000">
              <a:off x="10825251" y="7847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9" name="Freeform 110"/>
            <p:cNvSpPr/>
            <p:nvPr/>
          </p:nvSpPr>
          <p:spPr bwMode="auto">
            <a:xfrm rot="5400000">
              <a:off x="10805304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0" name="Freeform 112"/>
            <p:cNvSpPr/>
            <p:nvPr/>
          </p:nvSpPr>
          <p:spPr bwMode="auto">
            <a:xfrm rot="5400000">
              <a:off x="10816006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1" name="Freeform 130"/>
            <p:cNvSpPr/>
            <p:nvPr/>
          </p:nvSpPr>
          <p:spPr bwMode="auto">
            <a:xfrm rot="5400000">
              <a:off x="10560237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2" name="Freeform 131"/>
            <p:cNvSpPr/>
            <p:nvPr/>
          </p:nvSpPr>
          <p:spPr bwMode="auto">
            <a:xfrm rot="5400000">
              <a:off x="10574055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3" name="Freeform 135"/>
            <p:cNvSpPr/>
            <p:nvPr/>
          </p:nvSpPr>
          <p:spPr bwMode="auto">
            <a:xfrm rot="5400000">
              <a:off x="10561394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4" name="Freeform 141"/>
            <p:cNvSpPr/>
            <p:nvPr/>
          </p:nvSpPr>
          <p:spPr bwMode="auto">
            <a:xfrm rot="5400000">
              <a:off x="10509744" y="816662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5" name="Freeform 10"/>
            <p:cNvSpPr/>
            <p:nvPr/>
          </p:nvSpPr>
          <p:spPr bwMode="auto">
            <a:xfrm rot="5400000">
              <a:off x="10346802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6" name="Freeform 15"/>
            <p:cNvSpPr/>
            <p:nvPr/>
          </p:nvSpPr>
          <p:spPr bwMode="auto">
            <a:xfrm rot="5400000">
              <a:off x="10350732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7" name="Freeform 18"/>
            <p:cNvSpPr/>
            <p:nvPr/>
          </p:nvSpPr>
          <p:spPr bwMode="auto">
            <a:xfrm rot="5400000">
              <a:off x="10354146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8" name="Freeform 22"/>
            <p:cNvSpPr/>
            <p:nvPr/>
          </p:nvSpPr>
          <p:spPr bwMode="auto">
            <a:xfrm rot="5400000">
              <a:off x="11085976" y="83151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9" name="Freeform 23"/>
            <p:cNvSpPr/>
            <p:nvPr/>
          </p:nvSpPr>
          <p:spPr bwMode="auto">
            <a:xfrm rot="5400000">
              <a:off x="10311853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0" name="Freeform 30"/>
            <p:cNvSpPr/>
            <p:nvPr/>
          </p:nvSpPr>
          <p:spPr bwMode="auto">
            <a:xfrm rot="5400000">
              <a:off x="10351887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1" name="Freeform 43"/>
            <p:cNvSpPr/>
            <p:nvPr/>
          </p:nvSpPr>
          <p:spPr bwMode="auto">
            <a:xfrm rot="5400000">
              <a:off x="10065879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2" name="Freeform 51"/>
            <p:cNvSpPr/>
            <p:nvPr/>
          </p:nvSpPr>
          <p:spPr bwMode="auto">
            <a:xfrm rot="5400000">
              <a:off x="10038848" y="890462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3" name="Freeform 52"/>
            <p:cNvSpPr/>
            <p:nvPr/>
          </p:nvSpPr>
          <p:spPr bwMode="auto">
            <a:xfrm rot="5400000">
              <a:off x="10035853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4" name="Freeform 54"/>
            <p:cNvSpPr/>
            <p:nvPr/>
          </p:nvSpPr>
          <p:spPr bwMode="auto">
            <a:xfrm rot="5400000">
              <a:off x="10012781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5" name="Freeform 59"/>
            <p:cNvSpPr/>
            <p:nvPr/>
          </p:nvSpPr>
          <p:spPr bwMode="auto">
            <a:xfrm rot="5400000">
              <a:off x="10016767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6" name="Freeform 78"/>
            <p:cNvSpPr/>
            <p:nvPr/>
          </p:nvSpPr>
          <p:spPr bwMode="auto">
            <a:xfrm rot="5400000">
              <a:off x="9773159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7" name="Freeform 79"/>
            <p:cNvSpPr/>
            <p:nvPr/>
          </p:nvSpPr>
          <p:spPr bwMode="auto">
            <a:xfrm rot="5400000">
              <a:off x="9785531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8" name="Freeform 84"/>
            <p:cNvSpPr/>
            <p:nvPr/>
          </p:nvSpPr>
          <p:spPr bwMode="auto">
            <a:xfrm rot="5400000">
              <a:off x="9754649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9" name="Freeform 86"/>
            <p:cNvSpPr/>
            <p:nvPr/>
          </p:nvSpPr>
          <p:spPr bwMode="auto">
            <a:xfrm rot="5400000">
              <a:off x="9764618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0" name="Freeform 106"/>
            <p:cNvSpPr/>
            <p:nvPr/>
          </p:nvSpPr>
          <p:spPr bwMode="auto">
            <a:xfrm rot="5400000">
              <a:off x="9500317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1" name="Freeform 110"/>
            <p:cNvSpPr/>
            <p:nvPr/>
          </p:nvSpPr>
          <p:spPr bwMode="auto">
            <a:xfrm rot="5400000">
              <a:off x="9478041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2" name="Freeform 112"/>
            <p:cNvSpPr/>
            <p:nvPr/>
          </p:nvSpPr>
          <p:spPr bwMode="auto">
            <a:xfrm rot="5400000">
              <a:off x="9488743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3" name="Freeform 8"/>
            <p:cNvSpPr/>
            <p:nvPr/>
          </p:nvSpPr>
          <p:spPr bwMode="auto">
            <a:xfrm rot="5400000">
              <a:off x="9490433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20630" r="4" b="25257"/>
          <a:stretch>
            <a:fillRect/>
          </a:stretch>
        </p:blipFill>
        <p:spPr>
          <a:xfrm>
            <a:off x="8929341" y="1074739"/>
            <a:ext cx="2885033" cy="2206699"/>
          </a:xfrm>
          <a:prstGeom prst="rect">
            <a:avLst/>
          </a:prstGeom>
        </p:spPr>
      </p:pic>
      <p:pic>
        <p:nvPicPr>
          <p:cNvPr id="10242" name="Picture 2" descr="Povijesni značaj inkunabul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-3" b="12191"/>
          <a:stretch>
            <a:fillRect/>
          </a:stretch>
        </p:blipFill>
        <p:spPr bwMode="auto">
          <a:xfrm>
            <a:off x="8849892" y="3432519"/>
            <a:ext cx="3342107" cy="25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7B2C803-0C0A-39E3-A739-2AA1D4394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7BFBE5-4054-0770-FD4F-EF4A03E5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6653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Prva </a:t>
            </a:r>
            <a:r>
              <a:rPr lang="en-US" dirty="0" err="1">
                <a:solidFill>
                  <a:schemeClr val="tx1"/>
                </a:solidFill>
              </a:rPr>
              <a:t>hrvatska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tiskana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knjiga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8DC66B-F647-A8AA-7F5D-30F1F20FA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032986"/>
            <a:ext cx="4422265" cy="464403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1483.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godine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MISAL PO ZAKONU RIMSKOGA DVORA</a:t>
            </a:r>
          </a:p>
          <a:p>
            <a:r>
              <a:rPr lang="en-US" dirty="0" err="1">
                <a:solidFill>
                  <a:schemeClr val="tx1"/>
                </a:solidFill>
              </a:rPr>
              <a:t>Prvi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misal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Europi</a:t>
            </a:r>
            <a:r>
              <a:rPr lang="en-US" dirty="0">
                <a:solidFill>
                  <a:schemeClr val="tx1"/>
                </a:solidFill>
              </a:rPr>
              <a:t> koji </a:t>
            </a:r>
            <a:r>
              <a:rPr lang="en-US" dirty="0" err="1">
                <a:solidFill>
                  <a:schemeClr val="tx1"/>
                </a:solidFill>
              </a:rPr>
              <a:t>nije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latinicom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latinskim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jezikom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već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glagoljicom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hrvatskim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jezikom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Pretpostavlja</a:t>
            </a:r>
            <a:r>
              <a:rPr lang="en-US" dirty="0">
                <a:solidFill>
                  <a:schemeClr val="tx1"/>
                </a:solidFill>
              </a:rPr>
              <a:t> se da je </a:t>
            </a:r>
            <a:r>
              <a:rPr lang="en-US" dirty="0" err="1">
                <a:solidFill>
                  <a:schemeClr val="tx1"/>
                </a:solidFill>
              </a:rPr>
              <a:t>tiskan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Veneciji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Otisnut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samo</a:t>
            </a:r>
            <a:r>
              <a:rPr lang="en-US" dirty="0">
                <a:solidFill>
                  <a:schemeClr val="tx1"/>
                </a:solidFill>
              </a:rPr>
              <a:t> 28 </a:t>
            </a:r>
            <a:r>
              <a:rPr lang="en-US" dirty="0" err="1">
                <a:solidFill>
                  <a:schemeClr val="tx1"/>
                </a:solidFill>
              </a:rPr>
              <a:t>godina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nakon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Guttenbergove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Biblije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8840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42146-5212-16D2-2228-1B61E202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Hrvatske inkunabule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FFACEC4-8EFB-539C-716D-1CAF3BFB8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3710"/>
            <a:ext cx="4872132" cy="823912"/>
          </a:xfrm>
        </p:spPr>
        <p:txBody>
          <a:bodyPr/>
          <a:lstStyle/>
          <a:p>
            <a:pPr algn="ctr"/>
            <a:r>
              <a:rPr lang="hr-HR" dirty="0"/>
              <a:t>5 tiskano glagoljicom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B5D9759-C20D-6BF4-FB9A-FAD8FD5DC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1"/>
            <a:ext cx="4872133" cy="4192009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hr-HR" dirty="0"/>
              <a:t>1. </a:t>
            </a:r>
            <a:r>
              <a:rPr lang="hr-HR" b="1" dirty="0"/>
              <a:t>Misal po zakonu rimskoga dvora </a:t>
            </a:r>
            <a:r>
              <a:rPr lang="hr-HR" dirty="0"/>
              <a:t>– 1483.</a:t>
            </a:r>
          </a:p>
          <a:p>
            <a:r>
              <a:rPr lang="hr-HR" dirty="0"/>
              <a:t>2. </a:t>
            </a:r>
            <a:r>
              <a:rPr lang="hr-HR" b="1" dirty="0"/>
              <a:t>Brevijar</a:t>
            </a:r>
            <a:r>
              <a:rPr lang="hr-HR" dirty="0"/>
              <a:t> (po zakonu rimskoga dvora) – 1491. – u Kosinju.</a:t>
            </a:r>
          </a:p>
          <a:p>
            <a:r>
              <a:rPr lang="hr-HR" dirty="0"/>
              <a:t>3. </a:t>
            </a:r>
            <a:r>
              <a:rPr lang="hr-HR" b="1" dirty="0" err="1"/>
              <a:t>Baromićev</a:t>
            </a:r>
            <a:r>
              <a:rPr lang="hr-HR" b="1" dirty="0"/>
              <a:t> brevijar </a:t>
            </a:r>
            <a:r>
              <a:rPr lang="hr-HR" dirty="0"/>
              <a:t>– 1493. –</a:t>
            </a:r>
          </a:p>
          <a:p>
            <a:r>
              <a:rPr lang="hr-HR" dirty="0"/>
              <a:t>4. </a:t>
            </a:r>
            <a:r>
              <a:rPr lang="hr-HR" b="1" dirty="0"/>
              <a:t>Senjski misal </a:t>
            </a:r>
            <a:r>
              <a:rPr lang="hr-HR" dirty="0"/>
              <a:t>– 1494. – kod </a:t>
            </a:r>
            <a:r>
              <a:rPr lang="hr-HR" dirty="0" err="1"/>
              <a:t>Baromića</a:t>
            </a:r>
            <a:endParaRPr lang="hr-HR" dirty="0"/>
          </a:p>
          <a:p>
            <a:r>
              <a:rPr lang="hr-HR" dirty="0"/>
              <a:t>5. </a:t>
            </a:r>
            <a:r>
              <a:rPr lang="hr-HR" b="1" dirty="0" err="1"/>
              <a:t>Spovid</a:t>
            </a:r>
            <a:r>
              <a:rPr lang="hr-HR" b="1" dirty="0"/>
              <a:t> </a:t>
            </a:r>
            <a:r>
              <a:rPr lang="hr-HR" b="1" dirty="0" err="1"/>
              <a:t>općena</a:t>
            </a:r>
            <a:r>
              <a:rPr lang="hr-HR" b="1" dirty="0"/>
              <a:t> </a:t>
            </a:r>
            <a:r>
              <a:rPr lang="hr-HR" dirty="0"/>
              <a:t>– 1496. – kod </a:t>
            </a:r>
            <a:r>
              <a:rPr lang="hr-HR" dirty="0" err="1"/>
              <a:t>Baromića</a:t>
            </a: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6530B08-E006-42DD-4357-401BBF1BF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00922" y="1423710"/>
            <a:ext cx="4849909" cy="823912"/>
          </a:xfrm>
        </p:spPr>
        <p:txBody>
          <a:bodyPr/>
          <a:lstStyle/>
          <a:p>
            <a:pPr algn="ctr"/>
            <a:r>
              <a:rPr lang="hr-HR" dirty="0"/>
              <a:t>3 tiskane latinicom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A890D77-E5F5-05DC-E2EF-311D30ACC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4"/>
            <a:ext cx="4872134" cy="4192009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hr-HR" dirty="0"/>
              <a:t>1. </a:t>
            </a:r>
            <a:r>
              <a:rPr lang="hr-HR" b="1" dirty="0"/>
              <a:t>Molitvenik</a:t>
            </a:r>
            <a:r>
              <a:rPr lang="hr-HR" dirty="0"/>
              <a:t> – 1490.</a:t>
            </a:r>
          </a:p>
          <a:p>
            <a:r>
              <a:rPr lang="hr-HR" dirty="0"/>
              <a:t>2. </a:t>
            </a:r>
            <a:r>
              <a:rPr lang="hr-HR" b="1" dirty="0" err="1"/>
              <a:t>Oficij</a:t>
            </a:r>
            <a:r>
              <a:rPr lang="hr-HR" dirty="0"/>
              <a:t> – 1490.</a:t>
            </a:r>
          </a:p>
          <a:p>
            <a:r>
              <a:rPr lang="hr-HR" dirty="0"/>
              <a:t>3. </a:t>
            </a:r>
            <a:r>
              <a:rPr lang="hr-HR" b="1" dirty="0"/>
              <a:t>Lekcionar Bernardina Splićanina </a:t>
            </a:r>
            <a:r>
              <a:rPr lang="hr-HR" dirty="0"/>
              <a:t>– 1495. – sadrži čitanja za nedjelju i blagdane. Tiskan u Mlecima u tiskari majstora Damjana iz Milana. </a:t>
            </a:r>
          </a:p>
        </p:txBody>
      </p:sp>
    </p:spTree>
    <p:extLst>
      <p:ext uri="{BB962C8B-B14F-4D97-AF65-F5344CB8AC3E}">
        <p14:creationId xmlns:p14="http://schemas.microsoft.com/office/powerpoint/2010/main" val="1832133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D0C5DB-1F27-A840-8965-675177D5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231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chemeClr val="tx1"/>
                </a:solidFill>
              </a:rPr>
              <a:t>Spovid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općena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796A1C-85D6-B237-6673-89D5C5968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33764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1496.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godine</a:t>
            </a:r>
            <a:endParaRPr lang="en-US" sz="22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/>
                </a:solidFill>
              </a:rPr>
              <a:t>Tiskao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ju</a:t>
            </a:r>
            <a:r>
              <a:rPr lang="en-US" sz="2200" dirty="0">
                <a:solidFill>
                  <a:schemeClr val="tx1"/>
                </a:solidFill>
              </a:rPr>
              <a:t> je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Blaž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Baromić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kanonik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iz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Senja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r>
              <a:rPr lang="en-US" sz="2200" dirty="0" err="1">
                <a:solidFill>
                  <a:schemeClr val="tx1"/>
                </a:solidFill>
              </a:rPr>
              <a:t>Jedina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NELITURGIJSKA </a:t>
            </a:r>
            <a:r>
              <a:rPr lang="en-US" sz="2200" dirty="0" err="1">
                <a:solidFill>
                  <a:schemeClr val="tx1"/>
                </a:solidFill>
              </a:rPr>
              <a:t>inkunabula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r>
              <a:rPr lang="en-US" sz="2200" dirty="0">
                <a:solidFill>
                  <a:schemeClr val="tx1"/>
                </a:solidFill>
              </a:rPr>
              <a:t>Na </a:t>
            </a:r>
            <a:r>
              <a:rPr lang="en-US" sz="2200" dirty="0" err="1">
                <a:solidFill>
                  <a:schemeClr val="tx1"/>
                </a:solidFill>
              </a:rPr>
              <a:t>zadnjem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listu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nalazi</a:t>
            </a:r>
            <a:r>
              <a:rPr lang="en-US" sz="2200" dirty="0">
                <a:solidFill>
                  <a:schemeClr val="tx1"/>
                </a:solidFill>
              </a:rPr>
              <a:t> se </a:t>
            </a:r>
            <a:r>
              <a:rPr lang="en-US" sz="2200" dirty="0" err="1">
                <a:solidFill>
                  <a:schemeClr val="tx1"/>
                </a:solidFill>
              </a:rPr>
              <a:t>Baromićev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TIPOGRAFSKI ZNAK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 (logotip)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koji je </a:t>
            </a:r>
            <a:r>
              <a:rPr lang="en-US" sz="2200" dirty="0" err="1">
                <a:solidFill>
                  <a:schemeClr val="tx1"/>
                </a:solidFill>
              </a:rPr>
              <a:t>prvi</a:t>
            </a:r>
            <a:r>
              <a:rPr lang="en-US" sz="2200" dirty="0">
                <a:solidFill>
                  <a:schemeClr val="tx1"/>
                </a:solidFill>
              </a:rPr>
              <a:t> u </a:t>
            </a:r>
            <a:r>
              <a:rPr lang="en-US" sz="2200" dirty="0" err="1">
                <a:solidFill>
                  <a:schemeClr val="tx1"/>
                </a:solidFill>
              </a:rPr>
              <a:t>povijesti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hrvatskog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tiskarstva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Rezervirano mjesto sadržaja 4" descr="Slika na kojoj se prikazuje skeč, crtež, emblem, simbol&#10;&#10;Opis je automatski generiran">
            <a:extLst>
              <a:ext uri="{FF2B5EF4-FFF2-40B4-BE49-F238E27FC236}">
                <a16:creationId xmlns:a16="http://schemas.microsoft.com/office/drawing/2014/main" id="{6DB82253-5302-F656-FA32-2A6FC3BEF4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652" r="2329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10DA6B-8C3E-DD89-99C5-BAB6277D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38935"/>
            <a:ext cx="9634011" cy="1325563"/>
          </a:xfrm>
        </p:spPr>
        <p:txBody>
          <a:bodyPr/>
          <a:lstStyle/>
          <a:p>
            <a:r>
              <a:rPr lang="hr-HR" dirty="0"/>
              <a:t>2 najvažnije tiskare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7B7650-AC6C-FEB0-E757-4565AF766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74" y="1840205"/>
            <a:ext cx="4684057" cy="4351338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1. SENJSKA TISKARA – urednik BLAŽ BAROMIĆ</a:t>
            </a:r>
          </a:p>
          <a:p>
            <a:r>
              <a:rPr lang="hr-HR" dirty="0"/>
              <a:t>A) Senjski misal</a:t>
            </a:r>
          </a:p>
          <a:p>
            <a:r>
              <a:rPr lang="hr-HR" dirty="0"/>
              <a:t>B) </a:t>
            </a:r>
            <a:r>
              <a:rPr lang="hr-HR" dirty="0" err="1"/>
              <a:t>Spovid</a:t>
            </a:r>
            <a:r>
              <a:rPr lang="hr-HR" dirty="0"/>
              <a:t> </a:t>
            </a:r>
            <a:r>
              <a:rPr lang="hr-HR" dirty="0" err="1"/>
              <a:t>općena</a:t>
            </a:r>
            <a:endParaRPr lang="hr-HR" dirty="0"/>
          </a:p>
          <a:p>
            <a:r>
              <a:rPr lang="hr-HR" dirty="0"/>
              <a:t>C) Mirakuli slavne dive Marije – zadnja tiskana </a:t>
            </a:r>
            <a:r>
              <a:rPr lang="hr-HR" dirty="0" err="1"/>
              <a:t>kniga</a:t>
            </a:r>
            <a:r>
              <a:rPr lang="hr-HR" dirty="0"/>
              <a:t>.</a:t>
            </a:r>
          </a:p>
          <a:p>
            <a:r>
              <a:rPr lang="hr-HR" dirty="0"/>
              <a:t>Tiskara radi do 1508. godine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A4AA04B-31B3-AFF9-FE77-1585C7608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1744" y="1840205"/>
            <a:ext cx="4684058" cy="4351338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2. RIJEČKA TISKARA – urednik ŠIMUN KOŽIČIĆ BENJA</a:t>
            </a:r>
          </a:p>
          <a:p>
            <a:r>
              <a:rPr lang="hr-HR" dirty="0"/>
              <a:t>A) </a:t>
            </a:r>
            <a:r>
              <a:rPr lang="hr-HR" dirty="0" err="1"/>
              <a:t>Oficij</a:t>
            </a:r>
            <a:r>
              <a:rPr lang="hr-HR" dirty="0"/>
              <a:t> Rimski</a:t>
            </a:r>
          </a:p>
          <a:p>
            <a:r>
              <a:rPr lang="hr-HR" dirty="0"/>
              <a:t>B) Mali </a:t>
            </a:r>
            <a:r>
              <a:rPr lang="hr-HR" dirty="0" err="1"/>
              <a:t>oficij</a:t>
            </a:r>
            <a:r>
              <a:rPr lang="hr-HR" dirty="0"/>
              <a:t> Blažene Djevice Marije</a:t>
            </a:r>
          </a:p>
          <a:p>
            <a:r>
              <a:rPr lang="hr-HR" dirty="0"/>
              <a:t>C) Misal </a:t>
            </a:r>
            <a:r>
              <a:rPr lang="hr-HR" dirty="0" err="1"/>
              <a:t>Hrvacki</a:t>
            </a:r>
            <a:endParaRPr lang="hr-HR" dirty="0"/>
          </a:p>
          <a:p>
            <a:r>
              <a:rPr lang="hr-HR" dirty="0"/>
              <a:t>D) Psaltir</a:t>
            </a:r>
          </a:p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E) </a:t>
            </a:r>
            <a:r>
              <a:rPr lang="hr-HR" sz="1800" b="1" dirty="0" err="1">
                <a:solidFill>
                  <a:schemeClr val="accent4">
                    <a:lumMod val="75000"/>
                  </a:schemeClr>
                </a:solidFill>
              </a:rPr>
              <a:t>Oficij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 s </a:t>
            </a:r>
            <a:r>
              <a:rPr lang="hr-HR" sz="1800" b="1" dirty="0" err="1">
                <a:solidFill>
                  <a:schemeClr val="accent4">
                    <a:lumMod val="75000"/>
                  </a:schemeClr>
                </a:solidFill>
              </a:rPr>
              <a:t>molivama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 Bogorodici – prvi tekst tiskan na ČIRILICI.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42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agoljica – Franjevci trećoredci glagoljaši">
            <a:extLst>
              <a:ext uri="{FF2B5EF4-FFF2-40B4-BE49-F238E27FC236}">
                <a16:creationId xmlns:a16="http://schemas.microsoft.com/office/drawing/2014/main" id="{3DBDE2B4-F79E-9AC6-F30E-8FF6ADBD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024">
            <a:off x="3471863" y="213837"/>
            <a:ext cx="6581775" cy="4391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romićev brevijar iz 1493 prodan na dražbi u Londonu 2015. € 57,000-85,000  : r/Glagoljica">
            <a:extLst>
              <a:ext uri="{FF2B5EF4-FFF2-40B4-BE49-F238E27FC236}">
                <a16:creationId xmlns:a16="http://schemas.microsoft.com/office/drawing/2014/main" id="{46B3B61D-F128-5B15-8EE9-6EFE5743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38" y="245459"/>
            <a:ext cx="3978461" cy="2690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saltir | myBook">
            <a:extLst>
              <a:ext uri="{FF2B5EF4-FFF2-40B4-BE49-F238E27FC236}">
                <a16:creationId xmlns:a16="http://schemas.microsoft.com/office/drawing/2014/main" id="{AE7A19BD-9A6F-4903-5046-7AEE719A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173">
            <a:off x="284942" y="939537"/>
            <a:ext cx="3592198" cy="4791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FICIJ RIMSKI">
            <a:extLst>
              <a:ext uri="{FF2B5EF4-FFF2-40B4-BE49-F238E27FC236}">
                <a16:creationId xmlns:a16="http://schemas.microsoft.com/office/drawing/2014/main" id="{1987D5CB-39DA-4261-26F9-072D753E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471">
            <a:off x="1690335" y="3833929"/>
            <a:ext cx="415163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sal hruacki - Ogranak Matice hrvatske u Osijeku">
            <a:extLst>
              <a:ext uri="{FF2B5EF4-FFF2-40B4-BE49-F238E27FC236}">
                <a16:creationId xmlns:a16="http://schemas.microsoft.com/office/drawing/2014/main" id="{5B11925C-A91E-9039-BC87-32FCB6DD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439">
            <a:off x="8793586" y="2718150"/>
            <a:ext cx="2822886" cy="4004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C2E7FE7-12A4-B85C-2096-06D55C062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180" y="4015856"/>
            <a:ext cx="3672581" cy="2531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630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A517AD-B520-35BD-071B-C6B0C231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4">
                    <a:lumMod val="75000"/>
                  </a:schemeClr>
                </a:solidFill>
              </a:rPr>
              <a:t>INICIJAL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B2EB3D-443C-C05D-9210-F56D2151E1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Ukrasno početno slovo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A09044-CFAF-C67B-4F8C-44C585B5F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7589">
            <a:off x="6784496" y="253822"/>
            <a:ext cx="2771337" cy="2348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213E59F-DB6E-E78F-91D6-6A23F634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96" y="1381073"/>
            <a:ext cx="3227242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AE44BD5-2F49-F159-E867-412D3DB7C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03" y="2404358"/>
            <a:ext cx="3076985" cy="2304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563BDED-E44F-90C4-0D53-6DF06667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862" y="4275569"/>
            <a:ext cx="2565183" cy="2372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758D0A1-5201-5433-DA91-ACAFC514E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244" y="3572193"/>
            <a:ext cx="4360440" cy="2914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9357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70652" y="883545"/>
            <a:ext cx="11121347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659" r="20881"/>
          <a:stretch>
            <a:fillRect/>
          </a:stretch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6337" y="1423905"/>
            <a:ext cx="6898015" cy="42131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/>
              <a:t>Jedno je sigurno, Hrvati na ova područja dolaze u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7. stoljeću.</a:t>
            </a:r>
          </a:p>
          <a:p>
            <a:r>
              <a:rPr lang="hr-HR" dirty="0"/>
              <a:t>Nisu imali svoga jezika ni pisma te se po prvi put susreću s rimskom kulturom i latinskim jezikom. </a:t>
            </a:r>
          </a:p>
          <a:p>
            <a:r>
              <a:rPr lang="hr-HR" dirty="0"/>
              <a:t>Po dolasku prihvaćaju kršćanstvo. Prihvaćaju</a:t>
            </a:r>
            <a:r>
              <a:rPr lang="hr-HR" b="1" dirty="0"/>
              <a:t>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LATINSKI JEZIK I LATINICU</a:t>
            </a:r>
            <a:r>
              <a:rPr lang="hr-HR" b="1" dirty="0"/>
              <a:t> </a:t>
            </a:r>
            <a:r>
              <a:rPr lang="hr-HR" dirty="0"/>
              <a:t>kao službene. </a:t>
            </a:r>
          </a:p>
          <a:p>
            <a:r>
              <a:rPr lang="hr-HR" dirty="0"/>
              <a:t>Najprije su latinicom bilježili latinski jezik, a kasnije su bilježili i narodne jezike. </a:t>
            </a:r>
          </a:p>
          <a:p>
            <a:pPr marL="0" indent="0">
              <a:lnSpc>
                <a:spcPct val="140000"/>
              </a:lnSpc>
              <a:buNone/>
            </a:pPr>
            <a:endParaRPr lang="hr-HR" sz="1600" dirty="0"/>
          </a:p>
        </p:txBody>
      </p:sp>
      <p:grpSp>
        <p:nvGrpSpPr>
          <p:cNvPr id="15" name="Group 14"/>
          <p:cNvGrpSpPr>
            <a:grpSpLocks noGrp="1" noUngrp="1" noRot="1" noChangeAspect="1" noMove="1" noResize="1"/>
          </p:cNvGrpSpPr>
          <p:nvPr/>
        </p:nvGrpSpPr>
        <p:grpSpPr>
          <a:xfrm>
            <a:off x="9641675" y="-37765"/>
            <a:ext cx="1800806" cy="6890619"/>
            <a:chOff x="9641675" y="-37765"/>
            <a:chExt cx="1800806" cy="6890619"/>
          </a:xfrm>
        </p:grpSpPr>
        <p:sp>
          <p:nvSpPr>
            <p:cNvPr id="16" name="Freeform 53"/>
            <p:cNvSpPr/>
            <p:nvPr/>
          </p:nvSpPr>
          <p:spPr bwMode="auto">
            <a:xfrm rot="5400000">
              <a:off x="9755835" y="674690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78"/>
            <p:cNvSpPr/>
            <p:nvPr/>
          </p:nvSpPr>
          <p:spPr bwMode="auto">
            <a:xfrm rot="5400000">
              <a:off x="11330949" y="622188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79"/>
            <p:cNvSpPr/>
            <p:nvPr/>
          </p:nvSpPr>
          <p:spPr bwMode="auto">
            <a:xfrm rot="5400000">
              <a:off x="11343321" y="645292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80"/>
            <p:cNvSpPr/>
            <p:nvPr/>
          </p:nvSpPr>
          <p:spPr bwMode="auto">
            <a:xfrm rot="5400000">
              <a:off x="11337980" y="669072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84"/>
            <p:cNvSpPr/>
            <p:nvPr/>
          </p:nvSpPr>
          <p:spPr bwMode="auto">
            <a:xfrm rot="5400000">
              <a:off x="11312439" y="601729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106"/>
            <p:cNvSpPr/>
            <p:nvPr/>
          </p:nvSpPr>
          <p:spPr bwMode="auto">
            <a:xfrm rot="5400000">
              <a:off x="11058107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108"/>
            <p:cNvSpPr/>
            <p:nvPr/>
          </p:nvSpPr>
          <p:spPr bwMode="auto">
            <a:xfrm rot="5400000">
              <a:off x="11103264" y="671706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112"/>
            <p:cNvSpPr/>
            <p:nvPr/>
          </p:nvSpPr>
          <p:spPr bwMode="auto">
            <a:xfrm rot="5400000">
              <a:off x="11046533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30"/>
            <p:cNvSpPr/>
            <p:nvPr/>
          </p:nvSpPr>
          <p:spPr bwMode="auto">
            <a:xfrm rot="5400000">
              <a:off x="10790908" y="602128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1"/>
            <p:cNvSpPr/>
            <p:nvPr/>
          </p:nvSpPr>
          <p:spPr bwMode="auto">
            <a:xfrm rot="5400000">
              <a:off x="10804582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35"/>
            <p:cNvSpPr/>
            <p:nvPr/>
          </p:nvSpPr>
          <p:spPr bwMode="auto">
            <a:xfrm rot="5400000">
              <a:off x="10791921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41"/>
            <p:cNvSpPr/>
            <p:nvPr/>
          </p:nvSpPr>
          <p:spPr bwMode="auto">
            <a:xfrm rot="5400000">
              <a:off x="10765631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 rot="5400000">
              <a:off x="10601364" y="63402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8"/>
            <p:cNvSpPr/>
            <p:nvPr/>
          </p:nvSpPr>
          <p:spPr bwMode="auto">
            <a:xfrm rot="5400000">
              <a:off x="10580957" y="607107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22"/>
            <p:cNvSpPr/>
            <p:nvPr/>
          </p:nvSpPr>
          <p:spPr bwMode="auto">
            <a:xfrm rot="5400000">
              <a:off x="10584238" y="672775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23"/>
            <p:cNvSpPr/>
            <p:nvPr/>
          </p:nvSpPr>
          <p:spPr bwMode="auto">
            <a:xfrm rot="5400000">
              <a:off x="10562485" y="65852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43"/>
            <p:cNvSpPr/>
            <p:nvPr/>
          </p:nvSpPr>
          <p:spPr bwMode="auto">
            <a:xfrm rot="5400000">
              <a:off x="10316511" y="654040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51"/>
            <p:cNvSpPr/>
            <p:nvPr/>
          </p:nvSpPr>
          <p:spPr bwMode="auto">
            <a:xfrm rot="5400000">
              <a:off x="10289480" y="669481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52"/>
            <p:cNvSpPr/>
            <p:nvPr/>
          </p:nvSpPr>
          <p:spPr bwMode="auto">
            <a:xfrm rot="5400000">
              <a:off x="10286485" y="613038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54"/>
            <p:cNvSpPr/>
            <p:nvPr/>
          </p:nvSpPr>
          <p:spPr bwMode="auto">
            <a:xfrm rot="5400000">
              <a:off x="10263413" y="629401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59"/>
            <p:cNvSpPr/>
            <p:nvPr/>
          </p:nvSpPr>
          <p:spPr bwMode="auto">
            <a:xfrm rot="5400000">
              <a:off x="11043431" y="655428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78"/>
            <p:cNvSpPr/>
            <p:nvPr/>
          </p:nvSpPr>
          <p:spPr bwMode="auto">
            <a:xfrm rot="5400000">
              <a:off x="10023791" y="644863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79"/>
            <p:cNvSpPr/>
            <p:nvPr/>
          </p:nvSpPr>
          <p:spPr bwMode="auto">
            <a:xfrm rot="5400000">
              <a:off x="10036163" y="66796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84"/>
            <p:cNvSpPr/>
            <p:nvPr/>
          </p:nvSpPr>
          <p:spPr bwMode="auto">
            <a:xfrm rot="5400000">
              <a:off x="10005281" y="624405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86"/>
            <p:cNvSpPr/>
            <p:nvPr/>
          </p:nvSpPr>
          <p:spPr bwMode="auto">
            <a:xfrm rot="5400000">
              <a:off x="10015429" y="599307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106"/>
            <p:cNvSpPr/>
            <p:nvPr/>
          </p:nvSpPr>
          <p:spPr bwMode="auto">
            <a:xfrm rot="5400000">
              <a:off x="9750540" y="636484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10"/>
            <p:cNvSpPr/>
            <p:nvPr/>
          </p:nvSpPr>
          <p:spPr bwMode="auto">
            <a:xfrm rot="5400000">
              <a:off x="9741854" y="603292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12"/>
            <p:cNvSpPr/>
            <p:nvPr/>
          </p:nvSpPr>
          <p:spPr bwMode="auto">
            <a:xfrm rot="5400000">
              <a:off x="9799759" y="656660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8"/>
            <p:cNvSpPr/>
            <p:nvPr/>
          </p:nvSpPr>
          <p:spPr bwMode="auto">
            <a:xfrm rot="5400000">
              <a:off x="11281278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9"/>
            <p:cNvSpPr/>
            <p:nvPr/>
          </p:nvSpPr>
          <p:spPr bwMode="auto">
            <a:xfrm rot="5400000">
              <a:off x="11293650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80"/>
            <p:cNvSpPr/>
            <p:nvPr/>
          </p:nvSpPr>
          <p:spPr bwMode="auto">
            <a:xfrm rot="5400000">
              <a:off x="11288309" y="75182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84"/>
            <p:cNvSpPr/>
            <p:nvPr/>
          </p:nvSpPr>
          <p:spPr bwMode="auto">
            <a:xfrm rot="5400000">
              <a:off x="11262768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 rot="5400000">
              <a:off x="10984532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108"/>
            <p:cNvSpPr/>
            <p:nvPr/>
          </p:nvSpPr>
          <p:spPr bwMode="auto">
            <a:xfrm rot="5400000">
              <a:off x="10979403" y="70037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110"/>
            <p:cNvSpPr/>
            <p:nvPr/>
          </p:nvSpPr>
          <p:spPr bwMode="auto">
            <a:xfrm rot="5400000">
              <a:off x="10962256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112"/>
            <p:cNvSpPr/>
            <p:nvPr/>
          </p:nvSpPr>
          <p:spPr bwMode="auto">
            <a:xfrm rot="5400000">
              <a:off x="10972958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30"/>
            <p:cNvSpPr/>
            <p:nvPr/>
          </p:nvSpPr>
          <p:spPr bwMode="auto">
            <a:xfrm rot="5400000">
              <a:off x="10717189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31"/>
            <p:cNvSpPr/>
            <p:nvPr/>
          </p:nvSpPr>
          <p:spPr bwMode="auto">
            <a:xfrm rot="5400000">
              <a:off x="10731007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35"/>
            <p:cNvSpPr/>
            <p:nvPr/>
          </p:nvSpPr>
          <p:spPr bwMode="auto">
            <a:xfrm rot="5400000">
              <a:off x="10718346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0"/>
            <p:cNvSpPr/>
            <p:nvPr/>
          </p:nvSpPr>
          <p:spPr bwMode="auto">
            <a:xfrm rot="5400000">
              <a:off x="10503754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5"/>
            <p:cNvSpPr/>
            <p:nvPr/>
          </p:nvSpPr>
          <p:spPr bwMode="auto">
            <a:xfrm rot="5400000">
              <a:off x="10507684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8"/>
            <p:cNvSpPr/>
            <p:nvPr/>
          </p:nvSpPr>
          <p:spPr bwMode="auto">
            <a:xfrm rot="5400000">
              <a:off x="10511098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22"/>
            <p:cNvSpPr/>
            <p:nvPr/>
          </p:nvSpPr>
          <p:spPr bwMode="auto">
            <a:xfrm rot="5400000">
              <a:off x="9928419" y="17433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23"/>
            <p:cNvSpPr/>
            <p:nvPr/>
          </p:nvSpPr>
          <p:spPr bwMode="auto">
            <a:xfrm rot="5400000">
              <a:off x="10468805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30"/>
            <p:cNvSpPr/>
            <p:nvPr/>
          </p:nvSpPr>
          <p:spPr bwMode="auto">
            <a:xfrm rot="5400000">
              <a:off x="10508839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43"/>
            <p:cNvSpPr/>
            <p:nvPr/>
          </p:nvSpPr>
          <p:spPr bwMode="auto">
            <a:xfrm rot="5400000">
              <a:off x="10222831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51"/>
            <p:cNvSpPr/>
            <p:nvPr/>
          </p:nvSpPr>
          <p:spPr bwMode="auto">
            <a:xfrm rot="5400000">
              <a:off x="10744710" y="78168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52"/>
            <p:cNvSpPr/>
            <p:nvPr/>
          </p:nvSpPr>
          <p:spPr bwMode="auto">
            <a:xfrm rot="5400000">
              <a:off x="10228441" y="302042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54"/>
            <p:cNvSpPr/>
            <p:nvPr/>
          </p:nvSpPr>
          <p:spPr bwMode="auto">
            <a:xfrm rot="5400000">
              <a:off x="10169733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59"/>
            <p:cNvSpPr/>
            <p:nvPr/>
          </p:nvSpPr>
          <p:spPr bwMode="auto">
            <a:xfrm rot="5400000">
              <a:off x="10221688" y="10720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78"/>
            <p:cNvSpPr/>
            <p:nvPr/>
          </p:nvSpPr>
          <p:spPr bwMode="auto">
            <a:xfrm rot="5400000">
              <a:off x="9930111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79"/>
            <p:cNvSpPr/>
            <p:nvPr/>
          </p:nvSpPr>
          <p:spPr bwMode="auto">
            <a:xfrm rot="5400000">
              <a:off x="9941712" y="80244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84"/>
            <p:cNvSpPr/>
            <p:nvPr/>
          </p:nvSpPr>
          <p:spPr bwMode="auto">
            <a:xfrm rot="5400000">
              <a:off x="9911601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86"/>
            <p:cNvSpPr/>
            <p:nvPr/>
          </p:nvSpPr>
          <p:spPr bwMode="auto">
            <a:xfrm rot="5400000">
              <a:off x="9921570" y="2197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106"/>
            <p:cNvSpPr/>
            <p:nvPr/>
          </p:nvSpPr>
          <p:spPr bwMode="auto">
            <a:xfrm rot="5400000">
              <a:off x="9657269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110"/>
            <p:cNvSpPr/>
            <p:nvPr/>
          </p:nvSpPr>
          <p:spPr bwMode="auto">
            <a:xfrm rot="5400000">
              <a:off x="9634993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112"/>
            <p:cNvSpPr/>
            <p:nvPr/>
          </p:nvSpPr>
          <p:spPr bwMode="auto">
            <a:xfrm rot="5400000">
              <a:off x="9645695" y="70781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8"/>
            <p:cNvSpPr/>
            <p:nvPr/>
          </p:nvSpPr>
          <p:spPr bwMode="auto">
            <a:xfrm rot="5400000">
              <a:off x="9647385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9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97273" y="185483"/>
            <a:ext cx="6188277" cy="786348"/>
          </a:xfrm>
        </p:spPr>
        <p:txBody>
          <a:bodyPr>
            <a:normAutofit/>
          </a:bodyPr>
          <a:lstStyle/>
          <a:p>
            <a:r>
              <a:rPr lang="hr-HR" sz="3200" dirty="0"/>
              <a:t>9. stoljeće – prvi spomenici </a:t>
            </a:r>
          </a:p>
        </p:txBody>
      </p:sp>
      <p:grpSp>
        <p:nvGrpSpPr>
          <p:cNvPr id="1140" name="Group 1032"/>
          <p:cNvGrpSpPr>
            <a:grpSpLocks noGrp="1" noUngrp="1" noRot="1" noChangeAspect="1" noMove="1" noResize="1"/>
          </p:cNvGrpSpPr>
          <p:nvPr/>
        </p:nvGrpSpPr>
        <p:grpSpPr>
          <a:xfrm>
            <a:off x="1744975" y="42050"/>
            <a:ext cx="1319321" cy="6804850"/>
            <a:chOff x="1744975" y="42050"/>
            <a:chExt cx="1319321" cy="6804850"/>
          </a:xfrm>
        </p:grpSpPr>
        <p:sp>
          <p:nvSpPr>
            <p:cNvPr id="1034" name="Freeform 8"/>
            <p:cNvSpPr/>
            <p:nvPr/>
          </p:nvSpPr>
          <p:spPr bwMode="auto">
            <a:xfrm rot="5400000">
              <a:off x="2593792" y="472833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1" name="Freeform 78"/>
            <p:cNvSpPr/>
            <p:nvPr/>
          </p:nvSpPr>
          <p:spPr bwMode="auto">
            <a:xfrm rot="5400000">
              <a:off x="2914562" y="66894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2" name="Freeform 79"/>
            <p:cNvSpPr/>
            <p:nvPr/>
          </p:nvSpPr>
          <p:spPr bwMode="auto">
            <a:xfrm rot="5400000">
              <a:off x="2926934" y="89999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3" name="Freeform 80"/>
            <p:cNvSpPr/>
            <p:nvPr/>
          </p:nvSpPr>
          <p:spPr bwMode="auto">
            <a:xfrm rot="5400000">
              <a:off x="2921593" y="1137787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4" name="Freeform 84"/>
            <p:cNvSpPr/>
            <p:nvPr/>
          </p:nvSpPr>
          <p:spPr bwMode="auto">
            <a:xfrm rot="5400000">
              <a:off x="2896052" y="46436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5" name="Freeform 86"/>
            <p:cNvSpPr/>
            <p:nvPr/>
          </p:nvSpPr>
          <p:spPr bwMode="auto">
            <a:xfrm rot="5400000">
              <a:off x="2906021" y="118352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6" name="Freeform 106"/>
            <p:cNvSpPr/>
            <p:nvPr/>
          </p:nvSpPr>
          <p:spPr bwMode="auto">
            <a:xfrm rot="5400000">
              <a:off x="2641720" y="63356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7" name="Freeform 108"/>
            <p:cNvSpPr/>
            <p:nvPr/>
          </p:nvSpPr>
          <p:spPr bwMode="auto">
            <a:xfrm rot="5400000">
              <a:off x="2624547" y="113428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8" name="Freeform 110"/>
            <p:cNvSpPr/>
            <p:nvPr/>
          </p:nvSpPr>
          <p:spPr bwMode="auto">
            <a:xfrm rot="5400000">
              <a:off x="2619444" y="38573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9" name="Freeform 112"/>
            <p:cNvSpPr/>
            <p:nvPr/>
          </p:nvSpPr>
          <p:spPr bwMode="auto">
            <a:xfrm rot="5400000">
              <a:off x="2630146" y="9545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0" name="Freeform 36"/>
            <p:cNvSpPr/>
            <p:nvPr/>
          </p:nvSpPr>
          <p:spPr bwMode="auto">
            <a:xfrm rot="5400000">
              <a:off x="2294226" y="459880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1" name="Freeform 41"/>
            <p:cNvSpPr/>
            <p:nvPr/>
          </p:nvSpPr>
          <p:spPr bwMode="auto">
            <a:xfrm rot="5400000">
              <a:off x="1991372" y="46712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2" name="Freeform 42"/>
            <p:cNvSpPr/>
            <p:nvPr/>
          </p:nvSpPr>
          <p:spPr bwMode="auto">
            <a:xfrm rot="5400000">
              <a:off x="1721306" y="4672363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3" name="Freeform 45"/>
            <p:cNvSpPr/>
            <p:nvPr/>
          </p:nvSpPr>
          <p:spPr bwMode="auto">
            <a:xfrm rot="5400000">
              <a:off x="2857458" y="441007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4" name="Freeform 69"/>
            <p:cNvSpPr/>
            <p:nvPr/>
          </p:nvSpPr>
          <p:spPr bwMode="auto">
            <a:xfrm rot="5400000">
              <a:off x="2854176" y="5651651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5" name="Freeform 70"/>
            <p:cNvSpPr/>
            <p:nvPr/>
          </p:nvSpPr>
          <p:spPr bwMode="auto">
            <a:xfrm rot="5400000">
              <a:off x="2818389" y="624339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6" name="Freeform 74"/>
            <p:cNvSpPr/>
            <p:nvPr/>
          </p:nvSpPr>
          <p:spPr bwMode="auto">
            <a:xfrm rot="5400000">
              <a:off x="2835281" y="59847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7" name="Freeform 85"/>
            <p:cNvSpPr/>
            <p:nvPr/>
          </p:nvSpPr>
          <p:spPr bwMode="auto">
            <a:xfrm rot="5400000">
              <a:off x="2845443" y="646897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8" name="Freeform 87"/>
            <p:cNvSpPr/>
            <p:nvPr/>
          </p:nvSpPr>
          <p:spPr bwMode="auto">
            <a:xfrm rot="5400000">
              <a:off x="2822723" y="673426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9" name="Freeform 88"/>
            <p:cNvSpPr/>
            <p:nvPr/>
          </p:nvSpPr>
          <p:spPr bwMode="auto">
            <a:xfrm rot="5400000">
              <a:off x="2909835" y="57007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0" name="Freeform 102"/>
            <p:cNvSpPr/>
            <p:nvPr/>
          </p:nvSpPr>
          <p:spPr bwMode="auto">
            <a:xfrm rot="5400000">
              <a:off x="2563385" y="574829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1" name="Freeform 103"/>
            <p:cNvSpPr/>
            <p:nvPr/>
          </p:nvSpPr>
          <p:spPr bwMode="auto">
            <a:xfrm rot="5400000">
              <a:off x="2546293" y="60187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2" name="Freeform 117"/>
            <p:cNvSpPr/>
            <p:nvPr/>
          </p:nvSpPr>
          <p:spPr bwMode="auto">
            <a:xfrm rot="5400000">
              <a:off x="2598102" y="60623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3" name="Freeform 118"/>
            <p:cNvSpPr/>
            <p:nvPr/>
          </p:nvSpPr>
          <p:spPr bwMode="auto">
            <a:xfrm rot="5400000">
              <a:off x="2583208" y="67101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4" name="Freeform 119"/>
            <p:cNvSpPr/>
            <p:nvPr/>
          </p:nvSpPr>
          <p:spPr bwMode="auto">
            <a:xfrm rot="5400000">
              <a:off x="2554120" y="626268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5" name="Freeform 8"/>
            <p:cNvSpPr/>
            <p:nvPr/>
          </p:nvSpPr>
          <p:spPr bwMode="auto">
            <a:xfrm rot="5400000">
              <a:off x="2624220" y="20699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6" name="Freeform 8"/>
            <p:cNvSpPr/>
            <p:nvPr/>
          </p:nvSpPr>
          <p:spPr bwMode="auto">
            <a:xfrm rot="16200000">
              <a:off x="1853403" y="673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7" name="Freeform 43"/>
            <p:cNvSpPr/>
            <p:nvPr/>
          </p:nvSpPr>
          <p:spPr bwMode="auto">
            <a:xfrm rot="16200000">
              <a:off x="1819884" y="596758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8" name="Freeform 51"/>
            <p:cNvSpPr/>
            <p:nvPr/>
          </p:nvSpPr>
          <p:spPr bwMode="auto">
            <a:xfrm rot="16200000">
              <a:off x="1810283" y="573437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9" name="Freeform 53"/>
            <p:cNvSpPr/>
            <p:nvPr/>
          </p:nvSpPr>
          <p:spPr bwMode="auto">
            <a:xfrm rot="16200000">
              <a:off x="1751968" y="546537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0" name="Freeform 54"/>
            <p:cNvSpPr/>
            <p:nvPr/>
          </p:nvSpPr>
          <p:spPr bwMode="auto">
            <a:xfrm rot="16200000">
              <a:off x="1848820" y="623214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1" name="Freeform 59"/>
            <p:cNvSpPr/>
            <p:nvPr/>
          </p:nvSpPr>
          <p:spPr bwMode="auto">
            <a:xfrm rot="16200000">
              <a:off x="1785974" y="648157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2" name="Freeform 61"/>
            <p:cNvSpPr/>
            <p:nvPr/>
          </p:nvSpPr>
          <p:spPr bwMode="auto">
            <a:xfrm rot="16200000">
              <a:off x="1791453" y="669893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3" name="Freeform 78"/>
            <p:cNvSpPr/>
            <p:nvPr/>
          </p:nvSpPr>
          <p:spPr bwMode="auto">
            <a:xfrm rot="16200000">
              <a:off x="2043184" y="607798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4" name="Freeform 79"/>
            <p:cNvSpPr/>
            <p:nvPr/>
          </p:nvSpPr>
          <p:spPr bwMode="auto">
            <a:xfrm rot="16200000">
              <a:off x="2054739" y="585265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5" name="Freeform 80"/>
            <p:cNvSpPr/>
            <p:nvPr/>
          </p:nvSpPr>
          <p:spPr bwMode="auto">
            <a:xfrm rot="16200000">
              <a:off x="2059192" y="561811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6" name="Freeform 84"/>
            <p:cNvSpPr/>
            <p:nvPr/>
          </p:nvSpPr>
          <p:spPr bwMode="auto">
            <a:xfrm rot="16200000">
              <a:off x="2065791" y="635313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7" name="Freeform 86"/>
            <p:cNvSpPr/>
            <p:nvPr/>
          </p:nvSpPr>
          <p:spPr bwMode="auto">
            <a:xfrm rot="16200000">
              <a:off x="2078761" y="6639984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8" name="Freeform 106"/>
            <p:cNvSpPr/>
            <p:nvPr/>
          </p:nvSpPr>
          <p:spPr bwMode="auto">
            <a:xfrm rot="16200000">
              <a:off x="2357994" y="609174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9" name="Freeform 108"/>
            <p:cNvSpPr/>
            <p:nvPr/>
          </p:nvSpPr>
          <p:spPr bwMode="auto">
            <a:xfrm rot="16200000">
              <a:off x="2344939" y="55846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0" name="Freeform 110"/>
            <p:cNvSpPr/>
            <p:nvPr/>
          </p:nvSpPr>
          <p:spPr bwMode="auto">
            <a:xfrm rot="16200000">
              <a:off x="2358684" y="641862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1" name="Freeform 112"/>
            <p:cNvSpPr/>
            <p:nvPr/>
          </p:nvSpPr>
          <p:spPr bwMode="auto">
            <a:xfrm rot="16200000">
              <a:off x="2357730" y="588242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2" name="Freeform 34"/>
            <p:cNvSpPr/>
            <p:nvPr/>
          </p:nvSpPr>
          <p:spPr bwMode="auto">
            <a:xfrm rot="16200000">
              <a:off x="1819827" y="1405235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3" name="Freeform 36"/>
            <p:cNvSpPr/>
            <p:nvPr/>
          </p:nvSpPr>
          <p:spPr bwMode="auto">
            <a:xfrm rot="16200000">
              <a:off x="1842290" y="724578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4" name="Freeform 41"/>
            <p:cNvSpPr/>
            <p:nvPr/>
          </p:nvSpPr>
          <p:spPr bwMode="auto">
            <a:xfrm rot="16200000">
              <a:off x="1842290" y="5170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5" name="Freeform 42"/>
            <p:cNvSpPr/>
            <p:nvPr/>
          </p:nvSpPr>
          <p:spPr bwMode="auto">
            <a:xfrm rot="16200000">
              <a:off x="1821480" y="1221982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6" name="Freeform 45"/>
            <p:cNvSpPr/>
            <p:nvPr/>
          </p:nvSpPr>
          <p:spPr bwMode="auto">
            <a:xfrm rot="16200000">
              <a:off x="1872483" y="93460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7" name="Freeform 66"/>
            <p:cNvSpPr/>
            <p:nvPr/>
          </p:nvSpPr>
          <p:spPr bwMode="auto">
            <a:xfrm rot="16200000">
              <a:off x="2125160" y="138958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8" name="Freeform 69"/>
            <p:cNvSpPr/>
            <p:nvPr/>
          </p:nvSpPr>
          <p:spPr bwMode="auto">
            <a:xfrm rot="16200000">
              <a:off x="2125043" y="1107344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9" name="Freeform 70"/>
            <p:cNvSpPr/>
            <p:nvPr/>
          </p:nvSpPr>
          <p:spPr bwMode="auto">
            <a:xfrm rot="16200000">
              <a:off x="2174122" y="55150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0" name="Freeform 74"/>
            <p:cNvSpPr/>
            <p:nvPr/>
          </p:nvSpPr>
          <p:spPr bwMode="auto">
            <a:xfrm rot="16200000">
              <a:off x="2151027" y="76522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1" name="Freeform 85"/>
            <p:cNvSpPr/>
            <p:nvPr/>
          </p:nvSpPr>
          <p:spPr bwMode="auto">
            <a:xfrm rot="16200000">
              <a:off x="2139067" y="25817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2" name="Freeform 87"/>
            <p:cNvSpPr/>
            <p:nvPr/>
          </p:nvSpPr>
          <p:spPr bwMode="auto">
            <a:xfrm rot="16200000">
              <a:off x="2142681" y="9468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3" name="Freeform 88"/>
            <p:cNvSpPr/>
            <p:nvPr/>
          </p:nvSpPr>
          <p:spPr bwMode="auto">
            <a:xfrm rot="16200000">
              <a:off x="2207625" y="1163525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4" name="Freeform 94"/>
            <p:cNvSpPr/>
            <p:nvPr/>
          </p:nvSpPr>
          <p:spPr bwMode="auto">
            <a:xfrm rot="16200000">
              <a:off x="2392943" y="136288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5" name="Freeform 102"/>
            <p:cNvSpPr/>
            <p:nvPr/>
          </p:nvSpPr>
          <p:spPr bwMode="auto">
            <a:xfrm rot="16200000">
              <a:off x="2402256" y="11556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6" name="Freeform 103"/>
            <p:cNvSpPr/>
            <p:nvPr/>
          </p:nvSpPr>
          <p:spPr bwMode="auto">
            <a:xfrm rot="16200000">
              <a:off x="2418542" y="797064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7" name="Freeform 117"/>
            <p:cNvSpPr/>
            <p:nvPr/>
          </p:nvSpPr>
          <p:spPr bwMode="auto">
            <a:xfrm rot="16200000">
              <a:off x="2500545" y="85049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8" name="Freeform 118"/>
            <p:cNvSpPr/>
            <p:nvPr/>
          </p:nvSpPr>
          <p:spPr bwMode="auto">
            <a:xfrm rot="16200000">
              <a:off x="2391375" y="11217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3" name="Freeform 119"/>
            <p:cNvSpPr/>
            <p:nvPr/>
          </p:nvSpPr>
          <p:spPr bwMode="auto">
            <a:xfrm rot="16200000">
              <a:off x="2412255" y="52860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4" name="Freeform 8"/>
            <p:cNvSpPr/>
            <p:nvPr/>
          </p:nvSpPr>
          <p:spPr bwMode="auto">
            <a:xfrm rot="16200000">
              <a:off x="2319382" y="66888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5" name="Freeform 41"/>
            <p:cNvSpPr/>
            <p:nvPr/>
          </p:nvSpPr>
          <p:spPr bwMode="auto">
            <a:xfrm rot="5400000">
              <a:off x="2576051" y="549204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6" name="Freeform 41"/>
            <p:cNvSpPr/>
            <p:nvPr/>
          </p:nvSpPr>
          <p:spPr bwMode="auto">
            <a:xfrm rot="5400000">
              <a:off x="2563626" y="651588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7" name="Freeform 41"/>
            <p:cNvSpPr/>
            <p:nvPr/>
          </p:nvSpPr>
          <p:spPr bwMode="auto">
            <a:xfrm rot="5400000">
              <a:off x="2916458" y="140553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8" name="Freeform 79"/>
            <p:cNvSpPr/>
            <p:nvPr/>
          </p:nvSpPr>
          <p:spPr bwMode="auto">
            <a:xfrm rot="16200000">
              <a:off x="2338545" y="486074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9" name="Freeform 79"/>
            <p:cNvSpPr/>
            <p:nvPr/>
          </p:nvSpPr>
          <p:spPr bwMode="auto">
            <a:xfrm rot="16200000">
              <a:off x="2867650" y="543739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0" name="Freeform 79"/>
            <p:cNvSpPr/>
            <p:nvPr/>
          </p:nvSpPr>
          <p:spPr bwMode="auto">
            <a:xfrm rot="16200000">
              <a:off x="2631376" y="140483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1" name="Freeform 79"/>
            <p:cNvSpPr/>
            <p:nvPr/>
          </p:nvSpPr>
          <p:spPr bwMode="auto">
            <a:xfrm rot="16200000">
              <a:off x="1838486" y="30146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2" name="Freeform 43"/>
            <p:cNvSpPr/>
            <p:nvPr/>
          </p:nvSpPr>
          <p:spPr bwMode="auto">
            <a:xfrm rot="5400000">
              <a:off x="2019036" y="488697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3" name="Freeform 51"/>
            <p:cNvSpPr/>
            <p:nvPr/>
          </p:nvSpPr>
          <p:spPr bwMode="auto">
            <a:xfrm rot="5400000">
              <a:off x="2691123" y="251274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4" name="Freeform 53"/>
            <p:cNvSpPr/>
            <p:nvPr/>
          </p:nvSpPr>
          <p:spPr bwMode="auto">
            <a:xfrm rot="5400000">
              <a:off x="2579867" y="4136512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5" name="Freeform 78"/>
            <p:cNvSpPr/>
            <p:nvPr/>
          </p:nvSpPr>
          <p:spPr bwMode="auto">
            <a:xfrm rot="5400000">
              <a:off x="2950954" y="230319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6" name="Freeform 79"/>
            <p:cNvSpPr/>
            <p:nvPr/>
          </p:nvSpPr>
          <p:spPr bwMode="auto">
            <a:xfrm rot="5400000">
              <a:off x="2950350" y="276316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7" name="Freeform 80"/>
            <p:cNvSpPr/>
            <p:nvPr/>
          </p:nvSpPr>
          <p:spPr bwMode="auto">
            <a:xfrm rot="5400000">
              <a:off x="2015237" y="516057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8" name="Freeform 84"/>
            <p:cNvSpPr/>
            <p:nvPr/>
          </p:nvSpPr>
          <p:spPr bwMode="auto">
            <a:xfrm rot="5400000">
              <a:off x="2932444" y="209860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9" name="Freeform 86"/>
            <p:cNvSpPr/>
            <p:nvPr/>
          </p:nvSpPr>
          <p:spPr bwMode="auto">
            <a:xfrm rot="5400000">
              <a:off x="2942413" y="175259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0" name="Freeform 106"/>
            <p:cNvSpPr/>
            <p:nvPr/>
          </p:nvSpPr>
          <p:spPr bwMode="auto">
            <a:xfrm rot="5400000">
              <a:off x="2678112" y="220533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1" name="Freeform 108"/>
            <p:cNvSpPr/>
            <p:nvPr/>
          </p:nvSpPr>
          <p:spPr bwMode="auto">
            <a:xfrm rot="5400000">
              <a:off x="2288286" y="433198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2" name="Freeform 110"/>
            <p:cNvSpPr/>
            <p:nvPr/>
          </p:nvSpPr>
          <p:spPr bwMode="auto">
            <a:xfrm rot="5400000">
              <a:off x="2655836" y="195750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3" name="Freeform 112"/>
            <p:cNvSpPr/>
            <p:nvPr/>
          </p:nvSpPr>
          <p:spPr bwMode="auto">
            <a:xfrm rot="5400000">
              <a:off x="2902264" y="4778912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4" name="Freeform 8"/>
            <p:cNvSpPr/>
            <p:nvPr/>
          </p:nvSpPr>
          <p:spPr bwMode="auto">
            <a:xfrm rot="5400000">
              <a:off x="2691593" y="17133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5" name="Freeform 8"/>
            <p:cNvSpPr/>
            <p:nvPr/>
          </p:nvSpPr>
          <p:spPr bwMode="auto">
            <a:xfrm rot="16200000">
              <a:off x="1889795" y="163916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6" name="Freeform 34"/>
            <p:cNvSpPr/>
            <p:nvPr/>
          </p:nvSpPr>
          <p:spPr bwMode="auto">
            <a:xfrm rot="16200000">
              <a:off x="1771381" y="524416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7" name="Freeform 36"/>
            <p:cNvSpPr/>
            <p:nvPr/>
          </p:nvSpPr>
          <p:spPr bwMode="auto">
            <a:xfrm rot="16200000">
              <a:off x="1842290" y="242915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8" name="Freeform 41"/>
            <p:cNvSpPr/>
            <p:nvPr/>
          </p:nvSpPr>
          <p:spPr bwMode="auto">
            <a:xfrm rot="16200000">
              <a:off x="1842290" y="217353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9" name="Freeform 42"/>
            <p:cNvSpPr/>
            <p:nvPr/>
          </p:nvSpPr>
          <p:spPr bwMode="auto">
            <a:xfrm rot="16200000">
              <a:off x="1752997" y="49887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0" name="Freeform 45"/>
            <p:cNvSpPr/>
            <p:nvPr/>
          </p:nvSpPr>
          <p:spPr bwMode="auto">
            <a:xfrm rot="16200000">
              <a:off x="1859942" y="276926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1" name="Freeform 66"/>
            <p:cNvSpPr/>
            <p:nvPr/>
          </p:nvSpPr>
          <p:spPr bwMode="auto">
            <a:xfrm rot="16200000">
              <a:off x="2351083" y="52111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2" name="Freeform 69"/>
            <p:cNvSpPr/>
            <p:nvPr/>
          </p:nvSpPr>
          <p:spPr bwMode="auto">
            <a:xfrm rot="16200000">
              <a:off x="2655867" y="5837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3" name="Freeform 70"/>
            <p:cNvSpPr/>
            <p:nvPr/>
          </p:nvSpPr>
          <p:spPr bwMode="auto">
            <a:xfrm rot="16200000">
              <a:off x="2149643" y="219595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4" name="Freeform 74"/>
            <p:cNvSpPr/>
            <p:nvPr/>
          </p:nvSpPr>
          <p:spPr bwMode="auto">
            <a:xfrm rot="16200000">
              <a:off x="2162398" y="250464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5" name="Freeform 85"/>
            <p:cNvSpPr/>
            <p:nvPr/>
          </p:nvSpPr>
          <p:spPr bwMode="auto">
            <a:xfrm rot="16200000">
              <a:off x="2162024" y="197322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6" name="Freeform 87"/>
            <p:cNvSpPr/>
            <p:nvPr/>
          </p:nvSpPr>
          <p:spPr bwMode="auto">
            <a:xfrm rot="16200000">
              <a:off x="2179073" y="166645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7" name="Freeform 88"/>
            <p:cNvSpPr/>
            <p:nvPr/>
          </p:nvSpPr>
          <p:spPr bwMode="auto">
            <a:xfrm rot="16200000">
              <a:off x="2244017" y="273529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8" name="Freeform 94"/>
            <p:cNvSpPr/>
            <p:nvPr/>
          </p:nvSpPr>
          <p:spPr bwMode="auto">
            <a:xfrm rot="16200000">
              <a:off x="2620676" y="509134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9" name="Freeform 102"/>
            <p:cNvSpPr/>
            <p:nvPr/>
          </p:nvSpPr>
          <p:spPr bwMode="auto">
            <a:xfrm rot="16200000">
              <a:off x="2376473" y="5344948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0" name="Freeform 103"/>
            <p:cNvSpPr/>
            <p:nvPr/>
          </p:nvSpPr>
          <p:spPr bwMode="auto">
            <a:xfrm rot="16200000">
              <a:off x="2454934" y="23688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1" name="Freeform 117"/>
            <p:cNvSpPr/>
            <p:nvPr/>
          </p:nvSpPr>
          <p:spPr bwMode="auto">
            <a:xfrm rot="16200000">
              <a:off x="2536937" y="24222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2" name="Freeform 118"/>
            <p:cNvSpPr/>
            <p:nvPr/>
          </p:nvSpPr>
          <p:spPr bwMode="auto">
            <a:xfrm rot="16200000">
              <a:off x="2427767" y="168394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3" name="Freeform 119"/>
            <p:cNvSpPr/>
            <p:nvPr/>
          </p:nvSpPr>
          <p:spPr bwMode="auto">
            <a:xfrm rot="16200000">
              <a:off x="2473414" y="198099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4" name="Freeform 41"/>
            <p:cNvSpPr/>
            <p:nvPr/>
          </p:nvSpPr>
          <p:spPr bwMode="auto">
            <a:xfrm rot="5400000">
              <a:off x="2010943" y="533833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5" name="Freeform 79"/>
            <p:cNvSpPr/>
            <p:nvPr/>
          </p:nvSpPr>
          <p:spPr bwMode="auto">
            <a:xfrm rot="16200000">
              <a:off x="2876608" y="51742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6" name="Freeform 79"/>
            <p:cNvSpPr/>
            <p:nvPr/>
          </p:nvSpPr>
          <p:spPr bwMode="auto">
            <a:xfrm rot="16200000">
              <a:off x="1874878" y="187323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7" name="Freeform 79"/>
            <p:cNvSpPr/>
            <p:nvPr/>
          </p:nvSpPr>
          <p:spPr bwMode="auto">
            <a:xfrm rot="5400000">
              <a:off x="2397991" y="30979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8" name="Freeform 74"/>
            <p:cNvSpPr/>
            <p:nvPr/>
          </p:nvSpPr>
          <p:spPr bwMode="auto">
            <a:xfrm rot="5400000">
              <a:off x="2327887" y="98012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539" y="988509"/>
            <a:ext cx="3777318" cy="534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89314" y="1205431"/>
            <a:ext cx="6759778" cy="51257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400" dirty="0"/>
              <a:t>U 9. stoljeću nastaju 2 poznata spomenika  pisana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LATINSKIM JEZIKOM I LATINICOM:</a:t>
            </a:r>
          </a:p>
          <a:p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1.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TRPIMIROVA DAROVNICA – 852. godina </a:t>
            </a:r>
            <a:r>
              <a:rPr lang="hr-HR" sz="2400" dirty="0"/>
              <a:t>– </a:t>
            </a:r>
            <a:r>
              <a:rPr lang="hr-HR" sz="2400" dirty="0" err="1"/>
              <a:t>Rižnice</a:t>
            </a:r>
            <a:r>
              <a:rPr lang="hr-HR" sz="2400" dirty="0"/>
              <a:t> kod Klisa - klesana</a:t>
            </a:r>
          </a:p>
          <a:p>
            <a:r>
              <a:rPr lang="hr-HR" sz="2400" dirty="0"/>
              <a:t>Najstariji dokument hrvatskog vladara u kojem se prvi put spominje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HRVATSKO IME. </a:t>
            </a:r>
          </a:p>
          <a:p>
            <a:r>
              <a:rPr lang="hr-HR" sz="2400" dirty="0"/>
              <a:t>U povelji se Trpimir naziva „s pomoći Božjom knezom Hrvata.”</a:t>
            </a:r>
          </a:p>
          <a:p>
            <a:endParaRPr lang="hr-HR" dirty="0"/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06971" y="2220824"/>
            <a:ext cx="5490994" cy="3280174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2. BRANIMIROV NATPIS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888. godina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hr-HR" sz="2400" dirty="0" err="1"/>
              <a:t>Šopot</a:t>
            </a:r>
            <a:r>
              <a:rPr lang="hr-HR" sz="2400" dirty="0"/>
              <a:t> kod Benkovca - klesan</a:t>
            </a:r>
          </a:p>
          <a:p>
            <a:r>
              <a:rPr lang="hr-HR" sz="2400" dirty="0"/>
              <a:t>Prvi put se spominje ime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HRVAT.</a:t>
            </a:r>
            <a:endParaRPr lang="hr-H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19" y="3731178"/>
            <a:ext cx="6527529" cy="1947579"/>
          </a:xfrm>
          <a:prstGeom prst="rect">
            <a:avLst/>
          </a:prstGeom>
        </p:spPr>
      </p:pic>
      <p:grpSp>
        <p:nvGrpSpPr>
          <p:cNvPr id="16" name="Group 15"/>
          <p:cNvGrpSpPr>
            <a:grpSpLocks noGrp="1" noUngrp="1" noRot="1" noChangeAspect="1" noMove="1" noResize="1"/>
          </p:cNvGrpSpPr>
          <p:nvPr/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7" name="Freeform 6"/>
            <p:cNvSpPr/>
            <p:nvPr/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7"/>
            <p:cNvSpPr/>
            <p:nvPr/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79"/>
            <p:cNvSpPr/>
            <p:nvPr/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80"/>
            <p:cNvSpPr/>
            <p:nvPr/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81"/>
            <p:cNvSpPr/>
            <p:nvPr/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82"/>
            <p:cNvSpPr/>
            <p:nvPr/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83"/>
            <p:cNvSpPr/>
            <p:nvPr/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89"/>
            <p:cNvSpPr/>
            <p:nvPr/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90"/>
            <p:cNvSpPr/>
            <p:nvPr/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05"/>
            <p:cNvSpPr/>
            <p:nvPr/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07"/>
            <p:cNvSpPr/>
            <p:nvPr/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08"/>
            <p:cNvSpPr/>
            <p:nvPr/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09"/>
            <p:cNvSpPr/>
            <p:nvPr/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111"/>
            <p:cNvSpPr/>
            <p:nvPr/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12"/>
            <p:cNvSpPr/>
            <p:nvPr/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22"/>
            <p:cNvSpPr/>
            <p:nvPr/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62"/>
            <p:cNvSpPr/>
            <p:nvPr/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63"/>
            <p:cNvSpPr/>
            <p:nvPr/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64"/>
            <p:cNvSpPr/>
            <p:nvPr/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66"/>
            <p:cNvSpPr/>
            <p:nvPr/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67"/>
            <p:cNvSpPr/>
            <p:nvPr/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68"/>
            <p:cNvSpPr/>
            <p:nvPr/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69"/>
            <p:cNvSpPr/>
            <p:nvPr/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70"/>
            <p:cNvSpPr/>
            <p:nvPr/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71"/>
            <p:cNvSpPr/>
            <p:nvPr/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2"/>
            <p:cNvSpPr/>
            <p:nvPr/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3"/>
            <p:cNvSpPr/>
            <p:nvPr/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74"/>
            <p:cNvSpPr/>
            <p:nvPr/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75"/>
            <p:cNvSpPr/>
            <p:nvPr/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77"/>
            <p:cNvSpPr/>
            <p:nvPr/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85"/>
            <p:cNvSpPr/>
            <p:nvPr/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87"/>
            <p:cNvSpPr/>
            <p:nvPr/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88"/>
            <p:cNvSpPr/>
            <p:nvPr/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91"/>
            <p:cNvSpPr/>
            <p:nvPr/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92"/>
            <p:cNvSpPr/>
            <p:nvPr/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93"/>
            <p:cNvSpPr/>
            <p:nvPr/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94"/>
            <p:cNvSpPr/>
            <p:nvPr/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95"/>
            <p:cNvSpPr/>
            <p:nvPr/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96"/>
            <p:cNvSpPr/>
            <p:nvPr/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97"/>
            <p:cNvSpPr/>
            <p:nvPr/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98"/>
            <p:cNvSpPr/>
            <p:nvPr/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99"/>
            <p:cNvSpPr/>
            <p:nvPr/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100"/>
            <p:cNvSpPr/>
            <p:nvPr/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101"/>
            <p:cNvSpPr/>
            <p:nvPr/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102"/>
            <p:cNvSpPr/>
            <p:nvPr/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103"/>
            <p:cNvSpPr/>
            <p:nvPr/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104"/>
            <p:cNvSpPr/>
            <p:nvPr/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13"/>
            <p:cNvSpPr/>
            <p:nvPr/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14"/>
            <p:cNvSpPr/>
            <p:nvPr/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115"/>
            <p:cNvSpPr/>
            <p:nvPr/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117"/>
            <p:cNvSpPr/>
            <p:nvPr/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118"/>
            <p:cNvSpPr/>
            <p:nvPr/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119"/>
            <p:cNvSpPr/>
            <p:nvPr/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100"/>
            <p:cNvSpPr/>
            <p:nvPr/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79"/>
            <p:cNvSpPr/>
            <p:nvPr/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80"/>
            <p:cNvSpPr/>
            <p:nvPr/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81"/>
            <p:cNvSpPr/>
            <p:nvPr/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82"/>
            <p:cNvSpPr/>
            <p:nvPr/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83"/>
            <p:cNvSpPr/>
            <p:nvPr/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89"/>
            <p:cNvSpPr/>
            <p:nvPr/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90"/>
            <p:cNvSpPr/>
            <p:nvPr/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105"/>
            <p:cNvSpPr/>
            <p:nvPr/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107"/>
            <p:cNvSpPr/>
            <p:nvPr/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108"/>
            <p:cNvSpPr/>
            <p:nvPr/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109"/>
            <p:cNvSpPr/>
            <p:nvPr/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111"/>
            <p:cNvSpPr/>
            <p:nvPr/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112"/>
            <p:cNvSpPr/>
            <p:nvPr/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62"/>
            <p:cNvSpPr/>
            <p:nvPr/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63"/>
            <p:cNvSpPr/>
            <p:nvPr/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64"/>
            <p:cNvSpPr/>
            <p:nvPr/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65"/>
            <p:cNvSpPr/>
            <p:nvPr/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66"/>
            <p:cNvSpPr/>
            <p:nvPr/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67"/>
            <p:cNvSpPr/>
            <p:nvPr/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68"/>
            <p:cNvSpPr/>
            <p:nvPr/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Freeform 69"/>
            <p:cNvSpPr/>
            <p:nvPr/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71"/>
            <p:cNvSpPr/>
            <p:nvPr/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72"/>
            <p:cNvSpPr/>
            <p:nvPr/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73"/>
            <p:cNvSpPr/>
            <p:nvPr/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74"/>
            <p:cNvSpPr/>
            <p:nvPr/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75"/>
            <p:cNvSpPr/>
            <p:nvPr/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77"/>
            <p:cNvSpPr/>
            <p:nvPr/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88"/>
            <p:cNvSpPr/>
            <p:nvPr/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91"/>
            <p:cNvSpPr/>
            <p:nvPr/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92"/>
            <p:cNvSpPr/>
            <p:nvPr/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93"/>
            <p:cNvSpPr/>
            <p:nvPr/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94"/>
            <p:cNvSpPr/>
            <p:nvPr/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95"/>
            <p:cNvSpPr/>
            <p:nvPr/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96"/>
            <p:cNvSpPr/>
            <p:nvPr/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97"/>
            <p:cNvSpPr/>
            <p:nvPr/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98"/>
            <p:cNvSpPr/>
            <p:nvPr/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99"/>
            <p:cNvSpPr/>
            <p:nvPr/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100"/>
            <p:cNvSpPr/>
            <p:nvPr/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101"/>
            <p:cNvSpPr/>
            <p:nvPr/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102"/>
            <p:cNvSpPr/>
            <p:nvPr/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03"/>
            <p:cNvSpPr/>
            <p:nvPr/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104"/>
            <p:cNvSpPr/>
            <p:nvPr/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3811" y="648757"/>
            <a:ext cx="10492667" cy="1065321"/>
          </a:xfrm>
        </p:spPr>
        <p:txBody>
          <a:bodyPr>
            <a:normAutofit/>
          </a:bodyPr>
          <a:lstStyle/>
          <a:p>
            <a:r>
              <a:rPr lang="hr-HR" dirty="0"/>
              <a:t>Benediktinci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871" y="2172431"/>
            <a:ext cx="7770732" cy="3479556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hr-HR" dirty="0"/>
              <a:t>Najstariji crkveni red na Zapadu. </a:t>
            </a:r>
          </a:p>
          <a:p>
            <a:pPr>
              <a:lnSpc>
                <a:spcPct val="140000"/>
              </a:lnSpc>
            </a:pPr>
            <a:r>
              <a:rPr lang="hr-HR" dirty="0"/>
              <a:t>Osnovao ih je sv.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Benedikt 523. godine </a:t>
            </a:r>
            <a:r>
              <a:rPr lang="hr-HR" dirty="0"/>
              <a:t>pod geslom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„ORA ET LABORA”</a:t>
            </a:r>
            <a:r>
              <a:rPr lang="hr-HR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r-HR" dirty="0"/>
              <a:t>(moli i radi).</a:t>
            </a:r>
          </a:p>
          <a:p>
            <a:pPr>
              <a:lnSpc>
                <a:spcPct val="140000"/>
              </a:lnSpc>
            </a:pPr>
            <a:r>
              <a:rPr lang="hr-HR" dirty="0"/>
              <a:t>Najzaslužniji su za širenje pismenosti i obrazovanja u srednjem vijeku. </a:t>
            </a:r>
          </a:p>
          <a:p>
            <a:pPr>
              <a:lnSpc>
                <a:spcPct val="140000"/>
              </a:lnSpc>
            </a:pPr>
            <a:r>
              <a:rPr lang="hr-HR" dirty="0"/>
              <a:t>Ponekad se razdoblje od 6. do 16. stoljeća zove – benediktinska stoljeća.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971" y="2480997"/>
            <a:ext cx="3225728" cy="3225728"/>
          </a:xfrm>
          <a:prstGeom prst="rect">
            <a:avLst/>
          </a:prstGeom>
        </p:spPr>
      </p:pic>
      <p:grpSp>
        <p:nvGrpSpPr>
          <p:cNvPr id="13" name="Group 12"/>
          <p:cNvGrpSpPr>
            <a:grpSpLocks noGrp="1" noUngrp="1" noRot="1" noChangeAspect="1" noMove="1" noResize="1"/>
          </p:cNvGrpSpPr>
          <p:nvPr/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4" name="Freeform 6"/>
            <p:cNvSpPr/>
            <p:nvPr/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27"/>
            <p:cNvSpPr/>
            <p:nvPr/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79"/>
            <p:cNvSpPr/>
            <p:nvPr/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80"/>
            <p:cNvSpPr/>
            <p:nvPr/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81"/>
            <p:cNvSpPr/>
            <p:nvPr/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82"/>
            <p:cNvSpPr/>
            <p:nvPr/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83"/>
            <p:cNvSpPr/>
            <p:nvPr/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89"/>
            <p:cNvSpPr/>
            <p:nvPr/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90"/>
            <p:cNvSpPr/>
            <p:nvPr/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05"/>
            <p:cNvSpPr/>
            <p:nvPr/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07"/>
            <p:cNvSpPr/>
            <p:nvPr/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08"/>
            <p:cNvSpPr/>
            <p:nvPr/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09"/>
            <p:cNvSpPr/>
            <p:nvPr/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11"/>
            <p:cNvSpPr/>
            <p:nvPr/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12"/>
            <p:cNvSpPr/>
            <p:nvPr/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22"/>
            <p:cNvSpPr/>
            <p:nvPr/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62"/>
            <p:cNvSpPr/>
            <p:nvPr/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63"/>
            <p:cNvSpPr/>
            <p:nvPr/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64"/>
            <p:cNvSpPr/>
            <p:nvPr/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65"/>
            <p:cNvSpPr/>
            <p:nvPr/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66"/>
            <p:cNvSpPr/>
            <p:nvPr/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67"/>
            <p:cNvSpPr/>
            <p:nvPr/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68"/>
            <p:cNvSpPr/>
            <p:nvPr/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69"/>
            <p:cNvSpPr/>
            <p:nvPr/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70"/>
            <p:cNvSpPr/>
            <p:nvPr/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71"/>
            <p:cNvSpPr/>
            <p:nvPr/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72"/>
            <p:cNvSpPr/>
            <p:nvPr/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73"/>
            <p:cNvSpPr/>
            <p:nvPr/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74"/>
            <p:cNvSpPr/>
            <p:nvPr/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5"/>
            <p:cNvSpPr/>
            <p:nvPr/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7"/>
            <p:cNvSpPr/>
            <p:nvPr/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85"/>
            <p:cNvSpPr/>
            <p:nvPr/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87"/>
            <p:cNvSpPr/>
            <p:nvPr/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88"/>
            <p:cNvSpPr/>
            <p:nvPr/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91"/>
            <p:cNvSpPr/>
            <p:nvPr/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92"/>
            <p:cNvSpPr/>
            <p:nvPr/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93"/>
            <p:cNvSpPr/>
            <p:nvPr/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94"/>
            <p:cNvSpPr/>
            <p:nvPr/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95"/>
            <p:cNvSpPr/>
            <p:nvPr/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96"/>
            <p:cNvSpPr/>
            <p:nvPr/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97"/>
            <p:cNvSpPr/>
            <p:nvPr/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98"/>
            <p:cNvSpPr/>
            <p:nvPr/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99"/>
            <p:cNvSpPr/>
            <p:nvPr/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100"/>
            <p:cNvSpPr/>
            <p:nvPr/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101"/>
            <p:cNvSpPr/>
            <p:nvPr/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102"/>
            <p:cNvSpPr/>
            <p:nvPr/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103"/>
            <p:cNvSpPr/>
            <p:nvPr/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104"/>
            <p:cNvSpPr/>
            <p:nvPr/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113"/>
            <p:cNvSpPr/>
            <p:nvPr/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114"/>
            <p:cNvSpPr/>
            <p:nvPr/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115"/>
            <p:cNvSpPr/>
            <p:nvPr/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17"/>
            <p:cNvSpPr/>
            <p:nvPr/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18"/>
            <p:cNvSpPr/>
            <p:nvPr/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119"/>
            <p:cNvSpPr/>
            <p:nvPr/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100"/>
            <p:cNvSpPr/>
            <p:nvPr/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79"/>
            <p:cNvSpPr/>
            <p:nvPr/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80"/>
            <p:cNvSpPr/>
            <p:nvPr/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81"/>
            <p:cNvSpPr/>
            <p:nvPr/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82"/>
            <p:cNvSpPr/>
            <p:nvPr/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83"/>
            <p:cNvSpPr/>
            <p:nvPr/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89"/>
            <p:cNvSpPr/>
            <p:nvPr/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90"/>
            <p:cNvSpPr/>
            <p:nvPr/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105"/>
            <p:cNvSpPr/>
            <p:nvPr/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107"/>
            <p:cNvSpPr/>
            <p:nvPr/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108"/>
            <p:cNvSpPr/>
            <p:nvPr/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109"/>
            <p:cNvSpPr/>
            <p:nvPr/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111"/>
            <p:cNvSpPr/>
            <p:nvPr/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112"/>
            <p:cNvSpPr/>
            <p:nvPr/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62"/>
            <p:cNvSpPr/>
            <p:nvPr/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63"/>
            <p:cNvSpPr/>
            <p:nvPr/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64"/>
            <p:cNvSpPr/>
            <p:nvPr/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65"/>
            <p:cNvSpPr/>
            <p:nvPr/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66"/>
            <p:cNvSpPr/>
            <p:nvPr/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67"/>
            <p:cNvSpPr/>
            <p:nvPr/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68"/>
            <p:cNvSpPr/>
            <p:nvPr/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69"/>
            <p:cNvSpPr/>
            <p:nvPr/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71"/>
            <p:cNvSpPr/>
            <p:nvPr/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72"/>
            <p:cNvSpPr/>
            <p:nvPr/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Freeform 73"/>
            <p:cNvSpPr/>
            <p:nvPr/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74"/>
            <p:cNvSpPr/>
            <p:nvPr/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75"/>
            <p:cNvSpPr/>
            <p:nvPr/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77"/>
            <p:cNvSpPr/>
            <p:nvPr/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88"/>
            <p:cNvSpPr/>
            <p:nvPr/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91"/>
            <p:cNvSpPr/>
            <p:nvPr/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92"/>
            <p:cNvSpPr/>
            <p:nvPr/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93"/>
            <p:cNvSpPr/>
            <p:nvPr/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94"/>
            <p:cNvSpPr/>
            <p:nvPr/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96"/>
            <p:cNvSpPr/>
            <p:nvPr/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97"/>
            <p:cNvSpPr/>
            <p:nvPr/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98"/>
            <p:cNvSpPr/>
            <p:nvPr/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99"/>
            <p:cNvSpPr/>
            <p:nvPr/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01"/>
            <p:cNvSpPr/>
            <p:nvPr/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102"/>
            <p:cNvSpPr/>
            <p:nvPr/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103"/>
            <p:cNvSpPr/>
            <p:nvPr/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104"/>
            <p:cNvSpPr/>
            <p:nvPr/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113"/>
            <p:cNvSpPr/>
            <p:nvPr/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14"/>
            <p:cNvSpPr/>
            <p:nvPr/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115"/>
            <p:cNvSpPr/>
            <p:nvPr/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117"/>
            <p:cNvSpPr/>
            <p:nvPr/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1" b="1964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rgbClr val="FFFFFF"/>
                </a:solidFill>
              </a:rPr>
              <a:t>Sveta braća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53100" y="266700"/>
            <a:ext cx="6172200" cy="6324600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KONSTANTIN ĆIRIL i METOD </a:t>
            </a:r>
            <a:r>
              <a:rPr lang="hr-HR" dirty="0"/>
              <a:t>– kršćanski misionari iz Soluna.</a:t>
            </a:r>
          </a:p>
          <a:p>
            <a:r>
              <a:rPr lang="hr-HR" dirty="0" err="1"/>
              <a:t>Suzaštitnici</a:t>
            </a:r>
            <a:r>
              <a:rPr lang="hr-HR" dirty="0"/>
              <a:t> Europe.</a:t>
            </a:r>
          </a:p>
          <a:p>
            <a:r>
              <a:rPr lang="hr-HR" dirty="0"/>
              <a:t>Poznati pod nazivima Solunska braća, Sveta braća, slavenski apostoli.</a:t>
            </a:r>
          </a:p>
          <a:p>
            <a:r>
              <a:rPr lang="hr-HR" dirty="0"/>
              <a:t>Njihov otac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 LAV </a:t>
            </a:r>
            <a:r>
              <a:rPr lang="hr-HR" dirty="0"/>
              <a:t>bio je bizantski vojni zapovjednik.</a:t>
            </a:r>
          </a:p>
          <a:p>
            <a:r>
              <a:rPr lang="hr-HR" dirty="0"/>
              <a:t>Bizant ih šalje da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ŠIRE KRŠĆANSTVO </a:t>
            </a:r>
            <a:r>
              <a:rPr lang="hr-HR" sz="1800" dirty="0">
                <a:solidFill>
                  <a:schemeClr val="accent3">
                    <a:lumMod val="75000"/>
                  </a:schemeClr>
                </a:solidFill>
              </a:rPr>
              <a:t>na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SLAVENSKOM JEZIKU.</a:t>
            </a:r>
          </a:p>
          <a:p>
            <a:r>
              <a:rPr lang="hr-HR" dirty="0"/>
              <a:t>Ćiril je za te potrebe stvorio prvo slavensko pismo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GLAGOLJICU.</a:t>
            </a:r>
          </a:p>
          <a:p>
            <a:r>
              <a:rPr lang="hr-HR" dirty="0"/>
              <a:t>Temelj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STAROCRKVENOSLAVENSKOG JEZIKA.</a:t>
            </a:r>
            <a:endParaRPr lang="hr-HR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2808" r="18844" b="2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50940" y="549675"/>
            <a:ext cx="6385448" cy="6162675"/>
          </a:xfrm>
        </p:spPr>
        <p:txBody>
          <a:bodyPr>
            <a:noAutofit/>
          </a:bodyPr>
          <a:lstStyle/>
          <a:p>
            <a:r>
              <a:rPr lang="hr-HR" sz="1800" dirty="0"/>
              <a:t>Riječ glagoljica dolazi od slavenske riječi </a:t>
            </a:r>
            <a:r>
              <a:rPr lang="hr-HR" sz="1600" b="1" dirty="0">
                <a:solidFill>
                  <a:schemeClr val="accent3">
                    <a:lumMod val="75000"/>
                  </a:schemeClr>
                </a:solidFill>
              </a:rPr>
              <a:t>GLAGOLJATI</a:t>
            </a:r>
            <a:r>
              <a:rPr lang="hr-HR" sz="1800" dirty="0"/>
              <a:t> koji ima dva značenja – služiti misu i govoriti.</a:t>
            </a:r>
          </a:p>
          <a:p>
            <a:r>
              <a:rPr lang="hr-HR" sz="1800" dirty="0"/>
              <a:t>Abeceda u latinici započinje slovima a, b, c – zbog toga se zove abeceda.</a:t>
            </a:r>
          </a:p>
          <a:p>
            <a:r>
              <a:rPr lang="hr-HR" sz="1800" dirty="0"/>
              <a:t>Glagoljična abeceda zove se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AZBUKA </a:t>
            </a:r>
            <a:r>
              <a:rPr lang="hr-HR" sz="1800" dirty="0"/>
              <a:t>– započinje slovima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AZ (a), BUKI (b).</a:t>
            </a:r>
          </a:p>
          <a:p>
            <a:r>
              <a:rPr lang="hr-HR" sz="1800" dirty="0"/>
              <a:t>Glagoljica ima drugačiji raspored slova od latinice: a, b, v, g ….</a:t>
            </a:r>
          </a:p>
          <a:p>
            <a:r>
              <a:rPr lang="hr-HR" sz="1800" dirty="0"/>
              <a:t>Azbuka ima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 38 znakova.</a:t>
            </a:r>
          </a:p>
          <a:p>
            <a:r>
              <a:rPr lang="hr-HR" sz="1800" dirty="0"/>
              <a:t>Nisu imali znakove za brojeve – isti znak kao za slova samo su za brojeve imali točku sa strane. </a:t>
            </a:r>
          </a:p>
          <a:p>
            <a:r>
              <a:rPr lang="hr-HR" sz="1800" dirty="0"/>
              <a:t>Vrste glagoljice: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OBLA</a:t>
            </a:r>
            <a:r>
              <a:rPr lang="hr-HR" sz="1800" dirty="0"/>
              <a:t> (stara) i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UGLATA</a:t>
            </a:r>
            <a:r>
              <a:rPr lang="hr-HR" sz="1800" dirty="0"/>
              <a:t> (hrvatska).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8E8E2"/>
      </a:lt2>
      <a:accent1>
        <a:srgbClr val="6E75EE"/>
      </a:accent1>
      <a:accent2>
        <a:srgbClr val="4E97EB"/>
      </a:accent2>
      <a:accent3>
        <a:srgbClr val="2DB4C5"/>
      </a:accent3>
      <a:accent4>
        <a:srgbClr val="35B790"/>
      </a:accent4>
      <a:accent5>
        <a:srgbClr val="30BB57"/>
      </a:accent5>
      <a:accent6>
        <a:srgbClr val="44BC32"/>
      </a:accent6>
      <a:hlink>
        <a:srgbClr val="878552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1722</Words>
  <Application>Microsoft Office PowerPoint</Application>
  <PresentationFormat>Široki zaslon</PresentationFormat>
  <Paragraphs>185</Paragraphs>
  <Slides>37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41" baseType="lpstr">
      <vt:lpstr>Arial</vt:lpstr>
      <vt:lpstr>Avenir Next LT Pro</vt:lpstr>
      <vt:lpstr>Modern Love</vt:lpstr>
      <vt:lpstr>BohemianVTI</vt:lpstr>
      <vt:lpstr>POČETCI HRVATSKE PISMENOSTI</vt:lpstr>
      <vt:lpstr>Dolazak Hrvata</vt:lpstr>
      <vt:lpstr>PowerPoint prezentacija</vt:lpstr>
      <vt:lpstr>PowerPoint prezentacija</vt:lpstr>
      <vt:lpstr>9. stoljeće – prvi spomenici </vt:lpstr>
      <vt:lpstr>PowerPoint prezentacija</vt:lpstr>
      <vt:lpstr>Benediktinci</vt:lpstr>
      <vt:lpstr>Sveta braća</vt:lpstr>
      <vt:lpstr>PowerPoint prezentacija</vt:lpstr>
      <vt:lpstr>Glagoljica, raspored</vt:lpstr>
      <vt:lpstr>TROJEZIČNOST i TROPISMENOST u srednjem vijeku</vt:lpstr>
      <vt:lpstr>11. Stoljeće – KLESANI spomenici</vt:lpstr>
      <vt:lpstr>12. Stoljeće – kraljica spomenika  BAŠĆANSKA PLOČA</vt:lpstr>
      <vt:lpstr>PowerPoint prezentacija</vt:lpstr>
      <vt:lpstr>PowerPoint prezentacija</vt:lpstr>
      <vt:lpstr>PowerPoint prezentacija</vt:lpstr>
      <vt:lpstr>Glagoljični klesani spomenici</vt:lpstr>
      <vt:lpstr>Glagoljični pisani spomenici</vt:lpstr>
      <vt:lpstr>Vinodolski zakonik</vt:lpstr>
      <vt:lpstr>Bečki listići</vt:lpstr>
      <vt:lpstr>Što je - misal?</vt:lpstr>
      <vt:lpstr>Misal kneza Novaka</vt:lpstr>
      <vt:lpstr>Hrvojev misal</vt:lpstr>
      <vt:lpstr>PISMO PAPE INOCENTA IV.</vt:lpstr>
      <vt:lpstr>Ćirilica</vt:lpstr>
      <vt:lpstr>PRVA djela na ćirilici</vt:lpstr>
      <vt:lpstr>LATINICA</vt:lpstr>
      <vt:lpstr>PowerPoint prezentacija</vt:lpstr>
      <vt:lpstr>PowerPoint prezentacija</vt:lpstr>
      <vt:lpstr>15. stoljeće – IZUM TISKARSKOG STROJA</vt:lpstr>
      <vt:lpstr>INKUNABULE</vt:lpstr>
      <vt:lpstr>Prva hrvatska tiskana knjiga</vt:lpstr>
      <vt:lpstr>Hrvatske inkunabule</vt:lpstr>
      <vt:lpstr>Spovid općena</vt:lpstr>
      <vt:lpstr>2 najvažnije tiskare</vt:lpstr>
      <vt:lpstr>PowerPoint prezentacija</vt:lpstr>
      <vt:lpstr>INICIJAL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POČETCI HRVATSKE PISMENOSTI</dc:title>
  <dc:creator>Gosti gosti</dc:creator>
  <cp:lastModifiedBy>Windows User</cp:lastModifiedBy>
  <cp:revision>4</cp:revision>
  <dcterms:created xsi:type="dcterms:W3CDTF">2024-02-23T08:16:00Z</dcterms:created>
  <dcterms:modified xsi:type="dcterms:W3CDTF">2025-04-01T06:15:13Z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485AD095878D44F2BE9CF9EDF6FE8D5F_12</vt:lpwstr>
  </property>
  <property fmtid="{D5CDD505-2E9C-101B-9397-08002B2CF9AE}" pid="3" name="KSOProductBuildVer">
    <vt:lpwstr>1033-12.2.0.13489</vt:lpwstr>
  </property>
</Properties>
</file>