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8"/>
  </p:notesMasterIdLst>
  <p:sldIdLst>
    <p:sldId id="256" r:id="rId2"/>
    <p:sldId id="275" r:id="rId3"/>
    <p:sldId id="276" r:id="rId4"/>
    <p:sldId id="278" r:id="rId5"/>
    <p:sldId id="279" r:id="rId6"/>
    <p:sldId id="282" r:id="rId7"/>
    <p:sldId id="284" r:id="rId8"/>
    <p:sldId id="305" r:id="rId9"/>
    <p:sldId id="306" r:id="rId10"/>
    <p:sldId id="304" r:id="rId11"/>
    <p:sldId id="308" r:id="rId12"/>
    <p:sldId id="322" r:id="rId13"/>
    <p:sldId id="323" r:id="rId14"/>
    <p:sldId id="257" r:id="rId15"/>
    <p:sldId id="316" r:id="rId16"/>
    <p:sldId id="258" r:id="rId17"/>
    <p:sldId id="317" r:id="rId18"/>
    <p:sldId id="283" r:id="rId19"/>
    <p:sldId id="318" r:id="rId20"/>
    <p:sldId id="285" r:id="rId21"/>
    <p:sldId id="309" r:id="rId22"/>
    <p:sldId id="287" r:id="rId23"/>
    <p:sldId id="288" r:id="rId24"/>
    <p:sldId id="311" r:id="rId25"/>
    <p:sldId id="314" r:id="rId26"/>
    <p:sldId id="321"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352" autoAdjust="0"/>
    <p:restoredTop sz="94660"/>
  </p:normalViewPr>
  <p:slideViewPr>
    <p:cSldViewPr snapToGrid="0">
      <p:cViewPr varScale="1">
        <p:scale>
          <a:sx n="114" d="100"/>
          <a:sy n="114" d="100"/>
        </p:scale>
        <p:origin x="79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DE0F74-5368-4666-8A53-66C9EB43D2CC}" type="datetimeFigureOut">
              <a:rPr lang="hr-HR" smtClean="0"/>
              <a:t>10.6.2026.</a:t>
            </a:fld>
            <a:endParaRPr lang="hr-HR"/>
          </a:p>
        </p:txBody>
      </p:sp>
      <p:sp>
        <p:nvSpPr>
          <p:cNvPr id="4" name="Rezervirano mjesto slike slajd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6" name="Rezervirano mjesto podnožj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7BF2FA-8013-4427-B357-01F780F9D035}" type="slidenum">
              <a:rPr lang="hr-HR" smtClean="0"/>
              <a:t>‹#›</a:t>
            </a:fld>
            <a:endParaRPr lang="hr-HR"/>
          </a:p>
        </p:txBody>
      </p:sp>
    </p:spTree>
    <p:extLst>
      <p:ext uri="{BB962C8B-B14F-4D97-AF65-F5344CB8AC3E}">
        <p14:creationId xmlns:p14="http://schemas.microsoft.com/office/powerpoint/2010/main" val="473929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zervirano mjesto slike slajda 1">
            <a:extLst>
              <a:ext uri="{FF2B5EF4-FFF2-40B4-BE49-F238E27FC236}">
                <a16:creationId xmlns:a16="http://schemas.microsoft.com/office/drawing/2014/main" id="{7F4844B6-BC99-47D0-B558-B290CFC066D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Rezervirano mjesto bilježaka 2">
            <a:extLst>
              <a:ext uri="{FF2B5EF4-FFF2-40B4-BE49-F238E27FC236}">
                <a16:creationId xmlns:a16="http://schemas.microsoft.com/office/drawing/2014/main" id="{C0EA66A0-BF63-413A-94FB-5618685F08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hr-HR" altLang="sr-Latn-RS"/>
              <a:t>Učenici nabrajaju što rade, a nakon toga zaključimo kako sve nabrojeno možemo grupirati u tri područja – aktivnosti povezane s našim temeljnim potrebama, obvezama i slobodnim vremenom. Svi učenici imaju vrijeme za aktivnosti iz sva tri područja ali je razlika u tome kako ih raspoređuju. Razlika je i u tome kako troše slobodno vrijeme i pomažu li im aktivnosti u slobodnom vremenu da budu uspješniji. To ćemo vidjeti na sljedećoj vježbi.</a:t>
            </a:r>
          </a:p>
        </p:txBody>
      </p:sp>
      <p:sp>
        <p:nvSpPr>
          <p:cNvPr id="30724" name="Rezervirano mjesto broja slajda 3">
            <a:extLst>
              <a:ext uri="{FF2B5EF4-FFF2-40B4-BE49-F238E27FC236}">
                <a16:creationId xmlns:a16="http://schemas.microsoft.com/office/drawing/2014/main" id="{A919E308-9753-4465-9EAE-4A3C87A1233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8276B82-86CB-4152-B0B4-0ABB1CED2B89}" type="slidenum">
              <a:rPr lang="hr-HR" altLang="sr-Latn-RS"/>
              <a:pPr/>
              <a:t>10</a:t>
            </a:fld>
            <a:endParaRPr lang="hr-HR" altLang="sr-Latn-R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hr-HR"/>
              <a:t>Kliknite da biste uredili stil naslova matrice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60E31E81-2F56-4364-AD6F-1BED8721B4AB}" type="datetimeFigureOut">
              <a:rPr lang="hr-HR" smtClean="0"/>
              <a:t>10.6.2026.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E4676B0C-0B3C-4835-A2B8-C253DADA8E0E}" type="slidenum">
              <a:rPr lang="hr-HR" smtClean="0"/>
              <a:t>‹#›</a:t>
            </a:fld>
            <a:endParaRPr lang="hr-HR"/>
          </a:p>
        </p:txBody>
      </p:sp>
    </p:spTree>
    <p:extLst>
      <p:ext uri="{BB962C8B-B14F-4D97-AF65-F5344CB8AC3E}">
        <p14:creationId xmlns:p14="http://schemas.microsoft.com/office/powerpoint/2010/main" val="168867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slov i opi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60E31E81-2F56-4364-AD6F-1BED8721B4AB}" type="datetimeFigureOut">
              <a:rPr lang="hr-HR" smtClean="0"/>
              <a:t>10.6.2026.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E4676B0C-0B3C-4835-A2B8-C253DADA8E0E}" type="slidenum">
              <a:rPr lang="hr-HR" smtClean="0"/>
              <a:t>‹#›</a:t>
            </a:fld>
            <a:endParaRPr lang="hr-HR"/>
          </a:p>
        </p:txBody>
      </p:sp>
    </p:spTree>
    <p:extLst>
      <p:ext uri="{BB962C8B-B14F-4D97-AF65-F5344CB8AC3E}">
        <p14:creationId xmlns:p14="http://schemas.microsoft.com/office/powerpoint/2010/main" val="2015019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s opiso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60E31E81-2F56-4364-AD6F-1BED8721B4AB}" type="datetimeFigureOut">
              <a:rPr lang="hr-HR" smtClean="0"/>
              <a:t>10.6.2026.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E4676B0C-0B3C-4835-A2B8-C253DADA8E0E}" type="slidenum">
              <a:rPr lang="hr-HR" smtClean="0"/>
              <a:t>‹#›</a:t>
            </a:fld>
            <a:endParaRPr lang="hr-H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9423388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s naziv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60E31E81-2F56-4364-AD6F-1BED8721B4AB}" type="datetimeFigureOut">
              <a:rPr lang="hr-HR" smtClean="0"/>
              <a:t>10.6.2026.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E4676B0C-0B3C-4835-A2B8-C253DADA8E0E}" type="slidenum">
              <a:rPr lang="hr-HR" smtClean="0"/>
              <a:t>‹#›</a:t>
            </a:fld>
            <a:endParaRPr lang="hr-HR"/>
          </a:p>
        </p:txBody>
      </p:sp>
    </p:spTree>
    <p:extLst>
      <p:ext uri="{BB962C8B-B14F-4D97-AF65-F5344CB8AC3E}">
        <p14:creationId xmlns:p14="http://schemas.microsoft.com/office/powerpoint/2010/main" val="33324680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ica s nazivom citat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60E31E81-2F56-4364-AD6F-1BED8721B4AB}" type="datetimeFigureOut">
              <a:rPr lang="hr-HR" smtClean="0"/>
              <a:t>10.6.2026.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E4676B0C-0B3C-4835-A2B8-C253DADA8E0E}" type="slidenum">
              <a:rPr lang="hr-HR" smtClean="0"/>
              <a:t>‹#›</a:t>
            </a:fld>
            <a:endParaRPr lang="hr-H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280766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ili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60E31E81-2F56-4364-AD6F-1BED8721B4AB}" type="datetimeFigureOut">
              <a:rPr lang="hr-HR" smtClean="0"/>
              <a:t>10.6.2026.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E4676B0C-0B3C-4835-A2B8-C253DADA8E0E}" type="slidenum">
              <a:rPr lang="hr-HR" smtClean="0"/>
              <a:t>‹#›</a:t>
            </a:fld>
            <a:endParaRPr lang="hr-HR"/>
          </a:p>
        </p:txBody>
      </p:sp>
    </p:spTree>
    <p:extLst>
      <p:ext uri="{BB962C8B-B14F-4D97-AF65-F5344CB8AC3E}">
        <p14:creationId xmlns:p14="http://schemas.microsoft.com/office/powerpoint/2010/main" val="20389938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60E31E81-2F56-4364-AD6F-1BED8721B4AB}" type="datetimeFigureOut">
              <a:rPr lang="hr-HR" smtClean="0"/>
              <a:t>10.6.2026.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E4676B0C-0B3C-4835-A2B8-C253DADA8E0E}" type="slidenum">
              <a:rPr lang="hr-HR" smtClean="0"/>
              <a:t>‹#›</a:t>
            </a:fld>
            <a:endParaRPr lang="hr-HR"/>
          </a:p>
        </p:txBody>
      </p:sp>
    </p:spTree>
    <p:extLst>
      <p:ext uri="{BB962C8B-B14F-4D97-AF65-F5344CB8AC3E}">
        <p14:creationId xmlns:p14="http://schemas.microsoft.com/office/powerpoint/2010/main" val="5309728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60E31E81-2F56-4364-AD6F-1BED8721B4AB}" type="datetimeFigureOut">
              <a:rPr lang="hr-HR" smtClean="0"/>
              <a:t>10.6.2026.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E4676B0C-0B3C-4835-A2B8-C253DADA8E0E}" type="slidenum">
              <a:rPr lang="hr-HR" smtClean="0"/>
              <a:t>‹#›</a:t>
            </a:fld>
            <a:endParaRPr lang="hr-HR"/>
          </a:p>
        </p:txBody>
      </p:sp>
    </p:spTree>
    <p:extLst>
      <p:ext uri="{BB962C8B-B14F-4D97-AF65-F5344CB8AC3E}">
        <p14:creationId xmlns:p14="http://schemas.microsoft.com/office/powerpoint/2010/main" val="1402721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60E31E81-2F56-4364-AD6F-1BED8721B4AB}" type="datetimeFigureOut">
              <a:rPr lang="hr-HR" smtClean="0"/>
              <a:t>10.6.2026.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E4676B0C-0B3C-4835-A2B8-C253DADA8E0E}" type="slidenum">
              <a:rPr lang="hr-HR" smtClean="0"/>
              <a:t>‹#›</a:t>
            </a:fld>
            <a:endParaRPr lang="hr-HR"/>
          </a:p>
        </p:txBody>
      </p:sp>
    </p:spTree>
    <p:extLst>
      <p:ext uri="{BB962C8B-B14F-4D97-AF65-F5344CB8AC3E}">
        <p14:creationId xmlns:p14="http://schemas.microsoft.com/office/powerpoint/2010/main" val="288900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60E31E81-2F56-4364-AD6F-1BED8721B4AB}" type="datetimeFigureOut">
              <a:rPr lang="hr-HR" smtClean="0"/>
              <a:t>10.6.2026.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E4676B0C-0B3C-4835-A2B8-C253DADA8E0E}" type="slidenum">
              <a:rPr lang="hr-HR" smtClean="0"/>
              <a:t>‹#›</a:t>
            </a:fld>
            <a:endParaRPr lang="hr-HR"/>
          </a:p>
        </p:txBody>
      </p:sp>
    </p:spTree>
    <p:extLst>
      <p:ext uri="{BB962C8B-B14F-4D97-AF65-F5344CB8AC3E}">
        <p14:creationId xmlns:p14="http://schemas.microsoft.com/office/powerpoint/2010/main" val="3502808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5" name="Date Placeholder 4"/>
          <p:cNvSpPr>
            <a:spLocks noGrp="1"/>
          </p:cNvSpPr>
          <p:nvPr>
            <p:ph type="dt" sz="half" idx="10"/>
          </p:nvPr>
        </p:nvSpPr>
        <p:spPr/>
        <p:txBody>
          <a:bodyPr/>
          <a:lstStyle/>
          <a:p>
            <a:fld id="{60E31E81-2F56-4364-AD6F-1BED8721B4AB}" type="datetimeFigureOut">
              <a:rPr lang="hr-HR" smtClean="0"/>
              <a:t>10.6.2026.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E4676B0C-0B3C-4835-A2B8-C253DADA8E0E}" type="slidenum">
              <a:rPr lang="hr-HR" smtClean="0"/>
              <a:t>‹#›</a:t>
            </a:fld>
            <a:endParaRPr lang="hr-HR"/>
          </a:p>
        </p:txBody>
      </p:sp>
    </p:spTree>
    <p:extLst>
      <p:ext uri="{BB962C8B-B14F-4D97-AF65-F5344CB8AC3E}">
        <p14:creationId xmlns:p14="http://schemas.microsoft.com/office/powerpoint/2010/main" val="1420450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7" name="Date Placeholder 6"/>
          <p:cNvSpPr>
            <a:spLocks noGrp="1"/>
          </p:cNvSpPr>
          <p:nvPr>
            <p:ph type="dt" sz="half" idx="10"/>
          </p:nvPr>
        </p:nvSpPr>
        <p:spPr/>
        <p:txBody>
          <a:bodyPr/>
          <a:lstStyle/>
          <a:p>
            <a:fld id="{60E31E81-2F56-4364-AD6F-1BED8721B4AB}" type="datetimeFigureOut">
              <a:rPr lang="hr-HR" smtClean="0"/>
              <a:t>10.6.2026.</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E4676B0C-0B3C-4835-A2B8-C253DADA8E0E}" type="slidenum">
              <a:rPr lang="hr-HR" smtClean="0"/>
              <a:t>‹#›</a:t>
            </a:fld>
            <a:endParaRPr lang="hr-HR"/>
          </a:p>
        </p:txBody>
      </p:sp>
    </p:spTree>
    <p:extLst>
      <p:ext uri="{BB962C8B-B14F-4D97-AF65-F5344CB8AC3E}">
        <p14:creationId xmlns:p14="http://schemas.microsoft.com/office/powerpoint/2010/main" val="1109445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60E31E81-2F56-4364-AD6F-1BED8721B4AB}" type="datetimeFigureOut">
              <a:rPr lang="hr-HR" smtClean="0"/>
              <a:t>10.6.2026.</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E4676B0C-0B3C-4835-A2B8-C253DADA8E0E}" type="slidenum">
              <a:rPr lang="hr-HR" smtClean="0"/>
              <a:t>‹#›</a:t>
            </a:fld>
            <a:endParaRPr lang="hr-HR"/>
          </a:p>
        </p:txBody>
      </p:sp>
    </p:spTree>
    <p:extLst>
      <p:ext uri="{BB962C8B-B14F-4D97-AF65-F5344CB8AC3E}">
        <p14:creationId xmlns:p14="http://schemas.microsoft.com/office/powerpoint/2010/main" val="1493842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E31E81-2F56-4364-AD6F-1BED8721B4AB}" type="datetimeFigureOut">
              <a:rPr lang="hr-HR" smtClean="0"/>
              <a:t>10.6.2026.</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E4676B0C-0B3C-4835-A2B8-C253DADA8E0E}" type="slidenum">
              <a:rPr lang="hr-HR" smtClean="0"/>
              <a:t>‹#›</a:t>
            </a:fld>
            <a:endParaRPr lang="hr-HR"/>
          </a:p>
        </p:txBody>
      </p:sp>
    </p:spTree>
    <p:extLst>
      <p:ext uri="{BB962C8B-B14F-4D97-AF65-F5344CB8AC3E}">
        <p14:creationId xmlns:p14="http://schemas.microsoft.com/office/powerpoint/2010/main" val="297045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hr-HR"/>
              <a:t>Kliknite da biste uredili stil naslova matrice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hr-HR"/>
              <a:t>Uredite stilove teksta matrice</a:t>
            </a:r>
          </a:p>
        </p:txBody>
      </p:sp>
      <p:sp>
        <p:nvSpPr>
          <p:cNvPr id="5" name="Date Placeholder 4"/>
          <p:cNvSpPr>
            <a:spLocks noGrp="1"/>
          </p:cNvSpPr>
          <p:nvPr>
            <p:ph type="dt" sz="half" idx="10"/>
          </p:nvPr>
        </p:nvSpPr>
        <p:spPr/>
        <p:txBody>
          <a:bodyPr/>
          <a:lstStyle/>
          <a:p>
            <a:fld id="{60E31E81-2F56-4364-AD6F-1BED8721B4AB}" type="datetimeFigureOut">
              <a:rPr lang="hr-HR" smtClean="0"/>
              <a:t>10.6.2026.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E4676B0C-0B3C-4835-A2B8-C253DADA8E0E}" type="slidenum">
              <a:rPr lang="hr-HR" smtClean="0"/>
              <a:t>‹#›</a:t>
            </a:fld>
            <a:endParaRPr lang="hr-HR"/>
          </a:p>
        </p:txBody>
      </p:sp>
    </p:spTree>
    <p:extLst>
      <p:ext uri="{BB962C8B-B14F-4D97-AF65-F5344CB8AC3E}">
        <p14:creationId xmlns:p14="http://schemas.microsoft.com/office/powerpoint/2010/main" val="3573102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Uredite stilove teksta matrice</a:t>
            </a:r>
          </a:p>
        </p:txBody>
      </p:sp>
      <p:sp>
        <p:nvSpPr>
          <p:cNvPr id="5" name="Date Placeholder 4"/>
          <p:cNvSpPr>
            <a:spLocks noGrp="1"/>
          </p:cNvSpPr>
          <p:nvPr>
            <p:ph type="dt" sz="half" idx="10"/>
          </p:nvPr>
        </p:nvSpPr>
        <p:spPr/>
        <p:txBody>
          <a:bodyPr/>
          <a:lstStyle/>
          <a:p>
            <a:fld id="{60E31E81-2F56-4364-AD6F-1BED8721B4AB}" type="datetimeFigureOut">
              <a:rPr lang="hr-HR" smtClean="0"/>
              <a:t>10.6.2026.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E4676B0C-0B3C-4835-A2B8-C253DADA8E0E}" type="slidenum">
              <a:rPr lang="hr-HR" smtClean="0"/>
              <a:t>‹#›</a:t>
            </a:fld>
            <a:endParaRPr lang="hr-HR"/>
          </a:p>
        </p:txBody>
      </p:sp>
    </p:spTree>
    <p:extLst>
      <p:ext uri="{BB962C8B-B14F-4D97-AF65-F5344CB8AC3E}">
        <p14:creationId xmlns:p14="http://schemas.microsoft.com/office/powerpoint/2010/main" val="4003424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0E31E81-2F56-4364-AD6F-1BED8721B4AB}" type="datetimeFigureOut">
              <a:rPr lang="hr-HR" smtClean="0"/>
              <a:t>10.6.2026.</a:t>
            </a:fld>
            <a:endParaRPr lang="hr-H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4676B0C-0B3C-4835-A2B8-C253DADA8E0E}" type="slidenum">
              <a:rPr lang="hr-HR" smtClean="0"/>
              <a:t>‹#›</a:t>
            </a:fld>
            <a:endParaRPr lang="hr-HR"/>
          </a:p>
        </p:txBody>
      </p:sp>
    </p:spTree>
    <p:extLst>
      <p:ext uri="{BB962C8B-B14F-4D97-AF65-F5344CB8AC3E}">
        <p14:creationId xmlns:p14="http://schemas.microsoft.com/office/powerpoint/2010/main" val="37736588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srednje.e-upisi.hr/" TargetMode="External"/><Relationship Id="rId2" Type="http://schemas.openxmlformats.org/officeDocument/2006/relationships/image" Target="../media/image1.emf"/><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5BE44DD-5803-4B6A-AE4D-D8A0C171C2A8}"/>
              </a:ext>
            </a:extLst>
          </p:cNvPr>
          <p:cNvSpPr>
            <a:spLocks noGrp="1"/>
          </p:cNvSpPr>
          <p:nvPr>
            <p:ph type="ctrTitle"/>
          </p:nvPr>
        </p:nvSpPr>
        <p:spPr>
          <a:xfrm>
            <a:off x="1272175" y="2404531"/>
            <a:ext cx="7766936" cy="1646302"/>
          </a:xfrm>
        </p:spPr>
        <p:txBody>
          <a:bodyPr/>
          <a:lstStyle/>
          <a:p>
            <a:r>
              <a:rPr lang="hr-HR" dirty="0"/>
              <a:t>UPISI U SREDNJU ŠKOLU</a:t>
            </a:r>
          </a:p>
        </p:txBody>
      </p:sp>
      <p:sp>
        <p:nvSpPr>
          <p:cNvPr id="3" name="Podnaslov 2">
            <a:extLst>
              <a:ext uri="{FF2B5EF4-FFF2-40B4-BE49-F238E27FC236}">
                <a16:creationId xmlns:a16="http://schemas.microsoft.com/office/drawing/2014/main" id="{4806B541-7B79-43BB-9FEF-865E933BA9A4}"/>
              </a:ext>
            </a:extLst>
          </p:cNvPr>
          <p:cNvSpPr>
            <a:spLocks noGrp="1"/>
          </p:cNvSpPr>
          <p:nvPr>
            <p:ph type="subTitle" idx="1"/>
          </p:nvPr>
        </p:nvSpPr>
        <p:spPr/>
        <p:txBody>
          <a:bodyPr/>
          <a:lstStyle/>
          <a:p>
            <a:endParaRPr lang="hr-HR"/>
          </a:p>
        </p:txBody>
      </p:sp>
    </p:spTree>
    <p:extLst>
      <p:ext uri="{BB962C8B-B14F-4D97-AF65-F5344CB8AC3E}">
        <p14:creationId xmlns:p14="http://schemas.microsoft.com/office/powerpoint/2010/main" val="4276790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4">
            <a:extLst>
              <a:ext uri="{FF2B5EF4-FFF2-40B4-BE49-F238E27FC236}">
                <a16:creationId xmlns:a16="http://schemas.microsoft.com/office/drawing/2014/main" id="{53A3BC5B-CAE4-4AF2-A60D-BB5B88F770D7}"/>
              </a:ext>
            </a:extLst>
          </p:cNvPr>
          <p:cNvSpPr>
            <a:spLocks noGrp="1"/>
          </p:cNvSpPr>
          <p:nvPr>
            <p:ph idx="1"/>
          </p:nvPr>
        </p:nvSpPr>
        <p:spPr>
          <a:xfrm>
            <a:off x="1181887" y="1740454"/>
            <a:ext cx="7769166" cy="4043363"/>
          </a:xfrm>
        </p:spPr>
        <p:style>
          <a:lnRef idx="2">
            <a:schemeClr val="accent6"/>
          </a:lnRef>
          <a:fillRef idx="1">
            <a:schemeClr val="lt1"/>
          </a:fillRef>
          <a:effectRef idx="0">
            <a:schemeClr val="accent6"/>
          </a:effectRef>
          <a:fontRef idx="minor">
            <a:schemeClr val="dk1"/>
          </a:fontRef>
        </p:style>
        <p:txBody>
          <a:bodyPr rtlCol="0">
            <a:normAutofit/>
          </a:bodyPr>
          <a:lstStyle/>
          <a:p>
            <a:pPr>
              <a:buNone/>
              <a:defRPr/>
            </a:pPr>
            <a:endParaRPr lang="hr-HR" sz="2400" b="1" dirty="0">
              <a:solidFill>
                <a:srgbClr val="EE7D00"/>
              </a:solidFill>
            </a:endParaRPr>
          </a:p>
          <a:p>
            <a:pPr>
              <a:defRPr/>
            </a:pPr>
            <a:endParaRPr lang="hr-HR" sz="2200" b="1" dirty="0">
              <a:solidFill>
                <a:srgbClr val="EE7D00"/>
              </a:solidFill>
            </a:endParaRPr>
          </a:p>
          <a:p>
            <a:pPr>
              <a:defRPr/>
            </a:pPr>
            <a:r>
              <a:rPr lang="en-US" sz="3200" b="1" dirty="0">
                <a:solidFill>
                  <a:srgbClr val="EE7D00"/>
                </a:solidFill>
              </a:rPr>
              <a:t>U </a:t>
            </a:r>
            <a:r>
              <a:rPr lang="en-US" sz="3200" b="1" dirty="0" err="1">
                <a:solidFill>
                  <a:srgbClr val="EE7D00"/>
                </a:solidFill>
              </a:rPr>
              <a:t>svakom</a:t>
            </a:r>
            <a:r>
              <a:rPr lang="en-US" sz="3200" b="1" dirty="0">
                <a:solidFill>
                  <a:srgbClr val="EE7D00"/>
                </a:solidFill>
              </a:rPr>
              <a:t> </a:t>
            </a:r>
            <a:r>
              <a:rPr lang="en-US" sz="3200" b="1" dirty="0" err="1">
                <a:solidFill>
                  <a:srgbClr val="EE7D00"/>
                </a:solidFill>
              </a:rPr>
              <a:t>upisnom</a:t>
            </a:r>
            <a:r>
              <a:rPr lang="en-US" sz="3200" b="1" dirty="0">
                <a:solidFill>
                  <a:srgbClr val="EE7D00"/>
                </a:solidFill>
              </a:rPr>
              <a:t> </a:t>
            </a:r>
            <a:r>
              <a:rPr lang="en-US" sz="3200" b="1" dirty="0" err="1">
                <a:solidFill>
                  <a:srgbClr val="EE7D00"/>
                </a:solidFill>
              </a:rPr>
              <a:t>roku</a:t>
            </a:r>
            <a:r>
              <a:rPr lang="en-US" sz="3200" b="1" dirty="0">
                <a:solidFill>
                  <a:srgbClr val="EE7D00"/>
                </a:solidFill>
              </a:rPr>
              <a:t> </a:t>
            </a:r>
            <a:r>
              <a:rPr lang="en-US" sz="3200" b="1" dirty="0" err="1">
                <a:solidFill>
                  <a:srgbClr val="EE7D00"/>
                </a:solidFill>
              </a:rPr>
              <a:t>kandidat</a:t>
            </a:r>
            <a:r>
              <a:rPr lang="en-US" sz="3200" b="1" dirty="0">
                <a:solidFill>
                  <a:srgbClr val="EE7D00"/>
                </a:solidFill>
              </a:rPr>
              <a:t> se </a:t>
            </a:r>
            <a:r>
              <a:rPr lang="en-US" sz="3200" b="1" dirty="0" err="1">
                <a:solidFill>
                  <a:srgbClr val="EE7D00"/>
                </a:solidFill>
              </a:rPr>
              <a:t>može</a:t>
            </a:r>
            <a:r>
              <a:rPr lang="en-US" sz="3200" b="1" dirty="0">
                <a:solidFill>
                  <a:srgbClr val="EE7D00"/>
                </a:solidFill>
              </a:rPr>
              <a:t> </a:t>
            </a:r>
            <a:r>
              <a:rPr lang="en-US" sz="3200" b="1" dirty="0" err="1">
                <a:solidFill>
                  <a:srgbClr val="EE7D00"/>
                </a:solidFill>
              </a:rPr>
              <a:t>prijaviti</a:t>
            </a:r>
            <a:r>
              <a:rPr lang="en-US" sz="3200" b="1" dirty="0">
                <a:solidFill>
                  <a:srgbClr val="EE7D00"/>
                </a:solidFill>
              </a:rPr>
              <a:t> </a:t>
            </a:r>
            <a:r>
              <a:rPr lang="en-US" sz="3200" b="1" dirty="0" err="1">
                <a:solidFill>
                  <a:srgbClr val="EE7D00"/>
                </a:solidFill>
              </a:rPr>
              <a:t>za</a:t>
            </a:r>
            <a:r>
              <a:rPr lang="en-US" sz="3200" b="1" dirty="0">
                <a:solidFill>
                  <a:srgbClr val="EE7D00"/>
                </a:solidFill>
              </a:rPr>
              <a:t> </a:t>
            </a:r>
            <a:r>
              <a:rPr lang="en-US" sz="3200" b="1" dirty="0" err="1">
                <a:solidFill>
                  <a:srgbClr val="EE7D00"/>
                </a:solidFill>
              </a:rPr>
              <a:t>upis</a:t>
            </a:r>
            <a:r>
              <a:rPr lang="en-US" sz="3200" b="1" dirty="0">
                <a:solidFill>
                  <a:srgbClr val="EE7D00"/>
                </a:solidFill>
              </a:rPr>
              <a:t> u </a:t>
            </a:r>
            <a:r>
              <a:rPr lang="en-US" sz="3200" b="1" dirty="0" err="1">
                <a:solidFill>
                  <a:srgbClr val="EE7D00"/>
                </a:solidFill>
              </a:rPr>
              <a:t>najviše</a:t>
            </a:r>
            <a:r>
              <a:rPr lang="en-US" sz="3200" b="1" dirty="0">
                <a:solidFill>
                  <a:srgbClr val="EE7D00"/>
                </a:solidFill>
              </a:rPr>
              <a:t> </a:t>
            </a:r>
            <a:r>
              <a:rPr lang="en-US" sz="3200" b="1" dirty="0" err="1">
                <a:solidFill>
                  <a:srgbClr val="EE7D00"/>
                </a:solidFill>
              </a:rPr>
              <a:t>šest</a:t>
            </a:r>
            <a:r>
              <a:rPr lang="en-US" sz="3200" b="1" dirty="0">
                <a:solidFill>
                  <a:srgbClr val="EE7D00"/>
                </a:solidFill>
              </a:rPr>
              <a:t> </a:t>
            </a:r>
            <a:r>
              <a:rPr lang="en-US" sz="3200" b="1" dirty="0" err="1">
                <a:solidFill>
                  <a:srgbClr val="EE7D00"/>
                </a:solidFill>
              </a:rPr>
              <a:t>obrazovnih</a:t>
            </a:r>
            <a:r>
              <a:rPr lang="en-US" sz="3200" b="1" dirty="0">
                <a:solidFill>
                  <a:srgbClr val="EE7D00"/>
                </a:solidFill>
              </a:rPr>
              <a:t> </a:t>
            </a:r>
            <a:r>
              <a:rPr lang="en-US" sz="3200" b="1" dirty="0" err="1">
                <a:solidFill>
                  <a:srgbClr val="EE7D00"/>
                </a:solidFill>
              </a:rPr>
              <a:t>programa</a:t>
            </a:r>
            <a:r>
              <a:rPr lang="hr-HR" sz="3200" b="1" dirty="0">
                <a:solidFill>
                  <a:srgbClr val="EE7D00"/>
                </a:solidFill>
              </a:rPr>
              <a:t> koje rangira prema prioritetima.</a:t>
            </a:r>
            <a:endParaRPr lang="en-US" sz="3200" dirty="0"/>
          </a:p>
        </p:txBody>
      </p:sp>
      <p:sp>
        <p:nvSpPr>
          <p:cNvPr id="3" name="Naslov 2">
            <a:extLst>
              <a:ext uri="{FF2B5EF4-FFF2-40B4-BE49-F238E27FC236}">
                <a16:creationId xmlns:a16="http://schemas.microsoft.com/office/drawing/2014/main" id="{54B9662E-D299-488F-AF9F-A7893FAE8234}"/>
              </a:ext>
            </a:extLst>
          </p:cNvPr>
          <p:cNvSpPr>
            <a:spLocks noGrp="1"/>
          </p:cNvSpPr>
          <p:nvPr>
            <p:ph type="title"/>
          </p:nvPr>
        </p:nvSpPr>
        <p:spPr/>
        <p:txBody>
          <a:bodyPr/>
          <a:lstStyle/>
          <a:p>
            <a:r>
              <a:rPr lang="hr-HR" dirty="0"/>
              <a:t>Programi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slov 2">
            <a:extLst>
              <a:ext uri="{FF2B5EF4-FFF2-40B4-BE49-F238E27FC236}">
                <a16:creationId xmlns:a16="http://schemas.microsoft.com/office/drawing/2014/main" id="{99D81B44-550B-4B2A-915A-3F3E35CAFDE7}"/>
              </a:ext>
            </a:extLst>
          </p:cNvPr>
          <p:cNvSpPr>
            <a:spLocks noGrp="1"/>
          </p:cNvSpPr>
          <p:nvPr>
            <p:ph type="title"/>
          </p:nvPr>
        </p:nvSpPr>
        <p:spPr/>
        <p:txBody>
          <a:bodyPr/>
          <a:lstStyle/>
          <a:p>
            <a:r>
              <a:rPr lang="hr-HR" dirty="0"/>
              <a:t>Prijava programa obrazovanja</a:t>
            </a:r>
          </a:p>
        </p:txBody>
      </p:sp>
      <p:sp>
        <p:nvSpPr>
          <p:cNvPr id="2" name="Rezervirano mjesto sadržaja 1">
            <a:extLst>
              <a:ext uri="{FF2B5EF4-FFF2-40B4-BE49-F238E27FC236}">
                <a16:creationId xmlns:a16="http://schemas.microsoft.com/office/drawing/2014/main" id="{7C01B23C-7CB0-4770-BDDB-F4FF7A5B752F}"/>
              </a:ext>
            </a:extLst>
          </p:cNvPr>
          <p:cNvSpPr>
            <a:spLocks noGrp="1"/>
          </p:cNvSpPr>
          <p:nvPr>
            <p:ph idx="1"/>
          </p:nvPr>
        </p:nvSpPr>
        <p:spPr>
          <a:xfrm>
            <a:off x="677334" y="1766306"/>
            <a:ext cx="8596668" cy="3880773"/>
          </a:xfrm>
          <a:solidFill>
            <a:schemeClr val="bg1"/>
          </a:solidFill>
          <a:ln>
            <a:solidFill>
              <a:srgbClr val="92D050"/>
            </a:solidFill>
          </a:ln>
        </p:spPr>
        <p:txBody>
          <a:bodyPr rtlCol="0">
            <a:normAutofit/>
          </a:bodyPr>
          <a:lstStyle/>
          <a:p>
            <a:pPr>
              <a:defRPr/>
            </a:pPr>
            <a:endParaRPr lang="hr-HR" dirty="0"/>
          </a:p>
          <a:p>
            <a:pPr>
              <a:defRPr/>
            </a:pPr>
            <a:r>
              <a:rPr lang="hr-HR" dirty="0"/>
              <a:t>Ljetni i jesenski </a:t>
            </a:r>
          </a:p>
          <a:p>
            <a:pPr>
              <a:defRPr/>
            </a:pPr>
            <a:r>
              <a:rPr lang="hr-HR" dirty="0"/>
              <a:t>Škole je moguće pretraživat s obzirom na naziv škole, vrstu škole (javna, privatna), naziv programa obrazovanja….</a:t>
            </a:r>
          </a:p>
          <a:p>
            <a:pPr>
              <a:defRPr/>
            </a:pPr>
            <a:r>
              <a:rPr lang="hr-HR" dirty="0"/>
              <a:t>Za svaki program moguće je pregledati opis programa, strukturu bodovanja, popis preduvjeta….</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24AC50A-1AD9-41D6-A128-0D138D1FCDD6}"/>
              </a:ext>
            </a:extLst>
          </p:cNvPr>
          <p:cNvSpPr>
            <a:spLocks noGrp="1"/>
          </p:cNvSpPr>
          <p:nvPr>
            <p:ph type="title"/>
          </p:nvPr>
        </p:nvSpPr>
        <p:spPr>
          <a:xfrm>
            <a:off x="249495" y="181762"/>
            <a:ext cx="8596668" cy="1320800"/>
          </a:xfrm>
        </p:spPr>
        <p:txBody>
          <a:bodyPr/>
          <a:lstStyle/>
          <a:p>
            <a:r>
              <a:rPr lang="hr-HR" altLang="sr-Latn-RS" b="1" dirty="0">
                <a:solidFill>
                  <a:srgbClr val="92D050"/>
                </a:solidFill>
                <a:latin typeface="Times New Roman" panose="02020603050405020304" pitchFamily="18" charset="0"/>
                <a:ea typeface="Times New Roman" panose="02020603050405020304" pitchFamily="18" charset="0"/>
                <a:cs typeface="Times New Roman" panose="02020603050405020304" pitchFamily="18" charset="0"/>
              </a:rPr>
              <a:t>Ljetni upisni rok </a:t>
            </a:r>
            <a:br>
              <a:rPr lang="hr-HR" altLang="sr-Latn-RS" b="1" dirty="0">
                <a:solidFill>
                  <a:schemeClr val="tx1"/>
                </a:solidFill>
                <a:latin typeface="Times New Roman" panose="02020603050405020304" pitchFamily="18" charset="0"/>
                <a:cs typeface="Times New Roman" panose="02020603050405020304" pitchFamily="18" charset="0"/>
              </a:rPr>
            </a:br>
            <a:endParaRPr lang="hr-HR" dirty="0"/>
          </a:p>
        </p:txBody>
      </p:sp>
      <p:graphicFrame>
        <p:nvGraphicFramePr>
          <p:cNvPr id="4" name="Rezervirano mjesto sadržaja 3">
            <a:extLst>
              <a:ext uri="{FF2B5EF4-FFF2-40B4-BE49-F238E27FC236}">
                <a16:creationId xmlns:a16="http://schemas.microsoft.com/office/drawing/2014/main" id="{F0DA817C-9B48-4E5B-AFB0-EAD7FCE0E308}"/>
              </a:ext>
            </a:extLst>
          </p:cNvPr>
          <p:cNvGraphicFramePr>
            <a:graphicFrameLocks noGrp="1"/>
          </p:cNvGraphicFramePr>
          <p:nvPr>
            <p:ph idx="1"/>
            <p:extLst>
              <p:ext uri="{D42A27DB-BD31-4B8C-83A1-F6EECF244321}">
                <p14:modId xmlns:p14="http://schemas.microsoft.com/office/powerpoint/2010/main" val="751773003"/>
              </p:ext>
            </p:extLst>
          </p:nvPr>
        </p:nvGraphicFramePr>
        <p:xfrm>
          <a:off x="738232" y="914399"/>
          <a:ext cx="7927596" cy="5652780"/>
        </p:xfrm>
        <a:graphic>
          <a:graphicData uri="http://schemas.openxmlformats.org/drawingml/2006/table">
            <a:tbl>
              <a:tblPr firstRow="1" firstCol="1" bandRow="1">
                <a:tableStyleId>{5C22544A-7EE6-4342-B048-85BDC9FD1C3A}</a:tableStyleId>
              </a:tblPr>
              <a:tblGrid>
                <a:gridCol w="6509856">
                  <a:extLst>
                    <a:ext uri="{9D8B030D-6E8A-4147-A177-3AD203B41FA5}">
                      <a16:colId xmlns:a16="http://schemas.microsoft.com/office/drawing/2014/main" val="169799629"/>
                    </a:ext>
                  </a:extLst>
                </a:gridCol>
                <a:gridCol w="1417740">
                  <a:extLst>
                    <a:ext uri="{9D8B030D-6E8A-4147-A177-3AD203B41FA5}">
                      <a16:colId xmlns:a16="http://schemas.microsoft.com/office/drawing/2014/main" val="931741566"/>
                    </a:ext>
                  </a:extLst>
                </a:gridCol>
              </a:tblGrid>
              <a:tr h="202164">
                <a:tc>
                  <a:txBody>
                    <a:bodyPr/>
                    <a:lstStyle/>
                    <a:p>
                      <a:pPr>
                        <a:lnSpc>
                          <a:spcPct val="107000"/>
                        </a:lnSpc>
                      </a:pPr>
                      <a:r>
                        <a:rPr lang="hr-HR" sz="1200" dirty="0">
                          <a:effectLst/>
                        </a:rPr>
                        <a:t>Opis postupka </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tc>
                  <a:txBody>
                    <a:bodyPr/>
                    <a:lstStyle/>
                    <a:p>
                      <a:pPr>
                        <a:lnSpc>
                          <a:spcPct val="107000"/>
                        </a:lnSpc>
                      </a:pPr>
                      <a:r>
                        <a:rPr lang="hr-HR" sz="1200">
                          <a:effectLst/>
                        </a:rPr>
                        <a:t>Datum </a:t>
                      </a:r>
                      <a:endParaRPr lang="hr-H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extLst>
                  <a:ext uri="{0D108BD9-81ED-4DB2-BD59-A6C34878D82A}">
                    <a16:rowId xmlns:a16="http://schemas.microsoft.com/office/drawing/2014/main" val="2298916810"/>
                  </a:ext>
                </a:extLst>
              </a:tr>
              <a:tr h="202164">
                <a:tc>
                  <a:txBody>
                    <a:bodyPr/>
                    <a:lstStyle/>
                    <a:p>
                      <a:pPr>
                        <a:lnSpc>
                          <a:spcPct val="107000"/>
                        </a:lnSpc>
                      </a:pPr>
                      <a:r>
                        <a:rPr lang="hr-HR" sz="1200">
                          <a:effectLst/>
                        </a:rPr>
                        <a:t>Početak prijava u sustav </a:t>
                      </a:r>
                      <a:endParaRPr lang="hr-H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tc>
                  <a:txBody>
                    <a:bodyPr/>
                    <a:lstStyle/>
                    <a:p>
                      <a:pPr>
                        <a:lnSpc>
                          <a:spcPct val="107000"/>
                        </a:lnSpc>
                      </a:pPr>
                      <a:r>
                        <a:rPr lang="hr-HR" sz="1200" dirty="0">
                          <a:effectLst/>
                        </a:rPr>
                        <a:t>1. 6. 2026. </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extLst>
                  <a:ext uri="{0D108BD9-81ED-4DB2-BD59-A6C34878D82A}">
                    <a16:rowId xmlns:a16="http://schemas.microsoft.com/office/drawing/2014/main" val="4285069901"/>
                  </a:ext>
                </a:extLst>
              </a:tr>
              <a:tr h="398471">
                <a:tc>
                  <a:txBody>
                    <a:bodyPr/>
                    <a:lstStyle/>
                    <a:p>
                      <a:pPr>
                        <a:lnSpc>
                          <a:spcPct val="107000"/>
                        </a:lnSpc>
                      </a:pPr>
                      <a:r>
                        <a:rPr lang="hr-HR" sz="1200">
                          <a:effectLst/>
                        </a:rPr>
                        <a:t>Prijava obrazovnih programa </a:t>
                      </a:r>
                      <a:endParaRPr lang="hr-H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tc>
                  <a:txBody>
                    <a:bodyPr/>
                    <a:lstStyle/>
                    <a:p>
                      <a:pPr>
                        <a:lnSpc>
                          <a:spcPct val="107000"/>
                        </a:lnSpc>
                      </a:pPr>
                      <a:r>
                        <a:rPr lang="hr-HR" sz="1200" dirty="0">
                          <a:effectLst/>
                        </a:rPr>
                        <a:t>24. 6. do 3. 7. 2026. </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extLst>
                  <a:ext uri="{0D108BD9-81ED-4DB2-BD59-A6C34878D82A}">
                    <a16:rowId xmlns:a16="http://schemas.microsoft.com/office/drawing/2014/main" val="3356494353"/>
                  </a:ext>
                </a:extLst>
              </a:tr>
              <a:tr h="398471">
                <a:tc>
                  <a:txBody>
                    <a:bodyPr/>
                    <a:lstStyle/>
                    <a:p>
                      <a:pPr>
                        <a:lnSpc>
                          <a:spcPct val="107000"/>
                        </a:lnSpc>
                      </a:pPr>
                      <a:r>
                        <a:rPr lang="hr-HR" sz="1200">
                          <a:effectLst/>
                        </a:rPr>
                        <a:t>Prijava programa koji zahtijevaju dodatne provjere </a:t>
                      </a:r>
                      <a:endParaRPr lang="hr-H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tc>
                  <a:txBody>
                    <a:bodyPr/>
                    <a:lstStyle/>
                    <a:p>
                      <a:pPr>
                        <a:lnSpc>
                          <a:spcPct val="107000"/>
                        </a:lnSpc>
                      </a:pPr>
                      <a:r>
                        <a:rPr lang="hr-HR" sz="1200" dirty="0">
                          <a:effectLst/>
                        </a:rPr>
                        <a:t>24.6. do 26.6. 2026. </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extLst>
                  <a:ext uri="{0D108BD9-81ED-4DB2-BD59-A6C34878D82A}">
                    <a16:rowId xmlns:a16="http://schemas.microsoft.com/office/drawing/2014/main" val="798639667"/>
                  </a:ext>
                </a:extLst>
              </a:tr>
              <a:tr h="791082">
                <a:tc>
                  <a:txBody>
                    <a:bodyPr/>
                    <a:lstStyle/>
                    <a:p>
                      <a:pPr>
                        <a:lnSpc>
                          <a:spcPct val="107000"/>
                        </a:lnSpc>
                      </a:pPr>
                      <a:r>
                        <a:rPr lang="hr-HR" sz="1200" dirty="0">
                          <a:effectLst/>
                        </a:rPr>
                        <a:t>Dostava dokumentacije: </a:t>
                      </a:r>
                    </a:p>
                    <a:p>
                      <a:pPr>
                        <a:lnSpc>
                          <a:spcPct val="107000"/>
                        </a:lnSpc>
                      </a:pPr>
                      <a:r>
                        <a:rPr lang="hr-HR" sz="1200" dirty="0">
                          <a:effectLst/>
                        </a:rPr>
                        <a:t>● Stručnog mišljenja HZZ-a za programe koji to zahtijevaju </a:t>
                      </a:r>
                    </a:p>
                    <a:p>
                      <a:pPr>
                        <a:lnSpc>
                          <a:spcPct val="107000"/>
                        </a:lnSpc>
                      </a:pPr>
                      <a:r>
                        <a:rPr lang="hr-HR" sz="1200" dirty="0">
                          <a:effectLst/>
                        </a:rPr>
                        <a:t>● Dokumenata kojima se ostvaruju dodatna prava za upis (dostavljaju se putem </a:t>
                      </a:r>
                      <a:r>
                        <a:rPr lang="hr-HR" sz="1200" u="sng" dirty="0">
                          <a:solidFill>
                            <a:schemeClr val="bg1"/>
                          </a:solidFill>
                          <a:effectLst/>
                          <a:hlinkClick r:id="rId2">
                            <a:extLst>
                              <a:ext uri="{A12FA001-AC4F-418D-AE19-62706E023703}">
                                <ahyp:hlinkClr xmlns:ahyp="http://schemas.microsoft.com/office/drawing/2018/hyperlinkcolor" val="tx"/>
                              </a:ext>
                            </a:extLst>
                          </a:hlinkClick>
                        </a:rPr>
                        <a:t>srednje.e-upisi.hr </a:t>
                      </a:r>
                      <a:r>
                        <a:rPr lang="hr-HR" sz="1200" dirty="0">
                          <a:solidFill>
                            <a:schemeClr val="bg1"/>
                          </a:solidFill>
                          <a:effectLst/>
                        </a:rPr>
                        <a:t>) </a:t>
                      </a:r>
                      <a:endParaRPr lang="hr-H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tc>
                  <a:txBody>
                    <a:bodyPr/>
                    <a:lstStyle/>
                    <a:p>
                      <a:pPr>
                        <a:lnSpc>
                          <a:spcPct val="107000"/>
                        </a:lnSpc>
                      </a:pPr>
                      <a:r>
                        <a:rPr lang="hr-HR" sz="1200" dirty="0">
                          <a:effectLst/>
                        </a:rPr>
                        <a:t>24. 6. do 1. 7. 2026. </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extLst>
                  <a:ext uri="{0D108BD9-81ED-4DB2-BD59-A6C34878D82A}">
                    <a16:rowId xmlns:a16="http://schemas.microsoft.com/office/drawing/2014/main" val="2316973429"/>
                  </a:ext>
                </a:extLst>
              </a:tr>
              <a:tr h="398471">
                <a:tc>
                  <a:txBody>
                    <a:bodyPr/>
                    <a:lstStyle/>
                    <a:p>
                      <a:pPr>
                        <a:lnSpc>
                          <a:spcPct val="107000"/>
                        </a:lnSpc>
                      </a:pPr>
                      <a:r>
                        <a:rPr lang="hr-HR" sz="1200" dirty="0">
                          <a:effectLst/>
                        </a:rPr>
                        <a:t>Provođenje dodatnih ispita i provjera i unos rezultata </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tc>
                  <a:txBody>
                    <a:bodyPr/>
                    <a:lstStyle/>
                    <a:p>
                      <a:pPr>
                        <a:lnSpc>
                          <a:spcPct val="107000"/>
                        </a:lnSpc>
                      </a:pPr>
                      <a:r>
                        <a:rPr lang="hr-HR" sz="1200" dirty="0">
                          <a:effectLst/>
                        </a:rPr>
                        <a:t>29.6. do 2. 7. 2026. </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extLst>
                  <a:ext uri="{0D108BD9-81ED-4DB2-BD59-A6C34878D82A}">
                    <a16:rowId xmlns:a16="http://schemas.microsoft.com/office/drawing/2014/main" val="2138982314"/>
                  </a:ext>
                </a:extLst>
              </a:tr>
              <a:tr h="202164">
                <a:tc>
                  <a:txBody>
                    <a:bodyPr/>
                    <a:lstStyle/>
                    <a:p>
                      <a:pPr>
                        <a:lnSpc>
                          <a:spcPct val="107000"/>
                        </a:lnSpc>
                      </a:pPr>
                      <a:r>
                        <a:rPr lang="hr-HR" sz="1200">
                          <a:effectLst/>
                        </a:rPr>
                        <a:t>Brisanje kandidata koji nisu zadovoljili preduvjete s lista </a:t>
                      </a:r>
                      <a:endParaRPr lang="hr-H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tc>
                  <a:txBody>
                    <a:bodyPr/>
                    <a:lstStyle/>
                    <a:p>
                      <a:pPr>
                        <a:lnSpc>
                          <a:spcPct val="107000"/>
                        </a:lnSpc>
                      </a:pPr>
                      <a:r>
                        <a:rPr lang="hr-HR" sz="1200" dirty="0">
                          <a:effectLst/>
                        </a:rPr>
                        <a:t>2. 7. 2026. </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extLst>
                  <a:ext uri="{0D108BD9-81ED-4DB2-BD59-A6C34878D82A}">
                    <a16:rowId xmlns:a16="http://schemas.microsoft.com/office/drawing/2014/main" val="2800519003"/>
                  </a:ext>
                </a:extLst>
              </a:tr>
              <a:tr h="202164">
                <a:tc>
                  <a:txBody>
                    <a:bodyPr/>
                    <a:lstStyle/>
                    <a:p>
                      <a:pPr>
                        <a:lnSpc>
                          <a:spcPct val="107000"/>
                        </a:lnSpc>
                      </a:pPr>
                      <a:r>
                        <a:rPr lang="hr-HR" sz="1200">
                          <a:effectLst/>
                        </a:rPr>
                        <a:t>Unos prigovora </a:t>
                      </a:r>
                      <a:endParaRPr lang="hr-H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tc>
                  <a:txBody>
                    <a:bodyPr/>
                    <a:lstStyle/>
                    <a:p>
                      <a:pPr>
                        <a:lnSpc>
                          <a:spcPct val="107000"/>
                        </a:lnSpc>
                      </a:pPr>
                      <a:r>
                        <a:rPr lang="hr-HR" sz="1200" dirty="0">
                          <a:effectLst/>
                        </a:rPr>
                        <a:t>3. 7. 2026. </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extLst>
                  <a:ext uri="{0D108BD9-81ED-4DB2-BD59-A6C34878D82A}">
                    <a16:rowId xmlns:a16="http://schemas.microsoft.com/office/drawing/2014/main" val="1497545269"/>
                  </a:ext>
                </a:extLst>
              </a:tr>
              <a:tr h="202164">
                <a:tc>
                  <a:txBody>
                    <a:bodyPr/>
                    <a:lstStyle/>
                    <a:p>
                      <a:pPr>
                        <a:lnSpc>
                          <a:spcPct val="107000"/>
                        </a:lnSpc>
                      </a:pPr>
                      <a:r>
                        <a:rPr lang="hr-HR" sz="1200">
                          <a:effectLst/>
                        </a:rPr>
                        <a:t>Objava konačnih ljestvica poretka </a:t>
                      </a:r>
                      <a:endParaRPr lang="hr-H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tc>
                  <a:txBody>
                    <a:bodyPr/>
                    <a:lstStyle/>
                    <a:p>
                      <a:pPr>
                        <a:lnSpc>
                          <a:spcPct val="107000"/>
                        </a:lnSpc>
                      </a:pPr>
                      <a:r>
                        <a:rPr lang="hr-HR" sz="1200" dirty="0">
                          <a:effectLst/>
                        </a:rPr>
                        <a:t>7. 7. 2026. </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extLst>
                  <a:ext uri="{0D108BD9-81ED-4DB2-BD59-A6C34878D82A}">
                    <a16:rowId xmlns:a16="http://schemas.microsoft.com/office/drawing/2014/main" val="3666806821"/>
                  </a:ext>
                </a:extLst>
              </a:tr>
              <a:tr h="2251137">
                <a:tc>
                  <a:txBody>
                    <a:bodyPr/>
                    <a:lstStyle/>
                    <a:p>
                      <a:pPr>
                        <a:lnSpc>
                          <a:spcPct val="107000"/>
                        </a:lnSpc>
                      </a:pPr>
                      <a:r>
                        <a:rPr lang="hr-HR" sz="1200" dirty="0">
                          <a:effectLst/>
                        </a:rPr>
                        <a:t>Dostava dokumenata koji su uvjet za upis u određeni program obrazovanja srednje škole: </a:t>
                      </a:r>
                    </a:p>
                    <a:p>
                      <a:pPr>
                        <a:lnSpc>
                          <a:spcPct val="107000"/>
                        </a:lnSpc>
                      </a:pPr>
                      <a:r>
                        <a:rPr lang="hr-HR" sz="1200" dirty="0">
                          <a:effectLst/>
                        </a:rPr>
                        <a:t>a) Upisnica ( </a:t>
                      </a:r>
                      <a:r>
                        <a:rPr lang="hr-HR" sz="1200" u="sng" dirty="0">
                          <a:effectLst/>
                        </a:rPr>
                        <a:t>obvezno za sve učenike</a:t>
                      </a:r>
                      <a:r>
                        <a:rPr lang="hr-HR" sz="1200" dirty="0">
                          <a:effectLst/>
                        </a:rPr>
                        <a:t> ) – dostavlja se elektronski putem  ili dolaskom u školu na propisani datum </a:t>
                      </a:r>
                    </a:p>
                    <a:p>
                      <a:pPr>
                        <a:lnSpc>
                          <a:spcPct val="107000"/>
                        </a:lnSpc>
                      </a:pPr>
                      <a:r>
                        <a:rPr lang="hr-HR" sz="1200" dirty="0">
                          <a:effectLst/>
                        </a:rPr>
                        <a:t>b) Potvrda liječnika školske medicine - dostavlja se putem  elektronske pošte na mail adresu srednje škole ili dolaskom u školu na propisani datum </a:t>
                      </a:r>
                    </a:p>
                    <a:p>
                      <a:pPr>
                        <a:lnSpc>
                          <a:spcPct val="107000"/>
                        </a:lnSpc>
                      </a:pPr>
                      <a:r>
                        <a:rPr lang="hr-HR" sz="1200" dirty="0">
                          <a:effectLst/>
                        </a:rPr>
                        <a:t>c) Potvrda obiteljskog liječnika ili liječnička svjedodžba medicine rada - dostavlja se putem  elektronske pošte na mail adresu srednje škole  ili dolaskom u školu na propisani datum. </a:t>
                      </a:r>
                    </a:p>
                    <a:p>
                      <a:pPr>
                        <a:lnSpc>
                          <a:spcPct val="107000"/>
                        </a:lnSpc>
                      </a:pPr>
                      <a:r>
                        <a:rPr lang="hr-HR" sz="1200" dirty="0">
                          <a:effectLst/>
                        </a:rPr>
                        <a:t>Točan datum zaprimanja dokumenata dolaskom u školu objavljuje se na mrežnim stranicama i oglasnim pločama škola. </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tc>
                  <a:txBody>
                    <a:bodyPr/>
                    <a:lstStyle/>
                    <a:p>
                      <a:pPr>
                        <a:lnSpc>
                          <a:spcPct val="107000"/>
                        </a:lnSpc>
                      </a:pPr>
                      <a:r>
                        <a:rPr lang="hr-HR" sz="1200" dirty="0">
                          <a:effectLst/>
                        </a:rPr>
                        <a:t>7. 7. do 9. 7. 2026. </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extLst>
                  <a:ext uri="{0D108BD9-81ED-4DB2-BD59-A6C34878D82A}">
                    <a16:rowId xmlns:a16="http://schemas.microsoft.com/office/drawing/2014/main" val="3563165297"/>
                  </a:ext>
                </a:extLst>
              </a:tr>
              <a:tr h="202164">
                <a:tc>
                  <a:txBody>
                    <a:bodyPr/>
                    <a:lstStyle/>
                    <a:p>
                      <a:pPr>
                        <a:lnSpc>
                          <a:spcPct val="107000"/>
                        </a:lnSpc>
                      </a:pPr>
                      <a:r>
                        <a:rPr lang="hr-HR" sz="1200">
                          <a:effectLst/>
                        </a:rPr>
                        <a:t>Objava okvirnog broja slobodnih mjesta za jesenski upisni rok </a:t>
                      </a:r>
                      <a:endParaRPr lang="hr-H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tc>
                  <a:txBody>
                    <a:bodyPr/>
                    <a:lstStyle/>
                    <a:p>
                      <a:pPr>
                        <a:lnSpc>
                          <a:spcPct val="107000"/>
                        </a:lnSpc>
                      </a:pPr>
                      <a:r>
                        <a:rPr lang="hr-HR" sz="1200" dirty="0">
                          <a:effectLst/>
                        </a:rPr>
                        <a:t>13. 7. 2026. </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extLst>
                  <a:ext uri="{0D108BD9-81ED-4DB2-BD59-A6C34878D82A}">
                    <a16:rowId xmlns:a16="http://schemas.microsoft.com/office/drawing/2014/main" val="3841260881"/>
                  </a:ext>
                </a:extLst>
              </a:tr>
              <a:tr h="202164">
                <a:tc>
                  <a:txBody>
                    <a:bodyPr/>
                    <a:lstStyle/>
                    <a:p>
                      <a:pPr>
                        <a:lnSpc>
                          <a:spcPct val="107000"/>
                        </a:lnSpc>
                      </a:pPr>
                      <a:r>
                        <a:rPr lang="hr-HR" sz="1200">
                          <a:effectLst/>
                        </a:rPr>
                        <a:t>Službena objava slobodnih mjesta za jesenski upisni rok </a:t>
                      </a:r>
                      <a:endParaRPr lang="hr-H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tc>
                  <a:txBody>
                    <a:bodyPr/>
                    <a:lstStyle/>
                    <a:p>
                      <a:pPr>
                        <a:lnSpc>
                          <a:spcPct val="107000"/>
                        </a:lnSpc>
                      </a:pPr>
                      <a:r>
                        <a:rPr lang="hr-HR" sz="1200" dirty="0">
                          <a:effectLst/>
                        </a:rPr>
                        <a:t>10. 8. 2026. </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662" marR="6662" marT="6662" marB="6662" anchor="ctr"/>
                </a:tc>
                <a:extLst>
                  <a:ext uri="{0D108BD9-81ED-4DB2-BD59-A6C34878D82A}">
                    <a16:rowId xmlns:a16="http://schemas.microsoft.com/office/drawing/2014/main" val="2518432842"/>
                  </a:ext>
                </a:extLst>
              </a:tr>
            </a:tbl>
          </a:graphicData>
        </a:graphic>
      </p:graphicFrame>
    </p:spTree>
    <p:extLst>
      <p:ext uri="{BB962C8B-B14F-4D97-AF65-F5344CB8AC3E}">
        <p14:creationId xmlns:p14="http://schemas.microsoft.com/office/powerpoint/2010/main" val="28756788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Rezervirano mjesto sadržaja 3">
            <a:extLst>
              <a:ext uri="{FF2B5EF4-FFF2-40B4-BE49-F238E27FC236}">
                <a16:creationId xmlns:a16="http://schemas.microsoft.com/office/drawing/2014/main" id="{FFE72A36-2524-4EEB-BB29-703B2ED8112E}"/>
              </a:ext>
            </a:extLst>
          </p:cNvPr>
          <p:cNvGraphicFramePr>
            <a:graphicFrameLocks noGrp="1"/>
          </p:cNvGraphicFramePr>
          <p:nvPr>
            <p:ph idx="1"/>
            <p:extLst>
              <p:ext uri="{D42A27DB-BD31-4B8C-83A1-F6EECF244321}">
                <p14:modId xmlns:p14="http://schemas.microsoft.com/office/powerpoint/2010/main" val="2851876746"/>
              </p:ext>
            </p:extLst>
          </p:nvPr>
        </p:nvGraphicFramePr>
        <p:xfrm>
          <a:off x="1258349" y="1419939"/>
          <a:ext cx="7340367" cy="5156897"/>
        </p:xfrm>
        <a:graphic>
          <a:graphicData uri="http://schemas.openxmlformats.org/drawingml/2006/table">
            <a:tbl>
              <a:tblPr firstRow="1" firstCol="1" bandRow="1">
                <a:tableStyleId>{5C22544A-7EE6-4342-B048-85BDC9FD1C3A}</a:tableStyleId>
              </a:tblPr>
              <a:tblGrid>
                <a:gridCol w="5889071">
                  <a:extLst>
                    <a:ext uri="{9D8B030D-6E8A-4147-A177-3AD203B41FA5}">
                      <a16:colId xmlns:a16="http://schemas.microsoft.com/office/drawing/2014/main" val="3781492162"/>
                    </a:ext>
                  </a:extLst>
                </a:gridCol>
                <a:gridCol w="1451296">
                  <a:extLst>
                    <a:ext uri="{9D8B030D-6E8A-4147-A177-3AD203B41FA5}">
                      <a16:colId xmlns:a16="http://schemas.microsoft.com/office/drawing/2014/main" val="4081332276"/>
                    </a:ext>
                  </a:extLst>
                </a:gridCol>
              </a:tblGrid>
              <a:tr h="238051">
                <a:tc>
                  <a:txBody>
                    <a:bodyPr/>
                    <a:lstStyle/>
                    <a:p>
                      <a:pPr>
                        <a:lnSpc>
                          <a:spcPct val="107000"/>
                        </a:lnSpc>
                      </a:pPr>
                      <a:r>
                        <a:rPr lang="hr-HR" sz="1100">
                          <a:effectLst/>
                        </a:rPr>
                        <a:t>Opis postupka </a:t>
                      </a:r>
                      <a:endParaRPr lang="hr-H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483" marR="8483" marT="8483" marB="8483" anchor="ctr"/>
                </a:tc>
                <a:tc>
                  <a:txBody>
                    <a:bodyPr/>
                    <a:lstStyle/>
                    <a:p>
                      <a:pPr>
                        <a:lnSpc>
                          <a:spcPct val="107000"/>
                        </a:lnSpc>
                      </a:pPr>
                      <a:r>
                        <a:rPr lang="hr-HR" sz="1100">
                          <a:effectLst/>
                        </a:rPr>
                        <a:t>Datum </a:t>
                      </a:r>
                      <a:endParaRPr lang="hr-H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483" marR="8483" marT="8483" marB="8483" anchor="ctr"/>
                </a:tc>
                <a:extLst>
                  <a:ext uri="{0D108BD9-81ED-4DB2-BD59-A6C34878D82A}">
                    <a16:rowId xmlns:a16="http://schemas.microsoft.com/office/drawing/2014/main" val="3929739811"/>
                  </a:ext>
                </a:extLst>
              </a:tr>
              <a:tr h="701811">
                <a:tc>
                  <a:txBody>
                    <a:bodyPr/>
                    <a:lstStyle/>
                    <a:p>
                      <a:pPr>
                        <a:lnSpc>
                          <a:spcPct val="107000"/>
                        </a:lnSpc>
                      </a:pPr>
                      <a:r>
                        <a:rPr lang="hr-HR" sz="1100">
                          <a:effectLst/>
                        </a:rPr>
                        <a:t>Kandidati s teškoćama u razvoju prijavljuju se u županijske upravne odjele za obrazovanje te iskazuju svoj odabir s liste prioriteta redom kako bi željeli upisati obrazovne programe </a:t>
                      </a:r>
                      <a:endParaRPr lang="hr-H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483" marR="8483" marT="8483" marB="8483" anchor="ctr"/>
                </a:tc>
                <a:tc>
                  <a:txBody>
                    <a:bodyPr/>
                    <a:lstStyle/>
                    <a:p>
                      <a:pPr>
                        <a:lnSpc>
                          <a:spcPct val="107000"/>
                        </a:lnSpc>
                      </a:pPr>
                      <a:r>
                        <a:rPr lang="hr-HR" sz="1100" dirty="0">
                          <a:effectLst/>
                        </a:rPr>
                        <a:t>1. 6. do 12. 6. 2026. </a:t>
                      </a:r>
                      <a:endParaRPr lang="hr-HR"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483" marR="8483" marT="8483" marB="8483" anchor="ctr"/>
                </a:tc>
                <a:extLst>
                  <a:ext uri="{0D108BD9-81ED-4DB2-BD59-A6C34878D82A}">
                    <a16:rowId xmlns:a16="http://schemas.microsoft.com/office/drawing/2014/main" val="2721988515"/>
                  </a:ext>
                </a:extLst>
              </a:tr>
              <a:tr h="469931">
                <a:tc>
                  <a:txBody>
                    <a:bodyPr/>
                    <a:lstStyle/>
                    <a:p>
                      <a:pPr>
                        <a:lnSpc>
                          <a:spcPct val="107000"/>
                        </a:lnSpc>
                      </a:pPr>
                      <a:r>
                        <a:rPr lang="hr-HR" sz="1100">
                          <a:effectLst/>
                        </a:rPr>
                        <a:t>Upisna povjerenstva županijskih upravnih odjela unose navedene odabire u sustav </a:t>
                      </a:r>
                      <a:endParaRPr lang="hr-H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483" marR="8483" marT="8483" marB="8483" anchor="ctr"/>
                </a:tc>
                <a:tc>
                  <a:txBody>
                    <a:bodyPr/>
                    <a:lstStyle/>
                    <a:p>
                      <a:pPr>
                        <a:lnSpc>
                          <a:spcPct val="107000"/>
                        </a:lnSpc>
                      </a:pPr>
                      <a:r>
                        <a:rPr lang="hr-HR" sz="1100" dirty="0">
                          <a:effectLst/>
                        </a:rPr>
                        <a:t>1. 6. do 15. 6. 2026. </a:t>
                      </a:r>
                      <a:endParaRPr lang="hr-HR"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483" marR="8483" marT="8483" marB="8483" anchor="ctr"/>
                </a:tc>
                <a:extLst>
                  <a:ext uri="{0D108BD9-81ED-4DB2-BD59-A6C34878D82A}">
                    <a16:rowId xmlns:a16="http://schemas.microsoft.com/office/drawing/2014/main" val="298354719"/>
                  </a:ext>
                </a:extLst>
              </a:tr>
              <a:tr h="469931">
                <a:tc>
                  <a:txBody>
                    <a:bodyPr/>
                    <a:lstStyle/>
                    <a:p>
                      <a:pPr>
                        <a:lnSpc>
                          <a:spcPct val="107000"/>
                        </a:lnSpc>
                      </a:pPr>
                      <a:r>
                        <a:rPr lang="hr-HR" sz="1100" dirty="0">
                          <a:effectLst/>
                        </a:rPr>
                        <a:t>Dostava dokumenata kojima se ostvaruju dodatna prava za upis (dostavljaju se putem </a:t>
                      </a:r>
                      <a:r>
                        <a:rPr lang="hr-HR" sz="1100" u="sng" dirty="0">
                          <a:solidFill>
                            <a:schemeClr val="bg1"/>
                          </a:solidFill>
                          <a:effectLst/>
                          <a:hlinkClick r:id="rId2">
                            <a:extLst>
                              <a:ext uri="{A12FA001-AC4F-418D-AE19-62706E023703}">
                                <ahyp:hlinkClr xmlns:ahyp="http://schemas.microsoft.com/office/drawing/2018/hyperlinkcolor" val="tx"/>
                              </a:ext>
                            </a:extLst>
                          </a:hlinkClick>
                        </a:rPr>
                        <a:t>srednje.e-upisi.hr </a:t>
                      </a:r>
                      <a:r>
                        <a:rPr lang="hr-HR" sz="1100" dirty="0">
                          <a:effectLst/>
                        </a:rPr>
                        <a:t>) </a:t>
                      </a:r>
                      <a:endParaRPr lang="hr-HR"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483" marR="8483" marT="8483" marB="8483" anchor="ctr"/>
                </a:tc>
                <a:tc>
                  <a:txBody>
                    <a:bodyPr/>
                    <a:lstStyle/>
                    <a:p>
                      <a:pPr>
                        <a:lnSpc>
                          <a:spcPct val="107000"/>
                        </a:lnSpc>
                      </a:pPr>
                      <a:r>
                        <a:rPr lang="hr-HR" sz="1100" dirty="0">
                          <a:effectLst/>
                        </a:rPr>
                        <a:t>1. 6. do 12. 6. 2026. </a:t>
                      </a:r>
                      <a:endParaRPr lang="hr-HR"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483" marR="8483" marT="8483" marB="8483" anchor="ctr"/>
                </a:tc>
                <a:extLst>
                  <a:ext uri="{0D108BD9-81ED-4DB2-BD59-A6C34878D82A}">
                    <a16:rowId xmlns:a16="http://schemas.microsoft.com/office/drawing/2014/main" val="2644769763"/>
                  </a:ext>
                </a:extLst>
              </a:tr>
              <a:tr h="469931">
                <a:tc>
                  <a:txBody>
                    <a:bodyPr/>
                    <a:lstStyle/>
                    <a:p>
                      <a:pPr>
                        <a:lnSpc>
                          <a:spcPct val="107000"/>
                        </a:lnSpc>
                      </a:pPr>
                      <a:r>
                        <a:rPr lang="hr-HR" sz="1100">
                          <a:effectLst/>
                        </a:rPr>
                        <a:t>Provođenje dodatnih provjera za kandidate s teškoćama u razvoju i unos rezultata u sustav </a:t>
                      </a:r>
                      <a:endParaRPr lang="hr-H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483" marR="8483" marT="8483" marB="8483" anchor="ctr"/>
                </a:tc>
                <a:tc>
                  <a:txBody>
                    <a:bodyPr/>
                    <a:lstStyle/>
                    <a:p>
                      <a:pPr>
                        <a:lnSpc>
                          <a:spcPct val="107000"/>
                        </a:lnSpc>
                      </a:pPr>
                      <a:r>
                        <a:rPr lang="hr-HR" sz="1100" dirty="0">
                          <a:effectLst/>
                        </a:rPr>
                        <a:t>15. 6. do 17. 6. 2026. </a:t>
                      </a:r>
                      <a:endParaRPr lang="hr-HR"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483" marR="8483" marT="8483" marB="8483" anchor="ctr"/>
                </a:tc>
                <a:extLst>
                  <a:ext uri="{0D108BD9-81ED-4DB2-BD59-A6C34878D82A}">
                    <a16:rowId xmlns:a16="http://schemas.microsoft.com/office/drawing/2014/main" val="562777546"/>
                  </a:ext>
                </a:extLst>
              </a:tr>
              <a:tr h="469931">
                <a:tc>
                  <a:txBody>
                    <a:bodyPr/>
                    <a:lstStyle/>
                    <a:p>
                      <a:pPr>
                        <a:lnSpc>
                          <a:spcPct val="107000"/>
                        </a:lnSpc>
                      </a:pPr>
                      <a:r>
                        <a:rPr lang="hr-HR" sz="1100">
                          <a:effectLst/>
                        </a:rPr>
                        <a:t>Mogućnost promjene prioriteta na ljestvicama poretka </a:t>
                      </a:r>
                      <a:endParaRPr lang="hr-H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483" marR="8483" marT="8483" marB="8483" anchor="ctr"/>
                </a:tc>
                <a:tc>
                  <a:txBody>
                    <a:bodyPr/>
                    <a:lstStyle/>
                    <a:p>
                      <a:pPr>
                        <a:lnSpc>
                          <a:spcPct val="107000"/>
                        </a:lnSpc>
                      </a:pPr>
                      <a:r>
                        <a:rPr lang="hr-HR" sz="1100" dirty="0">
                          <a:effectLst/>
                        </a:rPr>
                        <a:t>17. do 22. 6. 2026. </a:t>
                      </a:r>
                      <a:endParaRPr lang="hr-HR"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483" marR="8483" marT="8483" marB="8483" anchor="ctr"/>
                </a:tc>
                <a:extLst>
                  <a:ext uri="{0D108BD9-81ED-4DB2-BD59-A6C34878D82A}">
                    <a16:rowId xmlns:a16="http://schemas.microsoft.com/office/drawing/2014/main" val="1153887280"/>
                  </a:ext>
                </a:extLst>
              </a:tr>
              <a:tr h="238051">
                <a:tc>
                  <a:txBody>
                    <a:bodyPr/>
                    <a:lstStyle/>
                    <a:p>
                      <a:pPr>
                        <a:lnSpc>
                          <a:spcPct val="107000"/>
                        </a:lnSpc>
                      </a:pPr>
                      <a:r>
                        <a:rPr lang="hr-HR" sz="1100">
                          <a:effectLst/>
                        </a:rPr>
                        <a:t>Objava konačnih ljestvica poretka </a:t>
                      </a:r>
                      <a:endParaRPr lang="hr-H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483" marR="8483" marT="8483" marB="8483" anchor="ctr"/>
                </a:tc>
                <a:tc>
                  <a:txBody>
                    <a:bodyPr/>
                    <a:lstStyle/>
                    <a:p>
                      <a:pPr>
                        <a:lnSpc>
                          <a:spcPct val="107000"/>
                        </a:lnSpc>
                      </a:pPr>
                      <a:r>
                        <a:rPr lang="hr-HR" sz="1100" dirty="0">
                          <a:effectLst/>
                        </a:rPr>
                        <a:t>23. 6. 2026. </a:t>
                      </a:r>
                      <a:endParaRPr lang="hr-HR"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483" marR="8483" marT="8483" marB="8483" anchor="ctr"/>
                </a:tc>
                <a:extLst>
                  <a:ext uri="{0D108BD9-81ED-4DB2-BD59-A6C34878D82A}">
                    <a16:rowId xmlns:a16="http://schemas.microsoft.com/office/drawing/2014/main" val="3282322943"/>
                  </a:ext>
                </a:extLst>
              </a:tr>
              <a:tr h="701811">
                <a:tc>
                  <a:txBody>
                    <a:bodyPr/>
                    <a:lstStyle/>
                    <a:p>
                      <a:pPr>
                        <a:lnSpc>
                          <a:spcPct val="107000"/>
                        </a:lnSpc>
                      </a:pPr>
                      <a:r>
                        <a:rPr lang="hr-HR" sz="1100">
                          <a:effectLst/>
                        </a:rPr>
                        <a:t>Smanjenje upisnih kvota razrednih odjela pojedinih obrazovnih programa sukladno Državnom pedagoškom standardu  zbog upisanih učenika s teškoćama u razvoju </a:t>
                      </a:r>
                      <a:endParaRPr lang="hr-H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483" marR="8483" marT="8483" marB="8483" anchor="ctr"/>
                </a:tc>
                <a:tc>
                  <a:txBody>
                    <a:bodyPr/>
                    <a:lstStyle/>
                    <a:p>
                      <a:pPr>
                        <a:lnSpc>
                          <a:spcPct val="107000"/>
                        </a:lnSpc>
                      </a:pPr>
                      <a:r>
                        <a:rPr lang="hr-HR" sz="1100" dirty="0">
                          <a:effectLst/>
                        </a:rPr>
                        <a:t>24. 6. 2026. </a:t>
                      </a:r>
                      <a:endParaRPr lang="hr-HR"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483" marR="8483" marT="8483" marB="8483" anchor="ctr"/>
                </a:tc>
                <a:extLst>
                  <a:ext uri="{0D108BD9-81ED-4DB2-BD59-A6C34878D82A}">
                    <a16:rowId xmlns:a16="http://schemas.microsoft.com/office/drawing/2014/main" val="710416000"/>
                  </a:ext>
                </a:extLst>
              </a:tr>
              <a:tr h="1397449">
                <a:tc>
                  <a:txBody>
                    <a:bodyPr/>
                    <a:lstStyle/>
                    <a:p>
                      <a:pPr>
                        <a:lnSpc>
                          <a:spcPct val="107000"/>
                        </a:lnSpc>
                      </a:pPr>
                      <a:r>
                        <a:rPr lang="hr-HR" sz="1100" dirty="0">
                          <a:effectLst/>
                        </a:rPr>
                        <a:t>Dostava dokumenata koji su uvjet za upis u određeni program obrazovanja srednje škole: </a:t>
                      </a:r>
                    </a:p>
                    <a:p>
                      <a:pPr>
                        <a:lnSpc>
                          <a:spcPct val="107000"/>
                        </a:lnSpc>
                      </a:pPr>
                      <a:r>
                        <a:rPr lang="hr-HR" sz="1100" dirty="0">
                          <a:effectLst/>
                        </a:rPr>
                        <a:t>a) Upisnica ( </a:t>
                      </a:r>
                      <a:r>
                        <a:rPr lang="hr-HR" sz="1100" u="sng" dirty="0">
                          <a:effectLst/>
                        </a:rPr>
                        <a:t>obvezno za sve učenike</a:t>
                      </a:r>
                      <a:r>
                        <a:rPr lang="hr-HR" sz="1100" dirty="0">
                          <a:effectLst/>
                        </a:rPr>
                        <a:t> ) – dostavlja se elektronski putem </a:t>
                      </a:r>
                      <a:r>
                        <a:rPr lang="hr-HR" sz="1100" dirty="0">
                          <a:solidFill>
                            <a:schemeClr val="bg1"/>
                          </a:solidFill>
                          <a:effectLst/>
                        </a:rPr>
                        <a:t> </a:t>
                      </a:r>
                      <a:r>
                        <a:rPr lang="hr-HR" sz="1100" u="sng" dirty="0">
                          <a:solidFill>
                            <a:schemeClr val="bg1"/>
                          </a:solidFill>
                          <a:effectLst/>
                          <a:hlinkClick r:id="rId2">
                            <a:extLst>
                              <a:ext uri="{A12FA001-AC4F-418D-AE19-62706E023703}">
                                <ahyp:hlinkClr xmlns:ahyp="http://schemas.microsoft.com/office/drawing/2018/hyperlinkcolor" val="tx"/>
                              </a:ext>
                            </a:extLst>
                          </a:hlinkClick>
                        </a:rPr>
                        <a:t>srednje.e-upisi.hr</a:t>
                      </a:r>
                      <a:r>
                        <a:rPr lang="hr-HR" sz="1100" u="sng" dirty="0">
                          <a:effectLst/>
                          <a:hlinkClick r:id="rId2">
                            <a:extLst>
                              <a:ext uri="{A12FA001-AC4F-418D-AE19-62706E023703}">
                                <ahyp:hlinkClr xmlns:ahyp="http://schemas.microsoft.com/office/drawing/2018/hyperlinkcolor" val="tx"/>
                              </a:ext>
                            </a:extLst>
                          </a:hlinkClick>
                        </a:rPr>
                        <a:t> </a:t>
                      </a:r>
                      <a:r>
                        <a:rPr lang="hr-HR" sz="1100" dirty="0">
                          <a:effectLst/>
                        </a:rPr>
                        <a:t>ili dolaskom u školu na propisani datum </a:t>
                      </a:r>
                    </a:p>
                    <a:p>
                      <a:pPr>
                        <a:lnSpc>
                          <a:spcPct val="107000"/>
                        </a:lnSpc>
                      </a:pPr>
                      <a:r>
                        <a:rPr lang="hr-HR" sz="1100" dirty="0">
                          <a:effectLst/>
                        </a:rPr>
                        <a:t>Točan datum zaprimanja dokumenata dolaskom u školu objavljuje se na mrežnim stranicama i oglasnim pločama škola. </a:t>
                      </a:r>
                      <a:endParaRPr lang="hr-HR"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483" marR="8483" marT="8483" marB="8483" anchor="ctr"/>
                </a:tc>
                <a:tc>
                  <a:txBody>
                    <a:bodyPr/>
                    <a:lstStyle/>
                    <a:p>
                      <a:pPr>
                        <a:lnSpc>
                          <a:spcPct val="107000"/>
                        </a:lnSpc>
                      </a:pPr>
                      <a:r>
                        <a:rPr lang="hr-HR" sz="1100" dirty="0">
                          <a:effectLst/>
                        </a:rPr>
                        <a:t>7. 7. do 9. 7. </a:t>
                      </a:r>
                      <a:r>
                        <a:rPr lang="hr-HR" sz="1100">
                          <a:effectLst/>
                        </a:rPr>
                        <a:t>2026. </a:t>
                      </a:r>
                      <a:endParaRPr lang="hr-HR"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483" marR="8483" marT="8483" marB="8483" anchor="ctr"/>
                </a:tc>
                <a:extLst>
                  <a:ext uri="{0D108BD9-81ED-4DB2-BD59-A6C34878D82A}">
                    <a16:rowId xmlns:a16="http://schemas.microsoft.com/office/drawing/2014/main" val="3134411374"/>
                  </a:ext>
                </a:extLst>
              </a:tr>
            </a:tbl>
          </a:graphicData>
        </a:graphic>
      </p:graphicFrame>
      <p:sp>
        <p:nvSpPr>
          <p:cNvPr id="5" name="Rectangle 1">
            <a:extLst>
              <a:ext uri="{FF2B5EF4-FFF2-40B4-BE49-F238E27FC236}">
                <a16:creationId xmlns:a16="http://schemas.microsoft.com/office/drawing/2014/main" id="{2FE565C6-16F8-4220-AB7D-285D9FD53C0B}"/>
              </a:ext>
            </a:extLst>
          </p:cNvPr>
          <p:cNvSpPr>
            <a:spLocks noGrp="1" noChangeArrowheads="1"/>
          </p:cNvSpPr>
          <p:nvPr>
            <p:ph type="title"/>
          </p:nvPr>
        </p:nvSpPr>
        <p:spPr bwMode="auto">
          <a:xfrm>
            <a:off x="190773" y="281165"/>
            <a:ext cx="9318513"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r-HR" altLang="sr-Latn-RS" sz="2800" b="1" i="0" u="none" strike="noStrike" cap="none" normalizeH="0" baseline="0" dirty="0">
                <a:ln>
                  <a:noFill/>
                </a:ln>
                <a:solidFill>
                  <a:srgbClr val="92D050"/>
                </a:solidFill>
                <a:effectLst/>
                <a:latin typeface="Times New Roman" panose="02020603050405020304" pitchFamily="18" charset="0"/>
                <a:ea typeface="Times New Roman" panose="02020603050405020304" pitchFamily="18" charset="0"/>
                <a:cs typeface="Times New Roman" panose="02020603050405020304" pitchFamily="18" charset="0"/>
              </a:rPr>
              <a:t>Prijava kandidata s Rješenjem o primjerenom obrazovanju</a:t>
            </a:r>
            <a:endParaRPr kumimoji="0" lang="hr-HR" altLang="sr-Latn-RS" sz="2800" b="1" i="0" u="none" strike="noStrike" cap="none" normalizeH="0" baseline="0" dirty="0">
              <a:ln>
                <a:noFill/>
              </a:ln>
              <a:solidFill>
                <a:srgbClr val="92D05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hr-HR" altLang="sr-Latn-RS" sz="2800" b="1" i="0" u="none" strike="noStrike" cap="none" normalizeH="0" baseline="0" dirty="0">
                <a:ln>
                  <a:noFill/>
                </a:ln>
                <a:solidFill>
                  <a:srgbClr val="92D050"/>
                </a:solidFill>
                <a:effectLst/>
                <a:ea typeface="Times New Roman" panose="02020603050405020304" pitchFamily="18" charset="0"/>
              </a:rPr>
              <a:t>Ljetni upisni rok </a:t>
            </a:r>
            <a:endParaRPr kumimoji="0" lang="hr-HR" altLang="sr-Latn-RS" sz="2800" b="0" i="0" u="none" strike="noStrike" cap="none" normalizeH="0" baseline="0" dirty="0">
              <a:ln>
                <a:noFill/>
              </a:ln>
              <a:solidFill>
                <a:srgbClr val="92D05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hr-HR" altLang="sr-Latn-RS" sz="1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hr-HR" altLang="sr-Latn-R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hr-HR" altLang="sr-Latn-R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40904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4323144-1D66-469F-A795-5510C0FDF374}"/>
              </a:ext>
            </a:extLst>
          </p:cNvPr>
          <p:cNvSpPr>
            <a:spLocks noGrp="1"/>
          </p:cNvSpPr>
          <p:nvPr>
            <p:ph type="title"/>
          </p:nvPr>
        </p:nvSpPr>
        <p:spPr>
          <a:xfrm>
            <a:off x="165606" y="123170"/>
            <a:ext cx="8596668" cy="1320800"/>
          </a:xfrm>
        </p:spPr>
        <p:txBody>
          <a:bodyPr>
            <a:normAutofit/>
          </a:bodyPr>
          <a:lstStyle/>
          <a:p>
            <a:r>
              <a:rPr lang="hr-HR" dirty="0">
                <a:solidFill>
                  <a:srgbClr val="92D050"/>
                </a:solidFill>
              </a:rPr>
              <a:t>Postupak upisa</a:t>
            </a:r>
          </a:p>
        </p:txBody>
      </p:sp>
      <p:pic>
        <p:nvPicPr>
          <p:cNvPr id="4" name="Rezervirano mjesto sadržaja 3">
            <a:extLst>
              <a:ext uri="{FF2B5EF4-FFF2-40B4-BE49-F238E27FC236}">
                <a16:creationId xmlns:a16="http://schemas.microsoft.com/office/drawing/2014/main" id="{52F92E7F-AFA6-489D-B503-49B8264BC53A}"/>
              </a:ext>
            </a:extLst>
          </p:cNvPr>
          <p:cNvPicPr>
            <a:picLocks noGrp="1" noChangeAspect="1"/>
          </p:cNvPicPr>
          <p:nvPr>
            <p:ph sz="half" idx="1"/>
          </p:nvPr>
        </p:nvPicPr>
        <p:blipFill>
          <a:blip r:embed="rId2"/>
          <a:stretch>
            <a:fillRect/>
          </a:stretch>
        </p:blipFill>
        <p:spPr>
          <a:xfrm>
            <a:off x="728713" y="1860325"/>
            <a:ext cx="8205663" cy="4474463"/>
          </a:xfrm>
          <a:prstGeom prst="rect">
            <a:avLst/>
          </a:prstGeom>
        </p:spPr>
      </p:pic>
      <p:sp>
        <p:nvSpPr>
          <p:cNvPr id="5" name="Rezervirano mjesto sadržaja 4">
            <a:extLst>
              <a:ext uri="{FF2B5EF4-FFF2-40B4-BE49-F238E27FC236}">
                <a16:creationId xmlns:a16="http://schemas.microsoft.com/office/drawing/2014/main" id="{6631535B-35A1-475D-8D17-E80A7DA51BB0}"/>
              </a:ext>
            </a:extLst>
          </p:cNvPr>
          <p:cNvSpPr>
            <a:spLocks noGrp="1"/>
          </p:cNvSpPr>
          <p:nvPr>
            <p:ph sz="half" idx="2"/>
          </p:nvPr>
        </p:nvSpPr>
        <p:spPr>
          <a:xfrm>
            <a:off x="3974284" y="210788"/>
            <a:ext cx="5181600" cy="3886769"/>
          </a:xfrm>
        </p:spPr>
        <p:txBody>
          <a:bodyPr/>
          <a:lstStyle/>
          <a:p>
            <a:r>
              <a:rPr lang="hr-HR" dirty="0"/>
              <a:t>Mrežna stranica Nacionalnoga informacijskog sustava prijava i upisa u srednje škole (</a:t>
            </a:r>
            <a:r>
              <a:rPr lang="hr-HR" dirty="0" err="1"/>
              <a:t>NISpuSŠ</a:t>
            </a:r>
            <a:r>
              <a:rPr lang="hr-HR" dirty="0"/>
              <a:t>), </a:t>
            </a:r>
            <a:r>
              <a:rPr lang="hr-HR" dirty="0">
                <a:hlinkClick r:id="rId3"/>
              </a:rPr>
              <a:t>https://srednje.e-upisi.hr</a:t>
            </a:r>
            <a:r>
              <a:rPr lang="hr-HR" dirty="0"/>
              <a:t> </a:t>
            </a:r>
          </a:p>
          <a:p>
            <a:r>
              <a:rPr lang="hr-HR" dirty="0"/>
              <a:t>K</a:t>
            </a:r>
            <a:r>
              <a:rPr lang="fi-FI" dirty="0"/>
              <a:t>oristeći svoj AAI@EduHr identitet</a:t>
            </a:r>
            <a:r>
              <a:rPr lang="hr-HR" dirty="0"/>
              <a:t>  </a:t>
            </a:r>
          </a:p>
        </p:txBody>
      </p:sp>
    </p:spTree>
    <p:extLst>
      <p:ext uri="{BB962C8B-B14F-4D97-AF65-F5344CB8AC3E}">
        <p14:creationId xmlns:p14="http://schemas.microsoft.com/office/powerpoint/2010/main" val="1137833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zervirano mjesto sadržaja 4">
            <a:extLst>
              <a:ext uri="{FF2B5EF4-FFF2-40B4-BE49-F238E27FC236}">
                <a16:creationId xmlns:a16="http://schemas.microsoft.com/office/drawing/2014/main" id="{D4D3B5C8-A959-4FF1-90EA-A041C67D66E6}"/>
              </a:ext>
            </a:extLst>
          </p:cNvPr>
          <p:cNvPicPr>
            <a:picLocks noGrp="1" noChangeAspect="1"/>
          </p:cNvPicPr>
          <p:nvPr>
            <p:ph sz="half" idx="1"/>
          </p:nvPr>
        </p:nvPicPr>
        <p:blipFill>
          <a:blip r:embed="rId2"/>
          <a:stretch>
            <a:fillRect/>
          </a:stretch>
        </p:blipFill>
        <p:spPr>
          <a:xfrm>
            <a:off x="469083" y="793665"/>
            <a:ext cx="8960143" cy="5270670"/>
          </a:xfrm>
          <a:prstGeom prst="rect">
            <a:avLst/>
          </a:prstGeom>
        </p:spPr>
      </p:pic>
    </p:spTree>
    <p:extLst>
      <p:ext uri="{BB962C8B-B14F-4D97-AF65-F5344CB8AC3E}">
        <p14:creationId xmlns:p14="http://schemas.microsoft.com/office/powerpoint/2010/main" val="1340415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zervirano mjesto sadržaja 5">
            <a:extLst>
              <a:ext uri="{FF2B5EF4-FFF2-40B4-BE49-F238E27FC236}">
                <a16:creationId xmlns:a16="http://schemas.microsoft.com/office/drawing/2014/main" id="{567914CC-D12B-439B-BEB8-C5FB39AB8692}"/>
              </a:ext>
            </a:extLst>
          </p:cNvPr>
          <p:cNvSpPr>
            <a:spLocks noGrp="1"/>
          </p:cNvSpPr>
          <p:nvPr>
            <p:ph sz="half" idx="2"/>
          </p:nvPr>
        </p:nvSpPr>
        <p:spPr>
          <a:xfrm>
            <a:off x="360727" y="419450"/>
            <a:ext cx="5062056" cy="5665235"/>
          </a:xfrm>
        </p:spPr>
        <p:txBody>
          <a:bodyPr>
            <a:normAutofit/>
          </a:bodyPr>
          <a:lstStyle/>
          <a:p>
            <a:r>
              <a:rPr lang="hr-HR" dirty="0"/>
              <a:t>Po uspješnoj prijavi u sustav moguće je pregledati osobne podatke i ocjene, a nakon što se iz e-Matice prenesu i rezultati natjecanja, bit će moguće pregledati i te podatke.</a:t>
            </a:r>
          </a:p>
          <a:p>
            <a:r>
              <a:rPr lang="hr-HR" dirty="0"/>
              <a:t>Krive podatke (osobne podatke, ocjene, natjecanja) prijavit razrednici ili stručnoj službi.</a:t>
            </a:r>
          </a:p>
          <a:p>
            <a:pPr marL="0" indent="0">
              <a:buNone/>
            </a:pPr>
            <a:r>
              <a:rPr lang="hr-HR" dirty="0"/>
              <a:t>Radi bolje preglednosti oni su organizirani u više zasebnih dijelova:</a:t>
            </a:r>
          </a:p>
          <a:p>
            <a:r>
              <a:rPr lang="hr-HR" dirty="0"/>
              <a:t>Osobni podatci</a:t>
            </a:r>
          </a:p>
          <a:p>
            <a:r>
              <a:rPr lang="hr-HR" dirty="0"/>
              <a:t>Podatci za kontakt</a:t>
            </a:r>
          </a:p>
          <a:p>
            <a:r>
              <a:rPr lang="hr-HR" dirty="0"/>
              <a:t>Školovanje – osnovna škola</a:t>
            </a:r>
          </a:p>
          <a:p>
            <a:r>
              <a:rPr lang="hr-HR" dirty="0"/>
              <a:t>Ocjene – osnovna škola</a:t>
            </a:r>
          </a:p>
          <a:p>
            <a:r>
              <a:rPr lang="hr-HR" dirty="0"/>
              <a:t>Natjecanja </a:t>
            </a:r>
          </a:p>
          <a:p>
            <a:r>
              <a:rPr lang="hr-HR" dirty="0"/>
              <a:t>Sportovi</a:t>
            </a:r>
          </a:p>
          <a:p>
            <a:endParaRPr lang="hr-HR" dirty="0"/>
          </a:p>
          <a:p>
            <a:endParaRPr lang="hr-HR" dirty="0"/>
          </a:p>
        </p:txBody>
      </p:sp>
      <p:pic>
        <p:nvPicPr>
          <p:cNvPr id="8" name="Slika 7">
            <a:extLst>
              <a:ext uri="{FF2B5EF4-FFF2-40B4-BE49-F238E27FC236}">
                <a16:creationId xmlns:a16="http://schemas.microsoft.com/office/drawing/2014/main" id="{86CC516B-6341-47D2-B51F-5CC72971788D}"/>
              </a:ext>
            </a:extLst>
          </p:cNvPr>
          <p:cNvPicPr>
            <a:picLocks noChangeAspect="1"/>
          </p:cNvPicPr>
          <p:nvPr/>
        </p:nvPicPr>
        <p:blipFill>
          <a:blip r:embed="rId2"/>
          <a:stretch>
            <a:fillRect/>
          </a:stretch>
        </p:blipFill>
        <p:spPr>
          <a:xfrm>
            <a:off x="5625463" y="1732529"/>
            <a:ext cx="5996086" cy="3900677"/>
          </a:xfrm>
          <a:prstGeom prst="rect">
            <a:avLst/>
          </a:prstGeom>
        </p:spPr>
      </p:pic>
    </p:spTree>
    <p:extLst>
      <p:ext uri="{BB962C8B-B14F-4D97-AF65-F5344CB8AC3E}">
        <p14:creationId xmlns:p14="http://schemas.microsoft.com/office/powerpoint/2010/main" val="28563711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99720EF7-697B-4803-9852-385C41B45F96}"/>
              </a:ext>
            </a:extLst>
          </p:cNvPr>
          <p:cNvSpPr>
            <a:spLocks noGrp="1"/>
          </p:cNvSpPr>
          <p:nvPr>
            <p:ph sz="half" idx="1"/>
          </p:nvPr>
        </p:nvSpPr>
        <p:spPr>
          <a:xfrm>
            <a:off x="376806" y="583799"/>
            <a:ext cx="11342614" cy="2845201"/>
          </a:xfrm>
        </p:spPr>
        <p:txBody>
          <a:bodyPr>
            <a:normAutofit/>
          </a:bodyPr>
          <a:lstStyle/>
          <a:p>
            <a:r>
              <a:rPr lang="hr-HR" dirty="0">
                <a:solidFill>
                  <a:srgbClr val="000000"/>
                </a:solidFill>
                <a:latin typeface="Arial" panose="020B0604020202020204" pitchFamily="34" charset="0"/>
              </a:rPr>
              <a:t>Nakon dijela s osobnim podatcima slijede </a:t>
            </a:r>
            <a:r>
              <a:rPr lang="hr-HR" i="1" dirty="0">
                <a:solidFill>
                  <a:srgbClr val="000000"/>
                </a:solidFill>
                <a:latin typeface="Arial" panose="020B0604020202020204" pitchFamily="34" charset="0"/>
              </a:rPr>
              <a:t>Podatci za kontakt</a:t>
            </a:r>
            <a:r>
              <a:rPr lang="hr-HR" dirty="0">
                <a:solidFill>
                  <a:srgbClr val="000000"/>
                </a:solidFill>
                <a:latin typeface="Arial" panose="020B0604020202020204" pitchFamily="34" charset="0"/>
              </a:rPr>
              <a:t>. Ovdje je potrebno upisati adresu elektroničke pošte i broj mobitela učenika te adresu elektroničke pošte i broj mobitela roditelja/skrbnika. Ovi podatci ne pripadaju u obavezne, ali korisno ih je upisati zbog kontakta u slučaju problema, jer se pojavljuju u sučelju upisnih povjerenstava osnovnih i srednjih škola, MZO-a i CARNET-a. </a:t>
            </a:r>
          </a:p>
          <a:p>
            <a:r>
              <a:rPr lang="hr-HR" dirty="0">
                <a:solidFill>
                  <a:srgbClr val="000000"/>
                </a:solidFill>
                <a:latin typeface="Arial" panose="020B0604020202020204" pitchFamily="34" charset="0"/>
              </a:rPr>
              <a:t>Broj mobitela unosi se na sljedeći način: pozivni broj države, pozivni broj mreže (bez vodeće nule) te broj mobitela (primjer ispravnog unosa broja mobitela: +385 95 123456). </a:t>
            </a:r>
          </a:p>
          <a:p>
            <a:r>
              <a:rPr lang="hr-HR" dirty="0">
                <a:solidFill>
                  <a:srgbClr val="000000"/>
                </a:solidFill>
                <a:latin typeface="Arial" panose="020B0604020202020204" pitchFamily="34" charset="0"/>
              </a:rPr>
              <a:t>Uneseni podatci spremaju se klikom na gumb Pohrani koji se nalazi u donjem desnom kutu prozora	</a:t>
            </a:r>
          </a:p>
          <a:p>
            <a:endParaRPr lang="hr-HR" dirty="0"/>
          </a:p>
        </p:txBody>
      </p:sp>
      <p:pic>
        <p:nvPicPr>
          <p:cNvPr id="5" name="Rezervirano mjesto sadržaja 4">
            <a:extLst>
              <a:ext uri="{FF2B5EF4-FFF2-40B4-BE49-F238E27FC236}">
                <a16:creationId xmlns:a16="http://schemas.microsoft.com/office/drawing/2014/main" id="{1D6875B6-06EA-4B6C-981C-391B991C5403}"/>
              </a:ext>
            </a:extLst>
          </p:cNvPr>
          <p:cNvPicPr>
            <a:picLocks noGrp="1" noChangeAspect="1"/>
          </p:cNvPicPr>
          <p:nvPr>
            <p:ph sz="half" idx="2"/>
          </p:nvPr>
        </p:nvPicPr>
        <p:blipFill>
          <a:blip r:embed="rId2"/>
          <a:stretch>
            <a:fillRect/>
          </a:stretch>
        </p:blipFill>
        <p:spPr>
          <a:xfrm>
            <a:off x="698455" y="3448140"/>
            <a:ext cx="7467529" cy="2170620"/>
          </a:xfrm>
          <a:prstGeom prst="rect">
            <a:avLst/>
          </a:prstGeom>
        </p:spPr>
      </p:pic>
      <p:pic>
        <p:nvPicPr>
          <p:cNvPr id="6" name="Slika 5">
            <a:extLst>
              <a:ext uri="{FF2B5EF4-FFF2-40B4-BE49-F238E27FC236}">
                <a16:creationId xmlns:a16="http://schemas.microsoft.com/office/drawing/2014/main" id="{43F450D7-8C2E-4454-BFEB-08641F755234}"/>
              </a:ext>
            </a:extLst>
          </p:cNvPr>
          <p:cNvPicPr>
            <a:picLocks noChangeAspect="1"/>
          </p:cNvPicPr>
          <p:nvPr/>
        </p:nvPicPr>
        <p:blipFill>
          <a:blip r:embed="rId3"/>
          <a:stretch>
            <a:fillRect/>
          </a:stretch>
        </p:blipFill>
        <p:spPr>
          <a:xfrm>
            <a:off x="4862113" y="5637901"/>
            <a:ext cx="7078014" cy="754509"/>
          </a:xfrm>
          <a:prstGeom prst="rect">
            <a:avLst/>
          </a:prstGeom>
        </p:spPr>
      </p:pic>
    </p:spTree>
    <p:extLst>
      <p:ext uri="{BB962C8B-B14F-4D97-AF65-F5344CB8AC3E}">
        <p14:creationId xmlns:p14="http://schemas.microsoft.com/office/powerpoint/2010/main" val="34416375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83CA1DB-8089-4690-A4E6-446DE97B5421}"/>
              </a:ext>
            </a:extLst>
          </p:cNvPr>
          <p:cNvSpPr>
            <a:spLocks noGrp="1"/>
          </p:cNvSpPr>
          <p:nvPr>
            <p:ph type="title"/>
          </p:nvPr>
        </p:nvSpPr>
        <p:spPr>
          <a:xfrm>
            <a:off x="861892" y="217862"/>
            <a:ext cx="8596668" cy="1320800"/>
          </a:xfrm>
        </p:spPr>
        <p:txBody>
          <a:bodyPr/>
          <a:lstStyle/>
          <a:p>
            <a:pPr algn="ctr"/>
            <a:r>
              <a:rPr lang="hr-HR" dirty="0">
                <a:solidFill>
                  <a:srgbClr val="92D050"/>
                </a:solidFill>
              </a:rPr>
              <a:t>Prijava programa</a:t>
            </a:r>
          </a:p>
        </p:txBody>
      </p:sp>
      <p:pic>
        <p:nvPicPr>
          <p:cNvPr id="4" name="Rezervirano mjesto sadržaja 3">
            <a:extLst>
              <a:ext uri="{FF2B5EF4-FFF2-40B4-BE49-F238E27FC236}">
                <a16:creationId xmlns:a16="http://schemas.microsoft.com/office/drawing/2014/main" id="{8C110D6C-AD99-4BAB-94CC-70CB0761820A}"/>
              </a:ext>
            </a:extLst>
          </p:cNvPr>
          <p:cNvPicPr>
            <a:picLocks noGrp="1" noChangeAspect="1"/>
          </p:cNvPicPr>
          <p:nvPr>
            <p:ph idx="1"/>
          </p:nvPr>
        </p:nvPicPr>
        <p:blipFill>
          <a:blip r:embed="rId2"/>
          <a:stretch>
            <a:fillRect/>
          </a:stretch>
        </p:blipFill>
        <p:spPr>
          <a:xfrm>
            <a:off x="427894" y="1433103"/>
            <a:ext cx="8468977" cy="2956841"/>
          </a:xfrm>
          <a:prstGeom prst="rect">
            <a:avLst/>
          </a:prstGeom>
        </p:spPr>
      </p:pic>
      <p:pic>
        <p:nvPicPr>
          <p:cNvPr id="6" name="Slika 5">
            <a:extLst>
              <a:ext uri="{FF2B5EF4-FFF2-40B4-BE49-F238E27FC236}">
                <a16:creationId xmlns:a16="http://schemas.microsoft.com/office/drawing/2014/main" id="{BC0EC7DF-A3F3-40FB-8C97-9B3A1ECD5B9F}"/>
              </a:ext>
            </a:extLst>
          </p:cNvPr>
          <p:cNvPicPr>
            <a:picLocks noChangeAspect="1"/>
          </p:cNvPicPr>
          <p:nvPr/>
        </p:nvPicPr>
        <p:blipFill>
          <a:blip r:embed="rId3"/>
          <a:stretch>
            <a:fillRect/>
          </a:stretch>
        </p:blipFill>
        <p:spPr>
          <a:xfrm>
            <a:off x="3926047" y="3863690"/>
            <a:ext cx="7234763" cy="2226717"/>
          </a:xfrm>
          <a:prstGeom prst="rect">
            <a:avLst/>
          </a:prstGeom>
        </p:spPr>
      </p:pic>
    </p:spTree>
    <p:extLst>
      <p:ext uri="{BB962C8B-B14F-4D97-AF65-F5344CB8AC3E}">
        <p14:creationId xmlns:p14="http://schemas.microsoft.com/office/powerpoint/2010/main" val="16389032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686869-63E8-4F82-9869-E4F887248977}"/>
              </a:ext>
            </a:extLst>
          </p:cNvPr>
          <p:cNvSpPr>
            <a:spLocks noGrp="1"/>
          </p:cNvSpPr>
          <p:nvPr>
            <p:ph type="title"/>
          </p:nvPr>
        </p:nvSpPr>
        <p:spPr>
          <a:xfrm>
            <a:off x="477631" y="969132"/>
            <a:ext cx="3658299" cy="1325563"/>
          </a:xfrm>
        </p:spPr>
        <p:txBody>
          <a:bodyPr/>
          <a:lstStyle/>
          <a:p>
            <a:pPr algn="ctr"/>
            <a:r>
              <a:rPr lang="hr-HR" dirty="0">
                <a:solidFill>
                  <a:srgbClr val="92D050"/>
                </a:solidFill>
              </a:rPr>
              <a:t>Lista prioriteta</a:t>
            </a:r>
          </a:p>
        </p:txBody>
      </p:sp>
      <p:pic>
        <p:nvPicPr>
          <p:cNvPr id="5" name="Slika 4">
            <a:extLst>
              <a:ext uri="{FF2B5EF4-FFF2-40B4-BE49-F238E27FC236}">
                <a16:creationId xmlns:a16="http://schemas.microsoft.com/office/drawing/2014/main" id="{6F9D5CD4-A53D-40C2-B1D5-2370EC047D55}"/>
              </a:ext>
            </a:extLst>
          </p:cNvPr>
          <p:cNvPicPr>
            <a:picLocks noChangeAspect="1"/>
          </p:cNvPicPr>
          <p:nvPr/>
        </p:nvPicPr>
        <p:blipFill>
          <a:blip r:embed="rId2"/>
          <a:stretch>
            <a:fillRect/>
          </a:stretch>
        </p:blipFill>
        <p:spPr>
          <a:xfrm>
            <a:off x="293072" y="3145872"/>
            <a:ext cx="5802927" cy="3594885"/>
          </a:xfrm>
          <a:prstGeom prst="rect">
            <a:avLst/>
          </a:prstGeom>
        </p:spPr>
      </p:pic>
      <p:pic>
        <p:nvPicPr>
          <p:cNvPr id="4" name="Rezervirano mjesto sadržaja 3">
            <a:extLst>
              <a:ext uri="{FF2B5EF4-FFF2-40B4-BE49-F238E27FC236}">
                <a16:creationId xmlns:a16="http://schemas.microsoft.com/office/drawing/2014/main" id="{38FA6311-5255-4D40-8DFF-224F6958BE95}"/>
              </a:ext>
            </a:extLst>
          </p:cNvPr>
          <p:cNvPicPr>
            <a:picLocks noGrp="1" noChangeAspect="1"/>
          </p:cNvPicPr>
          <p:nvPr>
            <p:ph idx="1"/>
          </p:nvPr>
        </p:nvPicPr>
        <p:blipFill>
          <a:blip r:embed="rId3"/>
          <a:stretch>
            <a:fillRect/>
          </a:stretch>
        </p:blipFill>
        <p:spPr>
          <a:xfrm>
            <a:off x="4748169" y="541396"/>
            <a:ext cx="7296722" cy="2671587"/>
          </a:xfrm>
          <a:prstGeom prst="rect">
            <a:avLst/>
          </a:prstGeom>
        </p:spPr>
      </p:pic>
    </p:spTree>
    <p:extLst>
      <p:ext uri="{BB962C8B-B14F-4D97-AF65-F5344CB8AC3E}">
        <p14:creationId xmlns:p14="http://schemas.microsoft.com/office/powerpoint/2010/main" val="2278683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169423" y="478171"/>
            <a:ext cx="7467600" cy="906011"/>
          </a:xfrm>
        </p:spPr>
        <p:txBody>
          <a:bodyPr/>
          <a:lstStyle/>
          <a:p>
            <a:pPr algn="ctr"/>
            <a:r>
              <a:rPr lang="hr-HR" dirty="0">
                <a:solidFill>
                  <a:schemeClr val="accent2">
                    <a:lumMod val="50000"/>
                  </a:schemeClr>
                </a:solidFill>
              </a:rPr>
              <a:t>Dodatni element</a:t>
            </a:r>
          </a:p>
        </p:txBody>
      </p:sp>
      <p:sp>
        <p:nvSpPr>
          <p:cNvPr id="3" name="Rezervirano mjesto sadržaja 2"/>
          <p:cNvSpPr>
            <a:spLocks noGrp="1"/>
          </p:cNvSpPr>
          <p:nvPr>
            <p:ph idx="1"/>
          </p:nvPr>
        </p:nvSpPr>
        <p:spPr>
          <a:xfrm>
            <a:off x="335559" y="1701120"/>
            <a:ext cx="9999677" cy="4846488"/>
          </a:xfrm>
        </p:spPr>
        <p:txBody>
          <a:bodyPr>
            <a:normAutofit/>
          </a:bodyPr>
          <a:lstStyle/>
          <a:p>
            <a:pPr>
              <a:buFont typeface="Wingdings" pitchFamily="2" charset="2"/>
              <a:buNone/>
            </a:pPr>
            <a:r>
              <a:rPr lang="hr-HR" sz="3000" dirty="0"/>
              <a:t>Sposobnosti i darovitosti kandidata dokazuju se i vrednuju: </a:t>
            </a:r>
          </a:p>
          <a:p>
            <a:pPr>
              <a:buFont typeface="Wingdings" pitchFamily="2" charset="2"/>
              <a:buNone/>
            </a:pPr>
            <a:endParaRPr lang="hr-HR" sz="1800" b="1" dirty="0"/>
          </a:p>
          <a:p>
            <a:pPr>
              <a:buFont typeface="Wingdings" pitchFamily="2" charset="2"/>
              <a:buNone/>
            </a:pPr>
            <a:r>
              <a:rPr lang="hr-HR" b="1" i="1" dirty="0"/>
              <a:t>1. 	</a:t>
            </a:r>
            <a:r>
              <a:rPr lang="hr-HR" b="1" i="1" u="sng" dirty="0"/>
              <a:t>Na osnovi provjere (ispitivanja) sposobnosti umjetničkog izražavanja i kreativnosti; </a:t>
            </a:r>
          </a:p>
          <a:p>
            <a:pPr>
              <a:buFont typeface="Wingdings" pitchFamily="2" charset="2"/>
              <a:buNone/>
            </a:pPr>
            <a:endParaRPr lang="hr-HR" b="1" i="1" u="sng" dirty="0"/>
          </a:p>
          <a:p>
            <a:pPr>
              <a:buFont typeface="Wingdings" pitchFamily="2" charset="2"/>
              <a:buNone/>
            </a:pPr>
            <a:r>
              <a:rPr lang="hr-HR" dirty="0"/>
              <a:t>	Umjetničke (likovne) škole provode ispitivanje darovitosti kandidata za likovno izražavanje crtanjem olovkom ili ugljenom te slikanjem (tempera ili akvarel).</a:t>
            </a:r>
          </a:p>
          <a:p>
            <a:pPr>
              <a:buFont typeface="Wingdings" pitchFamily="2" charset="2"/>
              <a:buNone/>
            </a:pPr>
            <a:r>
              <a:rPr lang="hr-HR" dirty="0"/>
              <a:t>     Navedenom provjerom moguće je ostvariti najviše 120 bodova, a minimalni bodovni prag je 70.</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0A19096-26A0-46BF-9D4E-C692EBD6DC95}"/>
              </a:ext>
            </a:extLst>
          </p:cNvPr>
          <p:cNvSpPr>
            <a:spLocks noGrp="1"/>
          </p:cNvSpPr>
          <p:nvPr>
            <p:ph type="title"/>
          </p:nvPr>
        </p:nvSpPr>
        <p:spPr>
          <a:xfrm>
            <a:off x="677334" y="229990"/>
            <a:ext cx="8596668" cy="1320800"/>
          </a:xfrm>
        </p:spPr>
        <p:txBody>
          <a:bodyPr/>
          <a:lstStyle/>
          <a:p>
            <a:pPr algn="ctr"/>
            <a:r>
              <a:rPr lang="hr-HR" dirty="0">
                <a:solidFill>
                  <a:srgbClr val="92D050"/>
                </a:solidFill>
              </a:rPr>
              <a:t>Dodatne provjere znanja, vještina i sposobnosti</a:t>
            </a:r>
          </a:p>
        </p:txBody>
      </p:sp>
      <p:pic>
        <p:nvPicPr>
          <p:cNvPr id="4" name="Rezervirano mjesto sadržaja 3">
            <a:extLst>
              <a:ext uri="{FF2B5EF4-FFF2-40B4-BE49-F238E27FC236}">
                <a16:creationId xmlns:a16="http://schemas.microsoft.com/office/drawing/2014/main" id="{266F312D-F543-4C82-894E-D84FE4D8C49B}"/>
              </a:ext>
            </a:extLst>
          </p:cNvPr>
          <p:cNvPicPr>
            <a:picLocks noGrp="1" noChangeAspect="1"/>
          </p:cNvPicPr>
          <p:nvPr>
            <p:ph idx="1"/>
          </p:nvPr>
        </p:nvPicPr>
        <p:blipFill>
          <a:blip r:embed="rId2"/>
          <a:stretch>
            <a:fillRect/>
          </a:stretch>
        </p:blipFill>
        <p:spPr>
          <a:xfrm>
            <a:off x="394673" y="1862356"/>
            <a:ext cx="9233841" cy="4541481"/>
          </a:xfrm>
          <a:prstGeom prst="rect">
            <a:avLst/>
          </a:prstGeom>
        </p:spPr>
      </p:pic>
    </p:spTree>
    <p:extLst>
      <p:ext uri="{BB962C8B-B14F-4D97-AF65-F5344CB8AC3E}">
        <p14:creationId xmlns:p14="http://schemas.microsoft.com/office/powerpoint/2010/main" val="12345194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194CD038-03F9-48C4-AAF4-B61D37323AAE}"/>
              </a:ext>
            </a:extLst>
          </p:cNvPr>
          <p:cNvSpPr>
            <a:spLocks noGrp="1"/>
          </p:cNvSpPr>
          <p:nvPr>
            <p:ph idx="1"/>
          </p:nvPr>
        </p:nvSpPr>
        <p:spPr>
          <a:xfrm>
            <a:off x="501164" y="1609784"/>
            <a:ext cx="9112619" cy="4752975"/>
          </a:xfrm>
        </p:spPr>
        <p:style>
          <a:lnRef idx="2">
            <a:schemeClr val="accent6"/>
          </a:lnRef>
          <a:fillRef idx="1">
            <a:schemeClr val="lt1"/>
          </a:fillRef>
          <a:effectRef idx="0">
            <a:schemeClr val="accent6"/>
          </a:effectRef>
          <a:fontRef idx="minor">
            <a:schemeClr val="dk1"/>
          </a:fontRef>
        </p:style>
        <p:txBody>
          <a:bodyPr rtlCol="0">
            <a:normAutofit/>
          </a:bodyPr>
          <a:lstStyle/>
          <a:p>
            <a:pPr>
              <a:defRPr/>
            </a:pPr>
            <a:r>
              <a:rPr lang="hr-HR" sz="2200" dirty="0">
                <a:solidFill>
                  <a:schemeClr val="tx1"/>
                </a:solidFill>
              </a:rPr>
              <a:t>Ljestvice se ažuriraju svakih sat vremena</a:t>
            </a:r>
          </a:p>
          <a:p>
            <a:pPr>
              <a:defRPr/>
            </a:pPr>
            <a:r>
              <a:rPr lang="hr-HR" sz="2200" dirty="0">
                <a:solidFill>
                  <a:schemeClr val="tx1"/>
                </a:solidFill>
              </a:rPr>
              <a:t>Ako kandidat nije zadovoljio potrebne preduvjete za upis nekog od prijavljenih programa, navedeno će biti vidljivo na detaljnom prikazu bodovanja. Takve programe kandidat može izbrisati sa svoje liste i umjesto njih prijaviti druge.</a:t>
            </a:r>
          </a:p>
          <a:p>
            <a:pPr>
              <a:defRPr/>
            </a:pPr>
            <a:r>
              <a:rPr lang="hr-HR" sz="2200" dirty="0">
                <a:solidFill>
                  <a:schemeClr val="tx1"/>
                </a:solidFill>
              </a:rPr>
              <a:t>Svakog punog sata za svakog kandidata pronalazi se program koji mu je najviše na listi prioriteta, a za koji ostvaruje potrebne bodove i nalazi se unutar upisne kvote. Kandidat se briše sa svih ostalih lista i time se otvaraju slobodna mjesta za ostale kandidate.</a:t>
            </a:r>
          </a:p>
          <a:p>
            <a:pPr>
              <a:defRPr/>
            </a:pPr>
            <a:r>
              <a:rPr lang="hr-HR" sz="2200" dirty="0">
                <a:solidFill>
                  <a:schemeClr val="tx1"/>
                </a:solidFill>
              </a:rPr>
              <a:t>Ogledne ljestvice poretka – podložne promjenama/trenutačno bodovno stanje</a:t>
            </a:r>
          </a:p>
          <a:p>
            <a:pPr>
              <a:defRPr/>
            </a:pPr>
            <a:r>
              <a:rPr lang="hr-HR" sz="2200" dirty="0">
                <a:solidFill>
                  <a:schemeClr val="tx1"/>
                </a:solidFill>
              </a:rPr>
              <a:t>Konačna ljestvica poretka – samo jedan program</a:t>
            </a:r>
            <a:endParaRPr lang="en-US" sz="2200" dirty="0">
              <a:solidFill>
                <a:schemeClr val="tx1"/>
              </a:solidFill>
            </a:endParaRPr>
          </a:p>
        </p:txBody>
      </p:sp>
      <p:sp>
        <p:nvSpPr>
          <p:cNvPr id="3" name="Naslov 2">
            <a:extLst>
              <a:ext uri="{FF2B5EF4-FFF2-40B4-BE49-F238E27FC236}">
                <a16:creationId xmlns:a16="http://schemas.microsoft.com/office/drawing/2014/main" id="{C6216EA6-4D15-4ED6-99C5-FF9DBC387CA0}"/>
              </a:ext>
            </a:extLst>
          </p:cNvPr>
          <p:cNvSpPr>
            <a:spLocks noGrp="1"/>
          </p:cNvSpPr>
          <p:nvPr>
            <p:ph type="title"/>
          </p:nvPr>
        </p:nvSpPr>
        <p:spPr/>
        <p:txBody>
          <a:bodyPr/>
          <a:lstStyle/>
          <a:p>
            <a:r>
              <a:rPr lang="hr-HR" dirty="0"/>
              <a:t>Ljestvice poretka</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CC80484-1D53-4DE5-A6EA-57EA7F87B7A9}"/>
              </a:ext>
            </a:extLst>
          </p:cNvPr>
          <p:cNvSpPr>
            <a:spLocks noGrp="1"/>
          </p:cNvSpPr>
          <p:nvPr>
            <p:ph type="title"/>
          </p:nvPr>
        </p:nvSpPr>
        <p:spPr/>
        <p:txBody>
          <a:bodyPr/>
          <a:lstStyle/>
          <a:p>
            <a:r>
              <a:rPr lang="hr-HR" dirty="0">
                <a:solidFill>
                  <a:srgbClr val="92D050"/>
                </a:solidFill>
              </a:rPr>
              <a:t>Ispis, potpisivanje i učitavanje upisnica</a:t>
            </a:r>
          </a:p>
        </p:txBody>
      </p:sp>
      <p:sp>
        <p:nvSpPr>
          <p:cNvPr id="3" name="Rezervirano mjesto sadržaja 2">
            <a:extLst>
              <a:ext uri="{FF2B5EF4-FFF2-40B4-BE49-F238E27FC236}">
                <a16:creationId xmlns:a16="http://schemas.microsoft.com/office/drawing/2014/main" id="{B896437C-A2D4-4A2E-BE07-7A45F102C53A}"/>
              </a:ext>
            </a:extLst>
          </p:cNvPr>
          <p:cNvSpPr>
            <a:spLocks noGrp="1"/>
          </p:cNvSpPr>
          <p:nvPr>
            <p:ph idx="1"/>
          </p:nvPr>
        </p:nvSpPr>
        <p:spPr>
          <a:xfrm>
            <a:off x="494252" y="1648058"/>
            <a:ext cx="9715150" cy="4600342"/>
          </a:xfrm>
        </p:spPr>
        <p:txBody>
          <a:bodyPr>
            <a:normAutofit/>
          </a:bodyPr>
          <a:lstStyle/>
          <a:p>
            <a:r>
              <a:rPr lang="hr-HR" dirty="0"/>
              <a:t>Gumb s poveznicom Upisnica pojavljuje se na kartici Moji rezultati nakon objave konačnih ljestvica poretka.</a:t>
            </a:r>
          </a:p>
          <a:p>
            <a:r>
              <a:rPr lang="hr-HR" dirty="0"/>
              <a:t>Klik na gumb Upisnica otvara obrazac upisnice koju je potrebno ispisati.</a:t>
            </a:r>
          </a:p>
          <a:p>
            <a:r>
              <a:rPr lang="hr-HR" dirty="0"/>
              <a:t>Ispisanu upisnicu potpisuju i učenik i roditelji. </a:t>
            </a:r>
          </a:p>
          <a:p>
            <a:r>
              <a:rPr lang="hr-HR" dirty="0"/>
              <a:t>Potpisanu upisnicu je potrebno ponovno učitati u sustav. Učitava se klikom na gumb Upisnica na kartici Moji rezultati. Otvara se prozor Učitaj koji omogućuje dodavanje datoteke s računala.</a:t>
            </a:r>
          </a:p>
          <a:p>
            <a:r>
              <a:rPr lang="hr-HR" dirty="0"/>
              <a:t>Nakon učitavanja upisnice klikom na gumb Slanje datoteka omogućuje se njezino spremanje u sustav i prikazuje se srednjoj školi koja ju treba provjeriti i potvrditi.</a:t>
            </a:r>
          </a:p>
          <a:p>
            <a:r>
              <a:rPr lang="hr-HR" dirty="0"/>
              <a:t>Vrijeme dostavljanja upisnica svaka škola objavljuje na svojim mrežnim stranicama.</a:t>
            </a:r>
          </a:p>
        </p:txBody>
      </p:sp>
    </p:spTree>
    <p:extLst>
      <p:ext uri="{BB962C8B-B14F-4D97-AF65-F5344CB8AC3E}">
        <p14:creationId xmlns:p14="http://schemas.microsoft.com/office/powerpoint/2010/main" val="324069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lika 1">
            <a:extLst>
              <a:ext uri="{FF2B5EF4-FFF2-40B4-BE49-F238E27FC236}">
                <a16:creationId xmlns:a16="http://schemas.microsoft.com/office/drawing/2014/main" id="{2A62AA02-C428-4E20-8173-BF98149DFA57}"/>
              </a:ext>
            </a:extLst>
          </p:cNvPr>
          <p:cNvPicPr>
            <a:picLocks noChangeAspect="1"/>
          </p:cNvPicPr>
          <p:nvPr/>
        </p:nvPicPr>
        <p:blipFill>
          <a:blip r:embed="rId2"/>
          <a:stretch>
            <a:fillRect/>
          </a:stretch>
        </p:blipFill>
        <p:spPr>
          <a:xfrm>
            <a:off x="532788" y="867335"/>
            <a:ext cx="10126537" cy="1481582"/>
          </a:xfrm>
          <a:prstGeom prst="rect">
            <a:avLst/>
          </a:prstGeom>
        </p:spPr>
      </p:pic>
      <p:pic>
        <p:nvPicPr>
          <p:cNvPr id="3" name="Slika 2">
            <a:extLst>
              <a:ext uri="{FF2B5EF4-FFF2-40B4-BE49-F238E27FC236}">
                <a16:creationId xmlns:a16="http://schemas.microsoft.com/office/drawing/2014/main" id="{CE9F6E16-E68F-4795-B92F-BE3FBA70BA61}"/>
              </a:ext>
            </a:extLst>
          </p:cNvPr>
          <p:cNvPicPr>
            <a:picLocks noChangeAspect="1"/>
          </p:cNvPicPr>
          <p:nvPr/>
        </p:nvPicPr>
        <p:blipFill>
          <a:blip r:embed="rId3"/>
          <a:stretch>
            <a:fillRect/>
          </a:stretch>
        </p:blipFill>
        <p:spPr>
          <a:xfrm>
            <a:off x="532788" y="2758828"/>
            <a:ext cx="10126537" cy="3409075"/>
          </a:xfrm>
          <a:prstGeom prst="rect">
            <a:avLst/>
          </a:prstGeom>
        </p:spPr>
      </p:pic>
    </p:spTree>
    <p:extLst>
      <p:ext uri="{BB962C8B-B14F-4D97-AF65-F5344CB8AC3E}">
        <p14:creationId xmlns:p14="http://schemas.microsoft.com/office/powerpoint/2010/main" val="28694538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449099F-D45F-492F-8B92-DA80DBA18563}"/>
              </a:ext>
            </a:extLst>
          </p:cNvPr>
          <p:cNvSpPr>
            <a:spLocks noGrp="1"/>
          </p:cNvSpPr>
          <p:nvPr>
            <p:ph type="title"/>
          </p:nvPr>
        </p:nvSpPr>
        <p:spPr>
          <a:xfrm>
            <a:off x="838199" y="172178"/>
            <a:ext cx="8498748" cy="1325563"/>
          </a:xfrm>
        </p:spPr>
        <p:txBody>
          <a:bodyPr>
            <a:normAutofit/>
          </a:bodyPr>
          <a:lstStyle/>
          <a:p>
            <a:r>
              <a:rPr lang="hr-HR" sz="2800" dirty="0"/>
              <a:t>PROMJENE NAZIVA STRUKOVNIH SMJEROVA UVOĐENJEM MODULARNE NASTAVE</a:t>
            </a:r>
          </a:p>
        </p:txBody>
      </p:sp>
      <p:graphicFrame>
        <p:nvGraphicFramePr>
          <p:cNvPr id="6" name="Rezervirano mjesto sadržaja 5">
            <a:extLst>
              <a:ext uri="{FF2B5EF4-FFF2-40B4-BE49-F238E27FC236}">
                <a16:creationId xmlns:a16="http://schemas.microsoft.com/office/drawing/2014/main" id="{B106D642-47C6-45DC-B33C-C3E9DDB52426}"/>
              </a:ext>
            </a:extLst>
          </p:cNvPr>
          <p:cNvGraphicFramePr>
            <a:graphicFrameLocks noGrp="1"/>
          </p:cNvGraphicFramePr>
          <p:nvPr>
            <p:ph idx="1"/>
            <p:extLst>
              <p:ext uri="{D42A27DB-BD31-4B8C-83A1-F6EECF244321}">
                <p14:modId xmlns:p14="http://schemas.microsoft.com/office/powerpoint/2010/main" val="1705378055"/>
              </p:ext>
            </p:extLst>
          </p:nvPr>
        </p:nvGraphicFramePr>
        <p:xfrm>
          <a:off x="1434517" y="1389398"/>
          <a:ext cx="6585357" cy="5145630"/>
        </p:xfrm>
        <a:graphic>
          <a:graphicData uri="http://schemas.openxmlformats.org/drawingml/2006/table">
            <a:tbl>
              <a:tblPr firstRow="1" firstCol="1" bandRow="1">
                <a:tableStyleId>{5C22544A-7EE6-4342-B048-85BDC9FD1C3A}</a:tableStyleId>
              </a:tblPr>
              <a:tblGrid>
                <a:gridCol w="2195119">
                  <a:extLst>
                    <a:ext uri="{9D8B030D-6E8A-4147-A177-3AD203B41FA5}">
                      <a16:colId xmlns:a16="http://schemas.microsoft.com/office/drawing/2014/main" val="3106897621"/>
                    </a:ext>
                  </a:extLst>
                </a:gridCol>
                <a:gridCol w="2195119">
                  <a:extLst>
                    <a:ext uri="{9D8B030D-6E8A-4147-A177-3AD203B41FA5}">
                      <a16:colId xmlns:a16="http://schemas.microsoft.com/office/drawing/2014/main" val="1974203721"/>
                    </a:ext>
                  </a:extLst>
                </a:gridCol>
                <a:gridCol w="2195119">
                  <a:extLst>
                    <a:ext uri="{9D8B030D-6E8A-4147-A177-3AD203B41FA5}">
                      <a16:colId xmlns:a16="http://schemas.microsoft.com/office/drawing/2014/main" val="537661381"/>
                    </a:ext>
                  </a:extLst>
                </a:gridCol>
              </a:tblGrid>
              <a:tr h="224217">
                <a:tc>
                  <a:txBody>
                    <a:bodyPr/>
                    <a:lstStyle/>
                    <a:p>
                      <a:pPr algn="ctr">
                        <a:lnSpc>
                          <a:spcPct val="107000"/>
                        </a:lnSpc>
                        <a:spcAft>
                          <a:spcPts val="0"/>
                        </a:spcAft>
                      </a:pPr>
                      <a:r>
                        <a:rPr lang="hr-HR" sz="1200">
                          <a:effectLst/>
                        </a:rPr>
                        <a:t>NAZIV ŠKOLE</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tc>
                  <a:txBody>
                    <a:bodyPr/>
                    <a:lstStyle/>
                    <a:p>
                      <a:pPr algn="ctr">
                        <a:lnSpc>
                          <a:spcPct val="107000"/>
                        </a:lnSpc>
                        <a:spcAft>
                          <a:spcPts val="0"/>
                        </a:spcAft>
                      </a:pPr>
                      <a:r>
                        <a:rPr lang="hr-HR" sz="1200" dirty="0">
                          <a:effectLst/>
                        </a:rPr>
                        <a:t>STARI NAZIV SMJERA</a:t>
                      </a:r>
                      <a:endParaRPr lang="hr-H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tc>
                  <a:txBody>
                    <a:bodyPr/>
                    <a:lstStyle/>
                    <a:p>
                      <a:pPr algn="ctr">
                        <a:lnSpc>
                          <a:spcPct val="107000"/>
                        </a:lnSpc>
                        <a:spcAft>
                          <a:spcPts val="0"/>
                        </a:spcAft>
                      </a:pPr>
                      <a:r>
                        <a:rPr lang="hr-HR" sz="1200">
                          <a:effectLst/>
                        </a:rPr>
                        <a:t>NOVI NAZIV SMJERA</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extLst>
                  <a:ext uri="{0D108BD9-81ED-4DB2-BD59-A6C34878D82A}">
                    <a16:rowId xmlns:a16="http://schemas.microsoft.com/office/drawing/2014/main" val="1196983769"/>
                  </a:ext>
                </a:extLst>
              </a:tr>
              <a:tr h="192242">
                <a:tc rowSpan="3">
                  <a:txBody>
                    <a:bodyPr/>
                    <a:lstStyle/>
                    <a:p>
                      <a:pPr algn="ctr">
                        <a:lnSpc>
                          <a:spcPct val="107000"/>
                        </a:lnSpc>
                        <a:spcAft>
                          <a:spcPts val="0"/>
                        </a:spcAft>
                      </a:pPr>
                      <a:r>
                        <a:rPr lang="hr-HR" sz="1000" dirty="0">
                          <a:effectLst/>
                        </a:rPr>
                        <a:t>EKONOMSKO-UPRAVNA ŠKOLA</a:t>
                      </a:r>
                      <a:endParaRPr lang="hr-H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tc>
                  <a:txBody>
                    <a:bodyPr/>
                    <a:lstStyle/>
                    <a:p>
                      <a:pPr algn="ctr">
                        <a:lnSpc>
                          <a:spcPct val="107000"/>
                        </a:lnSpc>
                        <a:spcAft>
                          <a:spcPts val="0"/>
                        </a:spcAft>
                      </a:pPr>
                      <a:r>
                        <a:rPr lang="hr-HR" sz="1000">
                          <a:effectLst/>
                        </a:rPr>
                        <a:t>UPRAVNI REFERENT</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tc rowSpan="2">
                  <a:txBody>
                    <a:bodyPr/>
                    <a:lstStyle/>
                    <a:p>
                      <a:pPr algn="ctr">
                        <a:lnSpc>
                          <a:spcPct val="107000"/>
                        </a:lnSpc>
                        <a:spcAft>
                          <a:spcPts val="0"/>
                        </a:spcAft>
                      </a:pPr>
                      <a:r>
                        <a:rPr lang="hr-HR" sz="1000">
                          <a:effectLst/>
                        </a:rPr>
                        <a:t>UPRAVNO-POSLOVNI REFERENT</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extLst>
                  <a:ext uri="{0D108BD9-81ED-4DB2-BD59-A6C34878D82A}">
                    <a16:rowId xmlns:a16="http://schemas.microsoft.com/office/drawing/2014/main" val="1869073393"/>
                  </a:ext>
                </a:extLst>
              </a:tr>
              <a:tr h="201117">
                <a:tc vMerge="1">
                  <a:txBody>
                    <a:bodyPr/>
                    <a:lstStyle/>
                    <a:p>
                      <a:endParaRPr lang="hr-HR"/>
                    </a:p>
                  </a:txBody>
                  <a:tcPr/>
                </a:tc>
                <a:tc>
                  <a:txBody>
                    <a:bodyPr/>
                    <a:lstStyle/>
                    <a:p>
                      <a:pPr algn="ctr">
                        <a:lnSpc>
                          <a:spcPct val="107000"/>
                        </a:lnSpc>
                        <a:spcAft>
                          <a:spcPts val="0"/>
                        </a:spcAft>
                      </a:pPr>
                      <a:r>
                        <a:rPr lang="hr-HR" sz="1000">
                          <a:effectLst/>
                        </a:rPr>
                        <a:t>POSLOVNI TAJNIK</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tc vMerge="1">
                  <a:txBody>
                    <a:bodyPr/>
                    <a:lstStyle/>
                    <a:p>
                      <a:endParaRPr lang="hr-HR"/>
                    </a:p>
                  </a:txBody>
                  <a:tcPr/>
                </a:tc>
                <a:extLst>
                  <a:ext uri="{0D108BD9-81ED-4DB2-BD59-A6C34878D82A}">
                    <a16:rowId xmlns:a16="http://schemas.microsoft.com/office/drawing/2014/main" val="1335599113"/>
                  </a:ext>
                </a:extLst>
              </a:tr>
              <a:tr h="393358">
                <a:tc vMerge="1">
                  <a:txBody>
                    <a:bodyPr/>
                    <a:lstStyle/>
                    <a:p>
                      <a:endParaRPr lang="hr-HR"/>
                    </a:p>
                  </a:txBody>
                  <a:tcPr/>
                </a:tc>
                <a:tc>
                  <a:txBody>
                    <a:bodyPr/>
                    <a:lstStyle/>
                    <a:p>
                      <a:pPr algn="ctr">
                        <a:lnSpc>
                          <a:spcPct val="107000"/>
                        </a:lnSpc>
                        <a:spcAft>
                          <a:spcPts val="0"/>
                        </a:spcAft>
                      </a:pPr>
                      <a:r>
                        <a:rPr lang="hr-HR" sz="1000" dirty="0">
                          <a:effectLst/>
                        </a:rPr>
                        <a:t>EKONOMIST</a:t>
                      </a:r>
                      <a:endParaRPr lang="hr-H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tc>
                  <a:txBody>
                    <a:bodyPr/>
                    <a:lstStyle/>
                    <a:p>
                      <a:pPr algn="ctr">
                        <a:lnSpc>
                          <a:spcPct val="107000"/>
                        </a:lnSpc>
                        <a:spcAft>
                          <a:spcPts val="0"/>
                        </a:spcAft>
                      </a:pPr>
                      <a:r>
                        <a:rPr lang="hr-HR" sz="1000">
                          <a:effectLst/>
                        </a:rPr>
                        <a:t>REFERENT ZA POSLOVNU EKONOMIJU</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extLst>
                  <a:ext uri="{0D108BD9-81ED-4DB2-BD59-A6C34878D82A}">
                    <a16:rowId xmlns:a16="http://schemas.microsoft.com/office/drawing/2014/main" val="462064975"/>
                  </a:ext>
                </a:extLst>
              </a:tr>
              <a:tr h="393358">
                <a:tc rowSpan="2">
                  <a:txBody>
                    <a:bodyPr/>
                    <a:lstStyle/>
                    <a:p>
                      <a:pPr algn="ctr">
                        <a:lnSpc>
                          <a:spcPct val="107000"/>
                        </a:lnSpc>
                        <a:spcAft>
                          <a:spcPts val="0"/>
                        </a:spcAft>
                      </a:pPr>
                      <a:r>
                        <a:rPr lang="hr-HR" sz="1000">
                          <a:effectLst/>
                        </a:rPr>
                        <a:t>TURISTIČKO-UGOSTITELJSKA ŠKOLA</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tc>
                  <a:txBody>
                    <a:bodyPr/>
                    <a:lstStyle/>
                    <a:p>
                      <a:pPr algn="ctr">
                        <a:lnSpc>
                          <a:spcPct val="107000"/>
                        </a:lnSpc>
                        <a:spcAft>
                          <a:spcPts val="0"/>
                        </a:spcAft>
                      </a:pPr>
                      <a:r>
                        <a:rPr lang="hr-HR" sz="1000">
                          <a:effectLst/>
                        </a:rPr>
                        <a:t>HOTELIJERSKO-TURISTIČKI TEHNIČAR</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tc>
                  <a:txBody>
                    <a:bodyPr/>
                    <a:lstStyle/>
                    <a:p>
                      <a:pPr algn="ctr">
                        <a:lnSpc>
                          <a:spcPct val="107000"/>
                        </a:lnSpc>
                        <a:spcAft>
                          <a:spcPts val="0"/>
                        </a:spcAft>
                      </a:pPr>
                      <a:r>
                        <a:rPr lang="hr-HR" sz="1000">
                          <a:effectLst/>
                        </a:rPr>
                        <a:t>TURISTIČKI TEHNIČAR DESTINACIJE</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extLst>
                  <a:ext uri="{0D108BD9-81ED-4DB2-BD59-A6C34878D82A}">
                    <a16:rowId xmlns:a16="http://schemas.microsoft.com/office/drawing/2014/main" val="1780162321"/>
                  </a:ext>
                </a:extLst>
              </a:tr>
              <a:tr h="393358">
                <a:tc vMerge="1">
                  <a:txBody>
                    <a:bodyPr/>
                    <a:lstStyle/>
                    <a:p>
                      <a:endParaRPr lang="hr-HR"/>
                    </a:p>
                  </a:txBody>
                  <a:tcPr/>
                </a:tc>
                <a:tc>
                  <a:txBody>
                    <a:bodyPr/>
                    <a:lstStyle/>
                    <a:p>
                      <a:pPr algn="ctr">
                        <a:lnSpc>
                          <a:spcPct val="107000"/>
                        </a:lnSpc>
                        <a:spcAft>
                          <a:spcPts val="0"/>
                        </a:spcAft>
                      </a:pPr>
                      <a:r>
                        <a:rPr lang="hr-HR" sz="1000">
                          <a:effectLst/>
                        </a:rPr>
                        <a:t>TURISTIČKO-HOTELIJERSKI KOMERCIJALIST</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tc>
                  <a:txBody>
                    <a:bodyPr/>
                    <a:lstStyle/>
                    <a:p>
                      <a:pPr algn="ctr">
                        <a:lnSpc>
                          <a:spcPct val="107000"/>
                        </a:lnSpc>
                        <a:spcAft>
                          <a:spcPts val="0"/>
                        </a:spcAft>
                      </a:pPr>
                      <a:r>
                        <a:rPr lang="hr-HR" sz="1000">
                          <a:effectLst/>
                        </a:rPr>
                        <a:t>TEHNIČAR ZA UGOSTITELJSTVO</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extLst>
                  <a:ext uri="{0D108BD9-81ED-4DB2-BD59-A6C34878D82A}">
                    <a16:rowId xmlns:a16="http://schemas.microsoft.com/office/drawing/2014/main" val="3414415380"/>
                  </a:ext>
                </a:extLst>
              </a:tr>
              <a:tr h="393358">
                <a:tc rowSpan="2">
                  <a:txBody>
                    <a:bodyPr/>
                    <a:lstStyle/>
                    <a:p>
                      <a:pPr algn="ctr">
                        <a:lnSpc>
                          <a:spcPct val="107000"/>
                        </a:lnSpc>
                        <a:spcAft>
                          <a:spcPts val="0"/>
                        </a:spcAft>
                      </a:pPr>
                      <a:r>
                        <a:rPr lang="hr-HR" sz="1000">
                          <a:effectLst/>
                        </a:rPr>
                        <a:t>POMORSKA ŠKOLA</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tc>
                  <a:txBody>
                    <a:bodyPr/>
                    <a:lstStyle/>
                    <a:p>
                      <a:pPr algn="ctr">
                        <a:lnSpc>
                          <a:spcPct val="107000"/>
                        </a:lnSpc>
                        <a:spcAft>
                          <a:spcPts val="0"/>
                        </a:spcAft>
                      </a:pPr>
                      <a:r>
                        <a:rPr lang="hr-HR" sz="1000">
                          <a:effectLst/>
                        </a:rPr>
                        <a:t>TEHNIČAR ZA LOGISTIKU I ŠPEDICIJU</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tc>
                  <a:txBody>
                    <a:bodyPr/>
                    <a:lstStyle/>
                    <a:p>
                      <a:pPr algn="ctr">
                        <a:lnSpc>
                          <a:spcPct val="107000"/>
                        </a:lnSpc>
                        <a:spcAft>
                          <a:spcPts val="0"/>
                        </a:spcAft>
                      </a:pPr>
                      <a:r>
                        <a:rPr lang="hr-HR" sz="1000">
                          <a:effectLst/>
                        </a:rPr>
                        <a:t>TEHNIČAR PROMETNE LOGISTIKE</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extLst>
                  <a:ext uri="{0D108BD9-81ED-4DB2-BD59-A6C34878D82A}">
                    <a16:rowId xmlns:a16="http://schemas.microsoft.com/office/drawing/2014/main" val="3498895213"/>
                  </a:ext>
                </a:extLst>
              </a:tr>
              <a:tr h="393358">
                <a:tc vMerge="1">
                  <a:txBody>
                    <a:bodyPr/>
                    <a:lstStyle/>
                    <a:p>
                      <a:endParaRPr lang="hr-HR"/>
                    </a:p>
                  </a:txBody>
                  <a:tcPr/>
                </a:tc>
                <a:tc>
                  <a:txBody>
                    <a:bodyPr/>
                    <a:lstStyle/>
                    <a:p>
                      <a:pPr algn="ctr">
                        <a:lnSpc>
                          <a:spcPct val="107000"/>
                        </a:lnSpc>
                        <a:spcAft>
                          <a:spcPts val="0"/>
                        </a:spcAft>
                      </a:pPr>
                      <a:r>
                        <a:rPr lang="hr-HR" sz="1000">
                          <a:effectLst/>
                        </a:rPr>
                        <a:t>RIBARSKO-NAUTIČKI TEHNIČAR</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tc>
                  <a:txBody>
                    <a:bodyPr/>
                    <a:lstStyle/>
                    <a:p>
                      <a:pPr algn="ctr">
                        <a:lnSpc>
                          <a:spcPct val="107000"/>
                        </a:lnSpc>
                        <a:spcAft>
                          <a:spcPts val="0"/>
                        </a:spcAft>
                      </a:pPr>
                      <a:r>
                        <a:rPr lang="hr-HR" sz="1000">
                          <a:effectLst/>
                        </a:rPr>
                        <a:t>TEHNIČAR ZA MARINE I JAHTE</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extLst>
                  <a:ext uri="{0D108BD9-81ED-4DB2-BD59-A6C34878D82A}">
                    <a16:rowId xmlns:a16="http://schemas.microsoft.com/office/drawing/2014/main" val="4033625679"/>
                  </a:ext>
                </a:extLst>
              </a:tr>
              <a:tr h="393358">
                <a:tc rowSpan="2">
                  <a:txBody>
                    <a:bodyPr/>
                    <a:lstStyle/>
                    <a:p>
                      <a:pPr algn="ctr">
                        <a:lnSpc>
                          <a:spcPct val="107000"/>
                        </a:lnSpc>
                        <a:spcAft>
                          <a:spcPts val="0"/>
                        </a:spcAft>
                      </a:pPr>
                      <a:r>
                        <a:rPr lang="hr-HR" sz="1000">
                          <a:effectLst/>
                        </a:rPr>
                        <a:t>SREDNJA TEHNIČKA PROMETNA ŠKOLA</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tc>
                  <a:txBody>
                    <a:bodyPr/>
                    <a:lstStyle/>
                    <a:p>
                      <a:pPr algn="ctr">
                        <a:lnSpc>
                          <a:spcPct val="107000"/>
                        </a:lnSpc>
                        <a:spcAft>
                          <a:spcPts val="0"/>
                        </a:spcAft>
                      </a:pPr>
                      <a:r>
                        <a:rPr lang="hr-HR" sz="1000">
                          <a:effectLst/>
                        </a:rPr>
                        <a:t>ZRAKOPLOVNI PROMETNIK</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tc>
                  <a:txBody>
                    <a:bodyPr/>
                    <a:lstStyle/>
                    <a:p>
                      <a:pPr algn="ctr">
                        <a:lnSpc>
                          <a:spcPct val="107000"/>
                        </a:lnSpc>
                        <a:spcAft>
                          <a:spcPts val="0"/>
                        </a:spcAft>
                      </a:pPr>
                      <a:r>
                        <a:rPr lang="hr-HR" sz="1000">
                          <a:effectLst/>
                        </a:rPr>
                        <a:t>TEHNIČAR ZA ZRAČNI PROMET</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extLst>
                  <a:ext uri="{0D108BD9-81ED-4DB2-BD59-A6C34878D82A}">
                    <a16:rowId xmlns:a16="http://schemas.microsoft.com/office/drawing/2014/main" val="3484704125"/>
                  </a:ext>
                </a:extLst>
              </a:tr>
              <a:tr h="393358">
                <a:tc vMerge="1">
                  <a:txBody>
                    <a:bodyPr/>
                    <a:lstStyle/>
                    <a:p>
                      <a:endParaRPr lang="hr-HR"/>
                    </a:p>
                  </a:txBody>
                  <a:tcPr/>
                </a:tc>
                <a:tc>
                  <a:txBody>
                    <a:bodyPr/>
                    <a:lstStyle/>
                    <a:p>
                      <a:pPr algn="ctr">
                        <a:lnSpc>
                          <a:spcPct val="107000"/>
                        </a:lnSpc>
                        <a:spcAft>
                          <a:spcPts val="0"/>
                        </a:spcAft>
                      </a:pPr>
                      <a:r>
                        <a:rPr lang="hr-HR" sz="1000">
                          <a:effectLst/>
                        </a:rPr>
                        <a:t>TEHNIČAR ZA POŠTANSKE I FINANCIJSKE USLUGE</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tc>
                  <a:txBody>
                    <a:bodyPr/>
                    <a:lstStyle/>
                    <a:p>
                      <a:pPr algn="ctr">
                        <a:lnSpc>
                          <a:spcPct val="107000"/>
                        </a:lnSpc>
                        <a:spcAft>
                          <a:spcPts val="0"/>
                        </a:spcAft>
                      </a:pPr>
                      <a:r>
                        <a:rPr lang="hr-HR" sz="1000">
                          <a:effectLst/>
                        </a:rPr>
                        <a:t>TEHNIČAR ZA POŠTU I POŠTANSKU LOGISTIKU</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extLst>
                  <a:ext uri="{0D108BD9-81ED-4DB2-BD59-A6C34878D82A}">
                    <a16:rowId xmlns:a16="http://schemas.microsoft.com/office/drawing/2014/main" val="3059760696"/>
                  </a:ext>
                </a:extLst>
              </a:tr>
              <a:tr h="393358">
                <a:tc>
                  <a:txBody>
                    <a:bodyPr/>
                    <a:lstStyle/>
                    <a:p>
                      <a:pPr algn="ctr">
                        <a:lnSpc>
                          <a:spcPct val="107000"/>
                        </a:lnSpc>
                        <a:spcAft>
                          <a:spcPts val="0"/>
                        </a:spcAft>
                      </a:pPr>
                      <a:r>
                        <a:rPr lang="hr-HR" sz="1000">
                          <a:effectLst/>
                        </a:rPr>
                        <a:t>PRIRODOSLOVNA ŠKOLA</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tc>
                  <a:txBody>
                    <a:bodyPr/>
                    <a:lstStyle/>
                    <a:p>
                      <a:pPr algn="ctr">
                        <a:lnSpc>
                          <a:spcPct val="107000"/>
                        </a:lnSpc>
                        <a:spcAft>
                          <a:spcPts val="0"/>
                        </a:spcAft>
                      </a:pPr>
                      <a:r>
                        <a:rPr lang="hr-HR" sz="1000">
                          <a:effectLst/>
                        </a:rPr>
                        <a:t>METEROLOŠKI TEHNIČAR</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tc>
                  <a:txBody>
                    <a:bodyPr/>
                    <a:lstStyle/>
                    <a:p>
                      <a:pPr algn="ctr">
                        <a:lnSpc>
                          <a:spcPct val="107000"/>
                        </a:lnSpc>
                        <a:spcAft>
                          <a:spcPts val="0"/>
                        </a:spcAft>
                      </a:pPr>
                      <a:r>
                        <a:rPr lang="hr-HR" sz="1000">
                          <a:effectLst/>
                        </a:rPr>
                        <a:t>HIDROMETEROLOŠKI TEHNIČAR</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extLst>
                  <a:ext uri="{0D108BD9-81ED-4DB2-BD59-A6C34878D82A}">
                    <a16:rowId xmlns:a16="http://schemas.microsoft.com/office/drawing/2014/main" val="2640549215"/>
                  </a:ext>
                </a:extLst>
              </a:tr>
              <a:tr h="594474">
                <a:tc rowSpan="2">
                  <a:txBody>
                    <a:bodyPr/>
                    <a:lstStyle/>
                    <a:p>
                      <a:pPr algn="ctr">
                        <a:lnSpc>
                          <a:spcPct val="107000"/>
                        </a:lnSpc>
                        <a:spcAft>
                          <a:spcPts val="0"/>
                        </a:spcAft>
                      </a:pPr>
                      <a:r>
                        <a:rPr lang="hr-HR" sz="1000">
                          <a:effectLst/>
                        </a:rPr>
                        <a:t>ELEKTROTEHNIČKA ŠKOLA</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tc>
                  <a:txBody>
                    <a:bodyPr/>
                    <a:lstStyle/>
                    <a:p>
                      <a:pPr algn="ctr">
                        <a:lnSpc>
                          <a:spcPct val="107000"/>
                        </a:lnSpc>
                        <a:spcAft>
                          <a:spcPts val="0"/>
                        </a:spcAft>
                      </a:pPr>
                      <a:r>
                        <a:rPr lang="hr-HR" sz="1000">
                          <a:effectLst/>
                        </a:rPr>
                        <a:t>ELEKTROTEHNIČAR</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tc>
                  <a:txBody>
                    <a:bodyPr/>
                    <a:lstStyle/>
                    <a:p>
                      <a:pPr algn="ctr">
                        <a:lnSpc>
                          <a:spcPct val="107000"/>
                        </a:lnSpc>
                        <a:spcAft>
                          <a:spcPts val="0"/>
                        </a:spcAft>
                      </a:pPr>
                      <a:r>
                        <a:rPr lang="hr-HR" sz="1000">
                          <a:effectLst/>
                        </a:rPr>
                        <a:t>TEHNIČAR ZA ELEKTRIČNE STROJEVE I ELEKTROENERGETIKU</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extLst>
                  <a:ext uri="{0D108BD9-81ED-4DB2-BD59-A6C34878D82A}">
                    <a16:rowId xmlns:a16="http://schemas.microsoft.com/office/drawing/2014/main" val="2017268561"/>
                  </a:ext>
                </a:extLst>
              </a:tr>
              <a:tr h="393358">
                <a:tc vMerge="1">
                  <a:txBody>
                    <a:bodyPr/>
                    <a:lstStyle/>
                    <a:p>
                      <a:endParaRPr lang="hr-HR"/>
                    </a:p>
                  </a:txBody>
                  <a:tcPr/>
                </a:tc>
                <a:tc>
                  <a:txBody>
                    <a:bodyPr/>
                    <a:lstStyle/>
                    <a:p>
                      <a:pPr algn="ctr">
                        <a:lnSpc>
                          <a:spcPct val="107000"/>
                        </a:lnSpc>
                        <a:spcAft>
                          <a:spcPts val="0"/>
                        </a:spcAft>
                      </a:pPr>
                      <a:r>
                        <a:rPr lang="hr-HR" sz="1000">
                          <a:effectLst/>
                        </a:rPr>
                        <a:t>TEHNIČAR ZA ELEKTRONIKU</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tc>
                  <a:txBody>
                    <a:bodyPr/>
                    <a:lstStyle/>
                    <a:p>
                      <a:pPr algn="ctr">
                        <a:lnSpc>
                          <a:spcPct val="107000"/>
                        </a:lnSpc>
                        <a:spcAft>
                          <a:spcPts val="0"/>
                        </a:spcAft>
                      </a:pPr>
                      <a:r>
                        <a:rPr lang="hr-HR" sz="1000">
                          <a:effectLst/>
                        </a:rPr>
                        <a:t>TEHNIČAR ZA ELEKTRONIKU I KOMUNIKACIJE</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extLst>
                  <a:ext uri="{0D108BD9-81ED-4DB2-BD59-A6C34878D82A}">
                    <a16:rowId xmlns:a16="http://schemas.microsoft.com/office/drawing/2014/main" val="3537825761"/>
                  </a:ext>
                </a:extLst>
              </a:tr>
              <a:tr h="393358">
                <a:tc>
                  <a:txBody>
                    <a:bodyPr/>
                    <a:lstStyle/>
                    <a:p>
                      <a:pPr algn="ctr">
                        <a:lnSpc>
                          <a:spcPct val="107000"/>
                        </a:lnSpc>
                        <a:spcAft>
                          <a:spcPts val="0"/>
                        </a:spcAft>
                      </a:pPr>
                      <a:r>
                        <a:rPr lang="hr-HR" sz="1000">
                          <a:effectLst/>
                        </a:rPr>
                        <a:t>GRADITELJSKO-GEODETSKA ŠKOLA</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tc>
                  <a:txBody>
                    <a:bodyPr/>
                    <a:lstStyle/>
                    <a:p>
                      <a:pPr algn="ctr">
                        <a:lnSpc>
                          <a:spcPct val="107000"/>
                        </a:lnSpc>
                        <a:spcAft>
                          <a:spcPts val="0"/>
                        </a:spcAft>
                      </a:pPr>
                      <a:r>
                        <a:rPr lang="hr-HR" sz="1000">
                          <a:effectLst/>
                        </a:rPr>
                        <a:t>GEODETSKI TEHNIČAR</a:t>
                      </a:r>
                      <a:endParaRPr lang="hr-HR" sz="100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tc>
                  <a:txBody>
                    <a:bodyPr/>
                    <a:lstStyle/>
                    <a:p>
                      <a:pPr algn="ctr">
                        <a:lnSpc>
                          <a:spcPct val="107000"/>
                        </a:lnSpc>
                        <a:spcAft>
                          <a:spcPts val="0"/>
                        </a:spcAft>
                      </a:pPr>
                      <a:r>
                        <a:rPr lang="hr-HR" sz="1000" dirty="0">
                          <a:effectLst/>
                        </a:rPr>
                        <a:t>TEHNIČAR GEODEZIJE I GEOINFORMATIKE</a:t>
                      </a:r>
                      <a:endParaRPr lang="hr-H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597" marR="59597" marT="0" marB="0" anchor="ctr"/>
                </a:tc>
                <a:extLst>
                  <a:ext uri="{0D108BD9-81ED-4DB2-BD59-A6C34878D82A}">
                    <a16:rowId xmlns:a16="http://schemas.microsoft.com/office/drawing/2014/main" val="2437881787"/>
                  </a:ext>
                </a:extLst>
              </a:tr>
            </a:tbl>
          </a:graphicData>
        </a:graphic>
      </p:graphicFrame>
    </p:spTree>
    <p:extLst>
      <p:ext uri="{BB962C8B-B14F-4D97-AF65-F5344CB8AC3E}">
        <p14:creationId xmlns:p14="http://schemas.microsoft.com/office/powerpoint/2010/main" val="40019372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Rezervirano mjesto sadržaja 6">
            <a:extLst>
              <a:ext uri="{FF2B5EF4-FFF2-40B4-BE49-F238E27FC236}">
                <a16:creationId xmlns:a16="http://schemas.microsoft.com/office/drawing/2014/main" id="{ED4CEA52-B7C6-4219-8E28-B88E00944FF5}"/>
              </a:ext>
            </a:extLst>
          </p:cNvPr>
          <p:cNvGraphicFramePr>
            <a:graphicFrameLocks noGrp="1"/>
          </p:cNvGraphicFramePr>
          <p:nvPr>
            <p:ph idx="1"/>
            <p:extLst>
              <p:ext uri="{D42A27DB-BD31-4B8C-83A1-F6EECF244321}">
                <p14:modId xmlns:p14="http://schemas.microsoft.com/office/powerpoint/2010/main" val="2667272945"/>
              </p:ext>
            </p:extLst>
          </p:nvPr>
        </p:nvGraphicFramePr>
        <p:xfrm>
          <a:off x="998290" y="294968"/>
          <a:ext cx="7684317" cy="6253322"/>
        </p:xfrm>
        <a:graphic>
          <a:graphicData uri="http://schemas.openxmlformats.org/drawingml/2006/table">
            <a:tbl>
              <a:tblPr firstRow="1" firstCol="1" bandRow="1">
                <a:tableStyleId>{5C22544A-7EE6-4342-B048-85BDC9FD1C3A}</a:tableStyleId>
              </a:tblPr>
              <a:tblGrid>
                <a:gridCol w="2561439">
                  <a:extLst>
                    <a:ext uri="{9D8B030D-6E8A-4147-A177-3AD203B41FA5}">
                      <a16:colId xmlns:a16="http://schemas.microsoft.com/office/drawing/2014/main" val="4027872270"/>
                    </a:ext>
                  </a:extLst>
                </a:gridCol>
                <a:gridCol w="2561439">
                  <a:extLst>
                    <a:ext uri="{9D8B030D-6E8A-4147-A177-3AD203B41FA5}">
                      <a16:colId xmlns:a16="http://schemas.microsoft.com/office/drawing/2014/main" val="1245394811"/>
                    </a:ext>
                  </a:extLst>
                </a:gridCol>
                <a:gridCol w="2561439">
                  <a:extLst>
                    <a:ext uri="{9D8B030D-6E8A-4147-A177-3AD203B41FA5}">
                      <a16:colId xmlns:a16="http://schemas.microsoft.com/office/drawing/2014/main" val="2204373322"/>
                    </a:ext>
                  </a:extLst>
                </a:gridCol>
              </a:tblGrid>
              <a:tr h="500367">
                <a:tc>
                  <a:txBody>
                    <a:bodyPr/>
                    <a:lstStyle/>
                    <a:p>
                      <a:pPr algn="ctr">
                        <a:lnSpc>
                          <a:spcPct val="107000"/>
                        </a:lnSpc>
                        <a:spcAft>
                          <a:spcPts val="0"/>
                        </a:spcAft>
                      </a:pPr>
                      <a:r>
                        <a:rPr lang="hr-HR" sz="900" dirty="0">
                          <a:effectLst/>
                        </a:rPr>
                        <a:t>TEHNIČKA ŠKOLA ZA STROJARSTVO I MEHATRONIKU</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tc>
                <a:tc>
                  <a:txBody>
                    <a:bodyPr/>
                    <a:lstStyle/>
                    <a:p>
                      <a:pPr algn="ctr">
                        <a:lnSpc>
                          <a:spcPct val="107000"/>
                        </a:lnSpc>
                        <a:spcAft>
                          <a:spcPts val="0"/>
                        </a:spcAft>
                      </a:pPr>
                      <a:r>
                        <a:rPr lang="hr-HR" sz="900">
                          <a:effectLst/>
                        </a:rPr>
                        <a:t>RAČUNALNI TEHNIČAR ZA STROJARSTVO</a:t>
                      </a:r>
                      <a:endParaRPr lang="hr-HR" sz="90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tc>
                <a:tc>
                  <a:txBody>
                    <a:bodyPr/>
                    <a:lstStyle/>
                    <a:p>
                      <a:pPr algn="ctr">
                        <a:lnSpc>
                          <a:spcPct val="107000"/>
                        </a:lnSpc>
                        <a:spcAft>
                          <a:spcPts val="0"/>
                        </a:spcAft>
                      </a:pPr>
                      <a:r>
                        <a:rPr lang="hr-HR" sz="900">
                          <a:effectLst/>
                        </a:rPr>
                        <a:t>TEHNIČAR U STROJARSTVU</a:t>
                      </a:r>
                      <a:endParaRPr lang="hr-HR" sz="90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tc>
                <a:extLst>
                  <a:ext uri="{0D108BD9-81ED-4DB2-BD59-A6C34878D82A}">
                    <a16:rowId xmlns:a16="http://schemas.microsoft.com/office/drawing/2014/main" val="1057903342"/>
                  </a:ext>
                </a:extLst>
              </a:tr>
              <a:tr h="161809">
                <a:tc rowSpan="7">
                  <a:txBody>
                    <a:bodyPr/>
                    <a:lstStyle/>
                    <a:p>
                      <a:pPr algn="ctr">
                        <a:lnSpc>
                          <a:spcPct val="107000"/>
                        </a:lnSpc>
                        <a:spcAft>
                          <a:spcPts val="0"/>
                        </a:spcAft>
                      </a:pPr>
                      <a:r>
                        <a:rPr lang="hr-HR" sz="900" dirty="0">
                          <a:effectLst/>
                        </a:rPr>
                        <a:t>OBRTNA TEHNIČKA ŠKOLA</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B w="12700" cap="flat" cmpd="sng" algn="ctr">
                      <a:solidFill>
                        <a:srgbClr val="92D050"/>
                      </a:solidFill>
                      <a:prstDash val="solid"/>
                      <a:round/>
                      <a:headEnd type="none" w="med" len="med"/>
                      <a:tailEnd type="none" w="med" len="med"/>
                    </a:lnB>
                  </a:tcPr>
                </a:tc>
                <a:tc>
                  <a:txBody>
                    <a:bodyPr/>
                    <a:lstStyle/>
                    <a:p>
                      <a:pPr algn="ctr">
                        <a:lnSpc>
                          <a:spcPct val="107000"/>
                        </a:lnSpc>
                        <a:spcAft>
                          <a:spcPts val="0"/>
                        </a:spcAft>
                      </a:pPr>
                      <a:r>
                        <a:rPr lang="hr-HR" sz="900" dirty="0">
                          <a:effectLst/>
                        </a:rPr>
                        <a:t>VODOINSTALATER</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tc>
                <a:tc rowSpan="3">
                  <a:txBody>
                    <a:bodyPr/>
                    <a:lstStyle/>
                    <a:p>
                      <a:pPr algn="ctr">
                        <a:lnSpc>
                          <a:spcPct val="107000"/>
                        </a:lnSpc>
                        <a:spcAft>
                          <a:spcPts val="0"/>
                        </a:spcAft>
                      </a:pPr>
                      <a:r>
                        <a:rPr lang="hr-HR" sz="900" dirty="0">
                          <a:effectLst/>
                        </a:rPr>
                        <a:t>MONTER STROJARSKIH INSTALACIJA</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val="383511813"/>
                  </a:ext>
                </a:extLst>
              </a:tr>
              <a:tr h="161809">
                <a:tc vMerge="1">
                  <a:txBody>
                    <a:bodyPr/>
                    <a:lstStyle/>
                    <a:p>
                      <a:endParaRPr lang="hr-HR"/>
                    </a:p>
                  </a:txBody>
                  <a:tcPr/>
                </a:tc>
                <a:tc>
                  <a:txBody>
                    <a:bodyPr/>
                    <a:lstStyle/>
                    <a:p>
                      <a:pPr algn="ctr">
                        <a:lnSpc>
                          <a:spcPct val="107000"/>
                        </a:lnSpc>
                        <a:spcAft>
                          <a:spcPts val="0"/>
                        </a:spcAft>
                      </a:pPr>
                      <a:r>
                        <a:rPr lang="hr-HR" sz="900" dirty="0">
                          <a:effectLst/>
                        </a:rPr>
                        <a:t>INSTALATER-MONTER</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tc>
                <a:tc vMerge="1">
                  <a:txBody>
                    <a:bodyPr/>
                    <a:lstStyle/>
                    <a:p>
                      <a:endParaRPr lang="hr-HR"/>
                    </a:p>
                  </a:txBody>
                  <a:tcPr/>
                </a:tc>
                <a:extLst>
                  <a:ext uri="{0D108BD9-81ED-4DB2-BD59-A6C34878D82A}">
                    <a16:rowId xmlns:a16="http://schemas.microsoft.com/office/drawing/2014/main" val="3372991356"/>
                  </a:ext>
                </a:extLst>
              </a:tr>
              <a:tr h="331088">
                <a:tc vMerge="1">
                  <a:txBody>
                    <a:bodyPr/>
                    <a:lstStyle/>
                    <a:p>
                      <a:endParaRPr lang="hr-HR"/>
                    </a:p>
                  </a:txBody>
                  <a:tcPr/>
                </a:tc>
                <a:tc>
                  <a:txBody>
                    <a:bodyPr/>
                    <a:lstStyle/>
                    <a:p>
                      <a:pPr algn="ctr">
                        <a:lnSpc>
                          <a:spcPct val="107000"/>
                        </a:lnSpc>
                        <a:spcAft>
                          <a:spcPts val="0"/>
                        </a:spcAft>
                      </a:pPr>
                      <a:r>
                        <a:rPr lang="hr-HR" sz="900" dirty="0">
                          <a:effectLst/>
                        </a:rPr>
                        <a:t>INSTALATER GRIJANJA I KLIMATIZACIJA</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B w="12700" cap="flat" cmpd="sng" algn="ctr">
                      <a:solidFill>
                        <a:srgbClr val="92D050"/>
                      </a:solidFill>
                      <a:prstDash val="solid"/>
                      <a:round/>
                      <a:headEnd type="none" w="med" len="med"/>
                      <a:tailEnd type="none" w="med" len="med"/>
                    </a:lnB>
                  </a:tcPr>
                </a:tc>
                <a:tc vMerge="1">
                  <a:txBody>
                    <a:bodyPr/>
                    <a:lstStyle/>
                    <a:p>
                      <a:endParaRPr lang="hr-HR"/>
                    </a:p>
                  </a:txBody>
                  <a:tcPr/>
                </a:tc>
                <a:extLst>
                  <a:ext uri="{0D108BD9-81ED-4DB2-BD59-A6C34878D82A}">
                    <a16:rowId xmlns:a16="http://schemas.microsoft.com/office/drawing/2014/main" val="2051215031"/>
                  </a:ext>
                </a:extLst>
              </a:tr>
              <a:tr h="161809">
                <a:tc vMerge="1">
                  <a:txBody>
                    <a:bodyPr/>
                    <a:lstStyle/>
                    <a:p>
                      <a:endParaRPr lang="hr-HR"/>
                    </a:p>
                  </a:txBody>
                  <a:tcPr/>
                </a:tc>
                <a:tc>
                  <a:txBody>
                    <a:bodyPr/>
                    <a:lstStyle/>
                    <a:p>
                      <a:pPr algn="ctr">
                        <a:lnSpc>
                          <a:spcPct val="107000"/>
                        </a:lnSpc>
                        <a:spcAft>
                          <a:spcPts val="0"/>
                        </a:spcAft>
                      </a:pPr>
                      <a:r>
                        <a:rPr lang="hr-HR" sz="900" dirty="0">
                          <a:effectLst/>
                        </a:rPr>
                        <a:t>AUTOELEKTRIČAR</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tcPr>
                </a:tc>
                <a:tc rowSpan="2">
                  <a:txBody>
                    <a:bodyPr/>
                    <a:lstStyle/>
                    <a:p>
                      <a:pPr algn="ctr">
                        <a:lnSpc>
                          <a:spcPct val="107000"/>
                        </a:lnSpc>
                        <a:spcAft>
                          <a:spcPts val="0"/>
                        </a:spcAft>
                      </a:pPr>
                      <a:r>
                        <a:rPr lang="hr-HR" sz="900">
                          <a:effectLst/>
                        </a:rPr>
                        <a:t>AUTOMEHATRONIČAR</a:t>
                      </a:r>
                      <a:endParaRPr lang="hr-HR" sz="90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val="1477999665"/>
                  </a:ext>
                </a:extLst>
              </a:tr>
              <a:tr h="161809">
                <a:tc vMerge="1">
                  <a:txBody>
                    <a:bodyPr/>
                    <a:lstStyle/>
                    <a:p>
                      <a:endParaRPr lang="hr-HR"/>
                    </a:p>
                  </a:txBody>
                  <a:tcPr/>
                </a:tc>
                <a:tc>
                  <a:txBody>
                    <a:bodyPr/>
                    <a:lstStyle/>
                    <a:p>
                      <a:pPr algn="ctr">
                        <a:lnSpc>
                          <a:spcPct val="107000"/>
                        </a:lnSpc>
                        <a:spcAft>
                          <a:spcPts val="0"/>
                        </a:spcAft>
                      </a:pPr>
                      <a:r>
                        <a:rPr lang="hr-HR" sz="900" dirty="0">
                          <a:effectLst/>
                        </a:rPr>
                        <a:t>AUTOMEHANIČAR</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B w="12700" cap="flat" cmpd="sng" algn="ctr">
                      <a:solidFill>
                        <a:srgbClr val="92D050"/>
                      </a:solidFill>
                      <a:prstDash val="solid"/>
                      <a:round/>
                      <a:headEnd type="none" w="med" len="med"/>
                      <a:tailEnd type="none" w="med" len="med"/>
                    </a:lnB>
                  </a:tcPr>
                </a:tc>
                <a:tc vMerge="1">
                  <a:txBody>
                    <a:bodyPr/>
                    <a:lstStyle/>
                    <a:p>
                      <a:endParaRPr lang="hr-HR"/>
                    </a:p>
                  </a:txBody>
                  <a:tcPr/>
                </a:tc>
                <a:extLst>
                  <a:ext uri="{0D108BD9-81ED-4DB2-BD59-A6C34878D82A}">
                    <a16:rowId xmlns:a16="http://schemas.microsoft.com/office/drawing/2014/main" val="519735749"/>
                  </a:ext>
                </a:extLst>
              </a:tr>
              <a:tr h="161809">
                <a:tc vMerge="1">
                  <a:txBody>
                    <a:bodyPr/>
                    <a:lstStyle/>
                    <a:p>
                      <a:endParaRPr lang="hr-HR"/>
                    </a:p>
                  </a:txBody>
                  <a:tcPr/>
                </a:tc>
                <a:tc>
                  <a:txBody>
                    <a:bodyPr/>
                    <a:lstStyle/>
                    <a:p>
                      <a:pPr algn="ctr">
                        <a:lnSpc>
                          <a:spcPct val="107000"/>
                        </a:lnSpc>
                        <a:spcAft>
                          <a:spcPts val="0"/>
                        </a:spcAft>
                      </a:pPr>
                      <a:r>
                        <a:rPr lang="hr-HR" sz="900" dirty="0">
                          <a:effectLst/>
                        </a:rPr>
                        <a:t>AUTOLIMAR</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tcPr>
                </a:tc>
                <a:tc rowSpan="2">
                  <a:txBody>
                    <a:bodyPr/>
                    <a:lstStyle/>
                    <a:p>
                      <a:pPr algn="ctr">
                        <a:lnSpc>
                          <a:spcPct val="107000"/>
                        </a:lnSpc>
                        <a:spcAft>
                          <a:spcPts val="0"/>
                        </a:spcAft>
                      </a:pPr>
                      <a:r>
                        <a:rPr lang="hr-HR" sz="900" dirty="0">
                          <a:effectLst/>
                        </a:rPr>
                        <a:t>SERVISER KAROSERIJE MOTORNIH VOZILA</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val="2308684000"/>
                  </a:ext>
                </a:extLst>
              </a:tr>
              <a:tr h="169279">
                <a:tc vMerge="1">
                  <a:txBody>
                    <a:bodyPr/>
                    <a:lstStyle/>
                    <a:p>
                      <a:endParaRPr lang="hr-HR"/>
                    </a:p>
                  </a:txBody>
                  <a:tcPr/>
                </a:tc>
                <a:tc>
                  <a:txBody>
                    <a:bodyPr/>
                    <a:lstStyle/>
                    <a:p>
                      <a:pPr algn="ctr">
                        <a:lnSpc>
                          <a:spcPct val="107000"/>
                        </a:lnSpc>
                        <a:spcAft>
                          <a:spcPts val="0"/>
                        </a:spcAft>
                      </a:pPr>
                      <a:r>
                        <a:rPr lang="hr-HR" sz="900" dirty="0">
                          <a:effectLst/>
                        </a:rPr>
                        <a:t>AUTOLAKIRER</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B w="12700" cap="flat" cmpd="sng" algn="ctr">
                      <a:solidFill>
                        <a:srgbClr val="92D050"/>
                      </a:solidFill>
                      <a:prstDash val="solid"/>
                      <a:round/>
                      <a:headEnd type="none" w="med" len="med"/>
                      <a:tailEnd type="none" w="med" len="med"/>
                    </a:lnB>
                  </a:tcPr>
                </a:tc>
                <a:tc vMerge="1">
                  <a:txBody>
                    <a:bodyPr/>
                    <a:lstStyle/>
                    <a:p>
                      <a:endParaRPr lang="hr-HR"/>
                    </a:p>
                  </a:txBody>
                  <a:tcPr/>
                </a:tc>
                <a:extLst>
                  <a:ext uri="{0D108BD9-81ED-4DB2-BD59-A6C34878D82A}">
                    <a16:rowId xmlns:a16="http://schemas.microsoft.com/office/drawing/2014/main" val="4159277460"/>
                  </a:ext>
                </a:extLst>
              </a:tr>
              <a:tr h="500367">
                <a:tc>
                  <a:txBody>
                    <a:bodyPr/>
                    <a:lstStyle/>
                    <a:p>
                      <a:pPr algn="ctr">
                        <a:lnSpc>
                          <a:spcPct val="107000"/>
                        </a:lnSpc>
                        <a:spcAft>
                          <a:spcPts val="0"/>
                        </a:spcAft>
                      </a:pPr>
                      <a:r>
                        <a:rPr lang="hr-HR" sz="900" dirty="0">
                          <a:effectLst/>
                        </a:rPr>
                        <a:t> </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lnSpc>
                          <a:spcPct val="107000"/>
                        </a:lnSpc>
                        <a:spcAft>
                          <a:spcPts val="0"/>
                        </a:spcAft>
                      </a:pPr>
                      <a:r>
                        <a:rPr lang="hr-HR" sz="900">
                          <a:effectLst/>
                        </a:rPr>
                        <a:t>TEH. ZA EL. STROJEVE S PRIMIJENJENIM RAČUNALSTVOM</a:t>
                      </a:r>
                      <a:endParaRPr lang="hr-HR" sz="90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lnSpc>
                          <a:spcPct val="107000"/>
                        </a:lnSpc>
                        <a:spcAft>
                          <a:spcPts val="0"/>
                        </a:spcAft>
                      </a:pPr>
                      <a:r>
                        <a:rPr lang="hr-HR" sz="900" dirty="0">
                          <a:effectLst/>
                        </a:rPr>
                        <a:t>TEH. ZA ELEKTRIČNE STROJEVE I ELEKTROENERGETIKU</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val="3058298855"/>
                  </a:ext>
                </a:extLst>
              </a:tr>
              <a:tr h="331088">
                <a:tc rowSpan="14">
                  <a:txBody>
                    <a:bodyPr/>
                    <a:lstStyle/>
                    <a:p>
                      <a:pPr algn="ctr">
                        <a:lnSpc>
                          <a:spcPct val="107000"/>
                        </a:lnSpc>
                        <a:spcAft>
                          <a:spcPts val="0"/>
                        </a:spcAft>
                      </a:pPr>
                      <a:r>
                        <a:rPr lang="hr-HR" sz="900" dirty="0">
                          <a:effectLst/>
                        </a:rPr>
                        <a:t>ŠKOLA ZA DIZAJN, GRAFIKU I ODRŽIVU GRADNJU</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tcPr>
                </a:tc>
                <a:tc>
                  <a:txBody>
                    <a:bodyPr/>
                    <a:lstStyle/>
                    <a:p>
                      <a:pPr algn="ctr">
                        <a:lnSpc>
                          <a:spcPct val="107000"/>
                        </a:lnSpc>
                        <a:spcAft>
                          <a:spcPts val="0"/>
                        </a:spcAft>
                      </a:pPr>
                      <a:r>
                        <a:rPr lang="hr-HR" sz="900" dirty="0">
                          <a:effectLst/>
                        </a:rPr>
                        <a:t>TEHNIČAR ODRŽIVOG RAZVOJA I GRADNJE</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lnSpc>
                          <a:spcPct val="107000"/>
                        </a:lnSpc>
                        <a:spcAft>
                          <a:spcPts val="0"/>
                        </a:spcAft>
                      </a:pPr>
                      <a:r>
                        <a:rPr lang="hr-HR" sz="900" dirty="0">
                          <a:effectLst/>
                        </a:rPr>
                        <a:t>GRAĐEVINSKI TEHNIČAR/ ARHITEKTONSKI TEHNIČAR</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val="3069066439"/>
                  </a:ext>
                </a:extLst>
              </a:tr>
              <a:tr h="161809">
                <a:tc vMerge="1">
                  <a:txBody>
                    <a:bodyPr/>
                    <a:lstStyle/>
                    <a:p>
                      <a:endParaRPr lang="hr-HR"/>
                    </a:p>
                  </a:txBody>
                  <a:tcPr/>
                </a:tc>
                <a:tc>
                  <a:txBody>
                    <a:bodyPr/>
                    <a:lstStyle/>
                    <a:p>
                      <a:pPr algn="ctr">
                        <a:lnSpc>
                          <a:spcPct val="107000"/>
                        </a:lnSpc>
                        <a:spcAft>
                          <a:spcPts val="0"/>
                        </a:spcAft>
                      </a:pPr>
                      <a:r>
                        <a:rPr lang="hr-HR" sz="900">
                          <a:effectLst/>
                        </a:rPr>
                        <a:t>GRAFIČKI UREDNIK DIZAJNER</a:t>
                      </a:r>
                      <a:endParaRPr lang="hr-HR" sz="90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tcPr>
                </a:tc>
                <a:tc rowSpan="2">
                  <a:txBody>
                    <a:bodyPr/>
                    <a:lstStyle/>
                    <a:p>
                      <a:pPr algn="ctr">
                        <a:lnSpc>
                          <a:spcPct val="107000"/>
                        </a:lnSpc>
                        <a:spcAft>
                          <a:spcPts val="0"/>
                        </a:spcAft>
                      </a:pPr>
                      <a:r>
                        <a:rPr lang="hr-HR" sz="900" dirty="0">
                          <a:effectLst/>
                        </a:rPr>
                        <a:t>DIZAJNER GRAFIČKIH PROIZVODA</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val="2402435401"/>
                  </a:ext>
                </a:extLst>
              </a:tr>
              <a:tr h="169279">
                <a:tc vMerge="1">
                  <a:txBody>
                    <a:bodyPr/>
                    <a:lstStyle/>
                    <a:p>
                      <a:endParaRPr lang="hr-HR"/>
                    </a:p>
                  </a:txBody>
                  <a:tcPr/>
                </a:tc>
                <a:tc>
                  <a:txBody>
                    <a:bodyPr/>
                    <a:lstStyle/>
                    <a:p>
                      <a:pPr algn="ctr">
                        <a:lnSpc>
                          <a:spcPct val="107000"/>
                        </a:lnSpc>
                        <a:spcAft>
                          <a:spcPts val="0"/>
                        </a:spcAft>
                      </a:pPr>
                      <a:r>
                        <a:rPr lang="hr-HR" sz="900" dirty="0">
                          <a:effectLst/>
                        </a:rPr>
                        <a:t>GRAFIČKI TEHNIČAR PRIREME</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B w="12700" cap="flat" cmpd="sng" algn="ctr">
                      <a:solidFill>
                        <a:srgbClr val="92D050"/>
                      </a:solidFill>
                      <a:prstDash val="solid"/>
                      <a:round/>
                      <a:headEnd type="none" w="med" len="med"/>
                      <a:tailEnd type="none" w="med" len="med"/>
                    </a:lnB>
                  </a:tcPr>
                </a:tc>
                <a:tc vMerge="1">
                  <a:txBody>
                    <a:bodyPr/>
                    <a:lstStyle/>
                    <a:p>
                      <a:endParaRPr lang="hr-HR"/>
                    </a:p>
                  </a:txBody>
                  <a:tcPr/>
                </a:tc>
                <a:extLst>
                  <a:ext uri="{0D108BD9-81ED-4DB2-BD59-A6C34878D82A}">
                    <a16:rowId xmlns:a16="http://schemas.microsoft.com/office/drawing/2014/main" val="2042829799"/>
                  </a:ext>
                </a:extLst>
              </a:tr>
              <a:tr h="331088">
                <a:tc vMerge="1">
                  <a:txBody>
                    <a:bodyPr/>
                    <a:lstStyle/>
                    <a:p>
                      <a:endParaRPr lang="hr-HR"/>
                    </a:p>
                  </a:txBody>
                  <a:tcPr/>
                </a:tc>
                <a:tc>
                  <a:txBody>
                    <a:bodyPr/>
                    <a:lstStyle/>
                    <a:p>
                      <a:pPr algn="ctr">
                        <a:lnSpc>
                          <a:spcPct val="107000"/>
                        </a:lnSpc>
                        <a:spcAft>
                          <a:spcPts val="0"/>
                        </a:spcAft>
                      </a:pPr>
                      <a:r>
                        <a:rPr lang="hr-HR" sz="900" dirty="0">
                          <a:effectLst/>
                        </a:rPr>
                        <a:t>WEB DIZAJNER</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lnSpc>
                          <a:spcPct val="107000"/>
                        </a:lnSpc>
                        <a:spcAft>
                          <a:spcPts val="0"/>
                        </a:spcAft>
                      </a:pPr>
                      <a:r>
                        <a:rPr lang="hr-HR" sz="900" dirty="0">
                          <a:effectLst/>
                        </a:rPr>
                        <a:t>TEHNIČAR ZA RAZVOJ I DIZAJN WEB SUČELJA</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val="2724379719"/>
                  </a:ext>
                </a:extLst>
              </a:tr>
              <a:tr h="331088">
                <a:tc vMerge="1">
                  <a:txBody>
                    <a:bodyPr/>
                    <a:lstStyle/>
                    <a:p>
                      <a:endParaRPr lang="hr-HR"/>
                    </a:p>
                  </a:txBody>
                  <a:tcPr/>
                </a:tc>
                <a:tc>
                  <a:txBody>
                    <a:bodyPr/>
                    <a:lstStyle/>
                    <a:p>
                      <a:pPr algn="ctr">
                        <a:lnSpc>
                          <a:spcPct val="107000"/>
                        </a:lnSpc>
                        <a:spcAft>
                          <a:spcPts val="0"/>
                        </a:spcAft>
                      </a:pPr>
                      <a:r>
                        <a:rPr lang="hr-HR" sz="900" dirty="0">
                          <a:effectLst/>
                        </a:rPr>
                        <a:t>WEB PROGRAMER</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lnSpc>
                          <a:spcPct val="107000"/>
                        </a:lnSpc>
                        <a:spcAft>
                          <a:spcPts val="0"/>
                        </a:spcAft>
                      </a:pPr>
                      <a:r>
                        <a:rPr lang="hr-HR" sz="900" dirty="0">
                          <a:effectLst/>
                        </a:rPr>
                        <a:t>TEHNIČAR ZA PROGRAMIRANJE</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val="3127658428"/>
                  </a:ext>
                </a:extLst>
              </a:tr>
              <a:tr h="331088">
                <a:tc vMerge="1">
                  <a:txBody>
                    <a:bodyPr/>
                    <a:lstStyle/>
                    <a:p>
                      <a:endParaRPr lang="hr-HR"/>
                    </a:p>
                  </a:txBody>
                  <a:tcPr/>
                </a:tc>
                <a:tc>
                  <a:txBody>
                    <a:bodyPr/>
                    <a:lstStyle/>
                    <a:p>
                      <a:pPr algn="ctr">
                        <a:lnSpc>
                          <a:spcPct val="107000"/>
                        </a:lnSpc>
                        <a:spcAft>
                          <a:spcPts val="0"/>
                        </a:spcAft>
                      </a:pPr>
                      <a:r>
                        <a:rPr lang="hr-HR" sz="900" dirty="0">
                          <a:effectLst/>
                        </a:rPr>
                        <a:t>MONTER SUHE GRADNJE</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lnSpc>
                          <a:spcPct val="107000"/>
                        </a:lnSpc>
                        <a:spcAft>
                          <a:spcPts val="0"/>
                        </a:spcAft>
                      </a:pPr>
                      <a:r>
                        <a:rPr lang="hr-HR" sz="900" dirty="0">
                          <a:effectLst/>
                        </a:rPr>
                        <a:t>GRAĐEVINSKI RADNIK U ODRŽIVOJ GRADNJI</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val="87471984"/>
                  </a:ext>
                </a:extLst>
              </a:tr>
              <a:tr h="161809">
                <a:tc vMerge="1">
                  <a:txBody>
                    <a:bodyPr/>
                    <a:lstStyle/>
                    <a:p>
                      <a:endParaRPr lang="hr-HR"/>
                    </a:p>
                  </a:txBody>
                  <a:tcPr/>
                </a:tc>
                <a:tc>
                  <a:txBody>
                    <a:bodyPr/>
                    <a:lstStyle/>
                    <a:p>
                      <a:pPr algn="ctr">
                        <a:lnSpc>
                          <a:spcPct val="107000"/>
                        </a:lnSpc>
                        <a:spcAft>
                          <a:spcPts val="0"/>
                        </a:spcAft>
                      </a:pPr>
                      <a:r>
                        <a:rPr lang="hr-HR" sz="900">
                          <a:effectLst/>
                        </a:rPr>
                        <a:t>ZIDAR</a:t>
                      </a:r>
                      <a:endParaRPr lang="hr-HR" sz="90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tcPr>
                </a:tc>
                <a:tc rowSpan="4">
                  <a:txBody>
                    <a:bodyPr/>
                    <a:lstStyle/>
                    <a:p>
                      <a:pPr algn="ctr">
                        <a:lnSpc>
                          <a:spcPct val="107000"/>
                        </a:lnSpc>
                        <a:spcAft>
                          <a:spcPts val="0"/>
                        </a:spcAft>
                      </a:pPr>
                      <a:r>
                        <a:rPr lang="hr-HR" sz="900" dirty="0">
                          <a:effectLst/>
                        </a:rPr>
                        <a:t>GRAĐEVINSKI RADNIK U ZGRADARSTVU</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val="1183479031"/>
                  </a:ext>
                </a:extLst>
              </a:tr>
              <a:tr h="161809">
                <a:tc vMerge="1">
                  <a:txBody>
                    <a:bodyPr/>
                    <a:lstStyle/>
                    <a:p>
                      <a:endParaRPr lang="hr-HR"/>
                    </a:p>
                  </a:txBody>
                  <a:tcPr/>
                </a:tc>
                <a:tc>
                  <a:txBody>
                    <a:bodyPr/>
                    <a:lstStyle/>
                    <a:p>
                      <a:pPr algn="ctr">
                        <a:lnSpc>
                          <a:spcPct val="107000"/>
                        </a:lnSpc>
                        <a:spcAft>
                          <a:spcPts val="0"/>
                        </a:spcAft>
                      </a:pPr>
                      <a:r>
                        <a:rPr lang="hr-HR" sz="900" dirty="0">
                          <a:effectLst/>
                        </a:rPr>
                        <a:t>IZOLATER</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tc>
                <a:tc vMerge="1">
                  <a:txBody>
                    <a:bodyPr/>
                    <a:lstStyle/>
                    <a:p>
                      <a:endParaRPr lang="hr-HR"/>
                    </a:p>
                  </a:txBody>
                  <a:tcPr/>
                </a:tc>
                <a:extLst>
                  <a:ext uri="{0D108BD9-81ED-4DB2-BD59-A6C34878D82A}">
                    <a16:rowId xmlns:a16="http://schemas.microsoft.com/office/drawing/2014/main" val="362727680"/>
                  </a:ext>
                </a:extLst>
              </a:tr>
              <a:tr h="161809">
                <a:tc vMerge="1">
                  <a:txBody>
                    <a:bodyPr/>
                    <a:lstStyle/>
                    <a:p>
                      <a:endParaRPr lang="hr-HR"/>
                    </a:p>
                  </a:txBody>
                  <a:tcPr/>
                </a:tc>
                <a:tc>
                  <a:txBody>
                    <a:bodyPr/>
                    <a:lstStyle/>
                    <a:p>
                      <a:pPr algn="ctr">
                        <a:lnSpc>
                          <a:spcPct val="107000"/>
                        </a:lnSpc>
                        <a:spcAft>
                          <a:spcPts val="0"/>
                        </a:spcAft>
                      </a:pPr>
                      <a:r>
                        <a:rPr lang="hr-HR" sz="900" dirty="0">
                          <a:effectLst/>
                        </a:rPr>
                        <a:t>KROVOPOKRIVAČ</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tc>
                <a:tc vMerge="1">
                  <a:txBody>
                    <a:bodyPr/>
                    <a:lstStyle/>
                    <a:p>
                      <a:endParaRPr lang="hr-HR"/>
                    </a:p>
                  </a:txBody>
                  <a:tcPr/>
                </a:tc>
                <a:extLst>
                  <a:ext uri="{0D108BD9-81ED-4DB2-BD59-A6C34878D82A}">
                    <a16:rowId xmlns:a16="http://schemas.microsoft.com/office/drawing/2014/main" val="248693088"/>
                  </a:ext>
                </a:extLst>
              </a:tr>
              <a:tr h="161809">
                <a:tc vMerge="1">
                  <a:txBody>
                    <a:bodyPr/>
                    <a:lstStyle/>
                    <a:p>
                      <a:endParaRPr lang="hr-HR"/>
                    </a:p>
                  </a:txBody>
                  <a:tcPr/>
                </a:tc>
                <a:tc>
                  <a:txBody>
                    <a:bodyPr/>
                    <a:lstStyle/>
                    <a:p>
                      <a:pPr algn="ctr">
                        <a:lnSpc>
                          <a:spcPct val="107000"/>
                        </a:lnSpc>
                        <a:spcAft>
                          <a:spcPts val="0"/>
                        </a:spcAft>
                      </a:pPr>
                      <a:r>
                        <a:rPr lang="hr-HR" sz="900" dirty="0">
                          <a:effectLst/>
                        </a:rPr>
                        <a:t>ARMIRAČ</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B w="12700" cap="flat" cmpd="sng" algn="ctr">
                      <a:solidFill>
                        <a:srgbClr val="92D050"/>
                      </a:solidFill>
                      <a:prstDash val="solid"/>
                      <a:round/>
                      <a:headEnd type="none" w="med" len="med"/>
                      <a:tailEnd type="none" w="med" len="med"/>
                    </a:lnB>
                  </a:tcPr>
                </a:tc>
                <a:tc vMerge="1">
                  <a:txBody>
                    <a:bodyPr/>
                    <a:lstStyle/>
                    <a:p>
                      <a:endParaRPr lang="hr-HR"/>
                    </a:p>
                  </a:txBody>
                  <a:tcPr/>
                </a:tc>
                <a:extLst>
                  <a:ext uri="{0D108BD9-81ED-4DB2-BD59-A6C34878D82A}">
                    <a16:rowId xmlns:a16="http://schemas.microsoft.com/office/drawing/2014/main" val="1198112695"/>
                  </a:ext>
                </a:extLst>
              </a:tr>
              <a:tr h="331088">
                <a:tc vMerge="1">
                  <a:txBody>
                    <a:bodyPr/>
                    <a:lstStyle/>
                    <a:p>
                      <a:endParaRPr lang="hr-HR"/>
                    </a:p>
                  </a:txBody>
                  <a:tcPr/>
                </a:tc>
                <a:tc>
                  <a:txBody>
                    <a:bodyPr/>
                    <a:lstStyle/>
                    <a:p>
                      <a:pPr algn="ctr">
                        <a:lnSpc>
                          <a:spcPct val="107000"/>
                        </a:lnSpc>
                        <a:spcAft>
                          <a:spcPts val="0"/>
                        </a:spcAft>
                      </a:pPr>
                      <a:r>
                        <a:rPr lang="hr-HR" sz="900" dirty="0">
                          <a:effectLst/>
                        </a:rPr>
                        <a:t>LIČILAC - SOBOSLIKAR</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gn="ctr">
                        <a:lnSpc>
                          <a:spcPct val="107000"/>
                        </a:lnSpc>
                        <a:spcAft>
                          <a:spcPts val="0"/>
                        </a:spcAft>
                      </a:pPr>
                      <a:r>
                        <a:rPr lang="hr-HR" sz="900" dirty="0">
                          <a:effectLst/>
                        </a:rPr>
                        <a:t>SOBOSLIKAR LIČILAC DEKORATER</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val="1029172716"/>
                  </a:ext>
                </a:extLst>
              </a:tr>
              <a:tr h="161809">
                <a:tc vMerge="1">
                  <a:txBody>
                    <a:bodyPr/>
                    <a:lstStyle/>
                    <a:p>
                      <a:endParaRPr lang="hr-HR"/>
                    </a:p>
                  </a:txBody>
                  <a:tcPr/>
                </a:tc>
                <a:tc>
                  <a:txBody>
                    <a:bodyPr/>
                    <a:lstStyle/>
                    <a:p>
                      <a:pPr algn="ctr">
                        <a:lnSpc>
                          <a:spcPct val="107000"/>
                        </a:lnSpc>
                        <a:spcAft>
                          <a:spcPts val="0"/>
                        </a:spcAft>
                      </a:pPr>
                      <a:r>
                        <a:rPr lang="hr-HR" sz="900">
                          <a:effectLst/>
                        </a:rPr>
                        <a:t>KERAMIČAR</a:t>
                      </a:r>
                      <a:endParaRPr lang="hr-HR" sz="90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tcPr>
                </a:tc>
                <a:tc rowSpan="3">
                  <a:txBody>
                    <a:bodyPr/>
                    <a:lstStyle/>
                    <a:p>
                      <a:pPr algn="ctr">
                        <a:lnSpc>
                          <a:spcPct val="107000"/>
                        </a:lnSpc>
                        <a:spcAft>
                          <a:spcPts val="0"/>
                        </a:spcAft>
                      </a:pPr>
                      <a:r>
                        <a:rPr lang="hr-HR" sz="900" dirty="0">
                          <a:effectLst/>
                        </a:rPr>
                        <a:t>OBLAGAČ PODOVA I ZIDOVA</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val="2691211055"/>
                  </a:ext>
                </a:extLst>
              </a:tr>
              <a:tr h="161809">
                <a:tc vMerge="1">
                  <a:txBody>
                    <a:bodyPr/>
                    <a:lstStyle/>
                    <a:p>
                      <a:endParaRPr lang="hr-HR"/>
                    </a:p>
                  </a:txBody>
                  <a:tcPr/>
                </a:tc>
                <a:tc>
                  <a:txBody>
                    <a:bodyPr/>
                    <a:lstStyle/>
                    <a:p>
                      <a:pPr algn="ctr">
                        <a:lnSpc>
                          <a:spcPct val="107000"/>
                        </a:lnSpc>
                        <a:spcAft>
                          <a:spcPts val="0"/>
                        </a:spcAft>
                      </a:pPr>
                      <a:r>
                        <a:rPr lang="hr-HR" sz="900" dirty="0">
                          <a:effectLst/>
                        </a:rPr>
                        <a:t>OBLAGAČ</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tc>
                <a:tc vMerge="1">
                  <a:txBody>
                    <a:bodyPr/>
                    <a:lstStyle/>
                    <a:p>
                      <a:endParaRPr lang="hr-HR"/>
                    </a:p>
                  </a:txBody>
                  <a:tcPr/>
                </a:tc>
                <a:extLst>
                  <a:ext uri="{0D108BD9-81ED-4DB2-BD59-A6C34878D82A}">
                    <a16:rowId xmlns:a16="http://schemas.microsoft.com/office/drawing/2014/main" val="3551847569"/>
                  </a:ext>
                </a:extLst>
              </a:tr>
              <a:tr h="161809">
                <a:tc vMerge="1">
                  <a:txBody>
                    <a:bodyPr/>
                    <a:lstStyle/>
                    <a:p>
                      <a:endParaRPr lang="hr-HR"/>
                    </a:p>
                  </a:txBody>
                  <a:tcPr/>
                </a:tc>
                <a:tc>
                  <a:txBody>
                    <a:bodyPr/>
                    <a:lstStyle/>
                    <a:p>
                      <a:pPr algn="ctr">
                        <a:lnSpc>
                          <a:spcPct val="107000"/>
                        </a:lnSpc>
                        <a:spcAft>
                          <a:spcPts val="0"/>
                        </a:spcAft>
                      </a:pPr>
                      <a:r>
                        <a:rPr lang="hr-HR" sz="900" dirty="0">
                          <a:effectLst/>
                        </a:rPr>
                        <a:t>PARKETAR</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B w="12700" cap="flat" cmpd="sng" algn="ctr">
                      <a:solidFill>
                        <a:srgbClr val="92D050"/>
                      </a:solidFill>
                      <a:prstDash val="solid"/>
                      <a:round/>
                      <a:headEnd type="none" w="med" len="med"/>
                      <a:tailEnd type="none" w="med" len="med"/>
                    </a:lnB>
                  </a:tcPr>
                </a:tc>
                <a:tc vMerge="1">
                  <a:txBody>
                    <a:bodyPr/>
                    <a:lstStyle/>
                    <a:p>
                      <a:endParaRPr lang="hr-HR"/>
                    </a:p>
                  </a:txBody>
                  <a:tcPr/>
                </a:tc>
                <a:extLst>
                  <a:ext uri="{0D108BD9-81ED-4DB2-BD59-A6C34878D82A}">
                    <a16:rowId xmlns:a16="http://schemas.microsoft.com/office/drawing/2014/main" val="2097369839"/>
                  </a:ext>
                </a:extLst>
              </a:tr>
              <a:tr h="161809">
                <a:tc rowSpan="3">
                  <a:txBody>
                    <a:bodyPr/>
                    <a:lstStyle/>
                    <a:p>
                      <a:pPr algn="ctr">
                        <a:lnSpc>
                          <a:spcPct val="107000"/>
                        </a:lnSpc>
                        <a:spcAft>
                          <a:spcPts val="0"/>
                        </a:spcAft>
                      </a:pPr>
                      <a:r>
                        <a:rPr lang="hr-HR" sz="900">
                          <a:effectLst/>
                        </a:rPr>
                        <a:t>INDUSTRIJSKA ŠKOLA</a:t>
                      </a:r>
                      <a:endParaRPr lang="hr-HR" sz="90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tc>
                <a:tc>
                  <a:txBody>
                    <a:bodyPr/>
                    <a:lstStyle/>
                    <a:p>
                      <a:pPr algn="ctr">
                        <a:lnSpc>
                          <a:spcPct val="107000"/>
                        </a:lnSpc>
                        <a:spcAft>
                          <a:spcPts val="0"/>
                        </a:spcAft>
                      </a:pPr>
                      <a:r>
                        <a:rPr lang="hr-HR" sz="900">
                          <a:effectLst/>
                        </a:rPr>
                        <a:t>INSTALATER-MONTER</a:t>
                      </a:r>
                      <a:endParaRPr lang="hr-HR" sz="90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tcPr>
                </a:tc>
                <a:tc rowSpan="2">
                  <a:txBody>
                    <a:bodyPr/>
                    <a:lstStyle/>
                    <a:p>
                      <a:pPr algn="ctr">
                        <a:lnSpc>
                          <a:spcPct val="107000"/>
                        </a:lnSpc>
                        <a:spcAft>
                          <a:spcPts val="0"/>
                        </a:spcAft>
                      </a:pPr>
                      <a:r>
                        <a:rPr lang="hr-HR" sz="900" dirty="0">
                          <a:effectLst/>
                        </a:rPr>
                        <a:t>MONTER STROJARSKIH INSTALACIJA</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val="568029784"/>
                  </a:ext>
                </a:extLst>
              </a:tr>
              <a:tr h="331088">
                <a:tc vMerge="1">
                  <a:txBody>
                    <a:bodyPr/>
                    <a:lstStyle/>
                    <a:p>
                      <a:endParaRPr lang="hr-HR"/>
                    </a:p>
                  </a:txBody>
                  <a:tcPr/>
                </a:tc>
                <a:tc>
                  <a:txBody>
                    <a:bodyPr/>
                    <a:lstStyle/>
                    <a:p>
                      <a:pPr algn="ctr">
                        <a:lnSpc>
                          <a:spcPct val="107000"/>
                        </a:lnSpc>
                        <a:spcAft>
                          <a:spcPts val="0"/>
                        </a:spcAft>
                      </a:pPr>
                      <a:r>
                        <a:rPr lang="hr-HR" sz="900" dirty="0">
                          <a:effectLst/>
                        </a:rPr>
                        <a:t>INSTALATER GRIJANJA I KLIMATIZACIJA</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B w="12700" cap="flat" cmpd="sng" algn="ctr">
                      <a:solidFill>
                        <a:srgbClr val="92D050"/>
                      </a:solidFill>
                      <a:prstDash val="solid"/>
                      <a:round/>
                      <a:headEnd type="none" w="med" len="med"/>
                      <a:tailEnd type="none" w="med" len="med"/>
                    </a:lnB>
                  </a:tcPr>
                </a:tc>
                <a:tc vMerge="1">
                  <a:txBody>
                    <a:bodyPr/>
                    <a:lstStyle/>
                    <a:p>
                      <a:endParaRPr lang="hr-HR"/>
                    </a:p>
                  </a:txBody>
                  <a:tcPr/>
                </a:tc>
                <a:extLst>
                  <a:ext uri="{0D108BD9-81ED-4DB2-BD59-A6C34878D82A}">
                    <a16:rowId xmlns:a16="http://schemas.microsoft.com/office/drawing/2014/main" val="593399028"/>
                  </a:ext>
                </a:extLst>
              </a:tr>
              <a:tr h="331088">
                <a:tc vMerge="1">
                  <a:txBody>
                    <a:bodyPr/>
                    <a:lstStyle/>
                    <a:p>
                      <a:endParaRPr lang="hr-HR"/>
                    </a:p>
                  </a:txBody>
                  <a:tcPr/>
                </a:tc>
                <a:tc>
                  <a:txBody>
                    <a:bodyPr/>
                    <a:lstStyle/>
                    <a:p>
                      <a:pPr algn="ctr">
                        <a:lnSpc>
                          <a:spcPct val="107000"/>
                        </a:lnSpc>
                        <a:spcAft>
                          <a:spcPts val="0"/>
                        </a:spcAft>
                      </a:pPr>
                      <a:r>
                        <a:rPr lang="hr-HR" sz="900">
                          <a:effectLst/>
                        </a:rPr>
                        <a:t>CNC OPERATER</a:t>
                      </a:r>
                      <a:endParaRPr lang="hr-HR" sz="90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tcPr>
                </a:tc>
                <a:tc>
                  <a:txBody>
                    <a:bodyPr/>
                    <a:lstStyle/>
                    <a:p>
                      <a:pPr algn="ctr">
                        <a:lnSpc>
                          <a:spcPct val="107000"/>
                        </a:lnSpc>
                        <a:spcAft>
                          <a:spcPts val="0"/>
                        </a:spcAft>
                      </a:pPr>
                      <a:r>
                        <a:rPr lang="hr-HR" sz="900" dirty="0">
                          <a:effectLst/>
                        </a:rPr>
                        <a:t>OPERATER ZA STROJNE OBRADE</a:t>
                      </a:r>
                      <a:endParaRPr lang="hr-H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6819" marR="36819" marT="0" marB="0" anchor="ctr">
                    <a:lnT w="12700" cap="flat" cmpd="sng" algn="ctr">
                      <a:solidFill>
                        <a:srgbClr val="92D050"/>
                      </a:solidFill>
                      <a:prstDash val="solid"/>
                      <a:round/>
                      <a:headEnd type="none" w="med" len="med"/>
                      <a:tailEnd type="none" w="med" len="med"/>
                    </a:lnT>
                  </a:tcPr>
                </a:tc>
                <a:extLst>
                  <a:ext uri="{0D108BD9-81ED-4DB2-BD59-A6C34878D82A}">
                    <a16:rowId xmlns:a16="http://schemas.microsoft.com/office/drawing/2014/main" val="4136683704"/>
                  </a:ext>
                </a:extLst>
              </a:tr>
            </a:tbl>
          </a:graphicData>
        </a:graphic>
      </p:graphicFrame>
    </p:spTree>
    <p:extLst>
      <p:ext uri="{BB962C8B-B14F-4D97-AF65-F5344CB8AC3E}">
        <p14:creationId xmlns:p14="http://schemas.microsoft.com/office/powerpoint/2010/main" val="3474988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91E19DD-B1F4-4CFD-8CE6-3B9481A02562}"/>
              </a:ext>
            </a:extLst>
          </p:cNvPr>
          <p:cNvSpPr>
            <a:spLocks noGrp="1"/>
          </p:cNvSpPr>
          <p:nvPr>
            <p:ph type="ctrTitle"/>
          </p:nvPr>
        </p:nvSpPr>
        <p:spPr>
          <a:xfrm>
            <a:off x="1163118" y="2605849"/>
            <a:ext cx="7766936" cy="1646302"/>
          </a:xfrm>
        </p:spPr>
        <p:txBody>
          <a:bodyPr/>
          <a:lstStyle/>
          <a:p>
            <a:r>
              <a:rPr lang="hr-HR" dirty="0"/>
              <a:t>HVALA NA POZORNOSTI!</a:t>
            </a:r>
          </a:p>
        </p:txBody>
      </p:sp>
    </p:spTree>
    <p:extLst>
      <p:ext uri="{BB962C8B-B14F-4D97-AF65-F5344CB8AC3E}">
        <p14:creationId xmlns:p14="http://schemas.microsoft.com/office/powerpoint/2010/main" val="223016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352338" y="476672"/>
            <a:ext cx="9471169" cy="5832648"/>
          </a:xfrm>
        </p:spPr>
        <p:txBody>
          <a:bodyPr/>
          <a:lstStyle/>
          <a:p>
            <a:pPr>
              <a:buFont typeface="Wingdings" pitchFamily="2" charset="2"/>
              <a:buNone/>
            </a:pPr>
            <a:r>
              <a:rPr lang="hr-HR" b="1" i="1" u="sng" dirty="0"/>
              <a:t>2.   Provjere posebnih znanja kandidata</a:t>
            </a:r>
          </a:p>
          <a:p>
            <a:r>
              <a:rPr lang="hr-HR" dirty="0"/>
              <a:t>U opravdanim slučajevima škole mogu provoditi provjere posebnih znanja iz nastavnih predmeta posebno važnih za upis</a:t>
            </a:r>
          </a:p>
          <a:p>
            <a:r>
              <a:rPr lang="hr-HR" dirty="0"/>
              <a:t>Može se ostvariti najviše 5 bodova</a:t>
            </a:r>
          </a:p>
          <a:p>
            <a:r>
              <a:rPr lang="hr-HR" dirty="0"/>
              <a:t>Provjera nije eliminacijska</a:t>
            </a:r>
          </a:p>
          <a:p>
            <a:pPr marL="0" indent="0">
              <a:buNone/>
            </a:pPr>
            <a:endParaRPr lang="hr-HR" dirty="0"/>
          </a:p>
          <a:p>
            <a:pPr marL="514350" indent="-514350">
              <a:buNone/>
            </a:pPr>
            <a:r>
              <a:rPr lang="hr-HR" b="1" i="1" u="sng" dirty="0"/>
              <a:t>3.  Vrednovanje rezultata kandidata postignutih na natjecanjima iz znanja</a:t>
            </a:r>
          </a:p>
          <a:p>
            <a:r>
              <a:rPr lang="hr-HR" dirty="0">
                <a:latin typeface="Calibri" pitchFamily="34" charset="0"/>
              </a:rPr>
              <a:t>natjecanjima u znanju iz nastavnih predmeta: Hrvatskoga jezika, Matematike, prvoga stranog jezika; </a:t>
            </a:r>
          </a:p>
          <a:p>
            <a:r>
              <a:rPr lang="hr-HR" dirty="0">
                <a:latin typeface="Calibri" pitchFamily="34" charset="0"/>
              </a:rPr>
              <a:t>natjecanjima u znanju iz dvaju nastavnih predmeta posebno značajnih za upis u skladu s </a:t>
            </a:r>
            <a:r>
              <a:rPr lang="hr-HR" i="1" dirty="0">
                <a:latin typeface="Calibri" pitchFamily="34" charset="0"/>
              </a:rPr>
              <a:t>Popisom predmeta posebno važnih za upis; </a:t>
            </a:r>
          </a:p>
          <a:p>
            <a:r>
              <a:rPr lang="vi-VN" dirty="0">
                <a:latin typeface="Calibri" pitchFamily="34" charset="0"/>
              </a:rPr>
              <a:t>jednome natjecanju iz znanja koji samostalno određuje srednja škola iz Kataloga natjecanja i smotri učenika i učenica osnovnih i srednjih škola Republike Hrvatske, a koja se provode u organizaciji Agencije za odgoj i obrazovanje. </a:t>
            </a:r>
          </a:p>
          <a:p>
            <a:pPr marL="0" indent="0">
              <a:buNone/>
            </a:pPr>
            <a:endParaRPr lang="hr-H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Rezervirano mjesto sadržaja 3"/>
          <p:cNvGraphicFramePr>
            <a:graphicFrameLocks noGrp="1"/>
          </p:cNvGraphicFramePr>
          <p:nvPr>
            <p:ph idx="1"/>
            <p:extLst>
              <p:ext uri="{D42A27DB-BD31-4B8C-83A1-F6EECF244321}">
                <p14:modId xmlns:p14="http://schemas.microsoft.com/office/powerpoint/2010/main" val="796795026"/>
              </p:ext>
            </p:extLst>
          </p:nvPr>
        </p:nvGraphicFramePr>
        <p:xfrm>
          <a:off x="819175" y="656691"/>
          <a:ext cx="8424936" cy="5544618"/>
        </p:xfrm>
        <a:graphic>
          <a:graphicData uri="http://schemas.openxmlformats.org/drawingml/2006/table">
            <a:tbl>
              <a:tblPr firstRow="1" bandRow="1">
                <a:tableStyleId>{5C22544A-7EE6-4342-B048-85BDC9FD1C3A}</a:tableStyleId>
              </a:tblPr>
              <a:tblGrid>
                <a:gridCol w="4212468">
                  <a:extLst>
                    <a:ext uri="{9D8B030D-6E8A-4147-A177-3AD203B41FA5}">
                      <a16:colId xmlns:a16="http://schemas.microsoft.com/office/drawing/2014/main" val="20000"/>
                    </a:ext>
                  </a:extLst>
                </a:gridCol>
                <a:gridCol w="4212468">
                  <a:extLst>
                    <a:ext uri="{9D8B030D-6E8A-4147-A177-3AD203B41FA5}">
                      <a16:colId xmlns:a16="http://schemas.microsoft.com/office/drawing/2014/main" val="20001"/>
                    </a:ext>
                  </a:extLst>
                </a:gridCol>
              </a:tblGrid>
              <a:tr h="1040033">
                <a:tc>
                  <a:txBody>
                    <a:bodyPr/>
                    <a:lstStyle/>
                    <a:p>
                      <a:r>
                        <a:rPr lang="hr-HR" dirty="0"/>
                        <a:t>Rezultat državnog ili međunarodnog natjecanja u znanju</a:t>
                      </a:r>
                    </a:p>
                  </a:txBody>
                  <a:tcPr/>
                </a:tc>
                <a:tc>
                  <a:txBody>
                    <a:bodyPr/>
                    <a:lstStyle/>
                    <a:p>
                      <a:r>
                        <a:rPr lang="hr-HR" dirty="0"/>
                        <a:t>Bodovi </a:t>
                      </a:r>
                    </a:p>
                  </a:txBody>
                  <a:tcPr/>
                </a:tc>
                <a:extLst>
                  <a:ext uri="{0D108BD9-81ED-4DB2-BD59-A6C34878D82A}">
                    <a16:rowId xmlns:a16="http://schemas.microsoft.com/office/drawing/2014/main" val="10000"/>
                  </a:ext>
                </a:extLst>
              </a:tr>
              <a:tr h="900917">
                <a:tc>
                  <a:txBody>
                    <a:bodyPr/>
                    <a:lstStyle/>
                    <a:p>
                      <a:r>
                        <a:rPr lang="hr-HR" dirty="0"/>
                        <a:t>Prvo, drugo ili treće osvojeno mjesto kao pojedinac u 5.,6.,7. ili 8.razredu</a:t>
                      </a:r>
                    </a:p>
                  </a:txBody>
                  <a:tcPr/>
                </a:tc>
                <a:tc>
                  <a:txBody>
                    <a:bodyPr/>
                    <a:lstStyle/>
                    <a:p>
                      <a:r>
                        <a:rPr lang="hr-HR" dirty="0"/>
                        <a:t>Izravan upis</a:t>
                      </a:r>
                    </a:p>
                  </a:txBody>
                  <a:tcPr/>
                </a:tc>
                <a:extLst>
                  <a:ext uri="{0D108BD9-81ED-4DB2-BD59-A6C34878D82A}">
                    <a16:rowId xmlns:a16="http://schemas.microsoft.com/office/drawing/2014/main" val="10001"/>
                  </a:ext>
                </a:extLst>
              </a:tr>
              <a:tr h="900917">
                <a:tc>
                  <a:txBody>
                    <a:bodyPr/>
                    <a:lstStyle/>
                    <a:p>
                      <a:r>
                        <a:rPr lang="hr-HR" dirty="0"/>
                        <a:t>Prvo osvojeno mjesto kao član  skupine u 5.,6.,7. ili 8. razredu</a:t>
                      </a:r>
                    </a:p>
                  </a:txBody>
                  <a:tcPr/>
                </a:tc>
                <a:tc>
                  <a:txBody>
                    <a:bodyPr/>
                    <a:lstStyle/>
                    <a:p>
                      <a:r>
                        <a:rPr lang="hr-HR" dirty="0"/>
                        <a:t>4 boda</a:t>
                      </a:r>
                    </a:p>
                  </a:txBody>
                  <a:tcPr/>
                </a:tc>
                <a:extLst>
                  <a:ext uri="{0D108BD9-81ED-4DB2-BD59-A6C34878D82A}">
                    <a16:rowId xmlns:a16="http://schemas.microsoft.com/office/drawing/2014/main" val="10002"/>
                  </a:ext>
                </a:extLst>
              </a:tr>
              <a:tr h="9009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dirty="0"/>
                        <a:t>Drugo osvojeno mjesto kao član  skupine u 5.,6.,7. ili 8. razredu</a:t>
                      </a:r>
                    </a:p>
                  </a:txBody>
                  <a:tcPr/>
                </a:tc>
                <a:tc>
                  <a:txBody>
                    <a:bodyPr/>
                    <a:lstStyle/>
                    <a:p>
                      <a:r>
                        <a:rPr lang="hr-HR" dirty="0"/>
                        <a:t>3 boda</a:t>
                      </a:r>
                    </a:p>
                  </a:txBody>
                  <a:tcPr/>
                </a:tc>
                <a:extLst>
                  <a:ext uri="{0D108BD9-81ED-4DB2-BD59-A6C34878D82A}">
                    <a16:rowId xmlns:a16="http://schemas.microsoft.com/office/drawing/2014/main" val="10003"/>
                  </a:ext>
                </a:extLst>
              </a:tr>
              <a:tr h="9009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dirty="0"/>
                        <a:t>Treće osvojeno mjesto kao član  skupine u 5.,6.,7. ili 8. razredu</a:t>
                      </a:r>
                    </a:p>
                  </a:txBody>
                  <a:tcPr/>
                </a:tc>
                <a:tc>
                  <a:txBody>
                    <a:bodyPr/>
                    <a:lstStyle/>
                    <a:p>
                      <a:r>
                        <a:rPr lang="hr-HR" dirty="0"/>
                        <a:t>2 boda</a:t>
                      </a:r>
                    </a:p>
                  </a:txBody>
                  <a:tcPr/>
                </a:tc>
                <a:extLst>
                  <a:ext uri="{0D108BD9-81ED-4DB2-BD59-A6C34878D82A}">
                    <a16:rowId xmlns:a16="http://schemas.microsoft.com/office/drawing/2014/main" val="10004"/>
                  </a:ext>
                </a:extLst>
              </a:tr>
              <a:tr h="900917">
                <a:tc>
                  <a:txBody>
                    <a:bodyPr/>
                    <a:lstStyle/>
                    <a:p>
                      <a:r>
                        <a:rPr lang="hr-HR" dirty="0"/>
                        <a:t>Sudjelovanje kao pojedinac ili član skupine u 5.,6.,7. ili 8.razredu</a:t>
                      </a:r>
                    </a:p>
                  </a:txBody>
                  <a:tcPr/>
                </a:tc>
                <a:tc>
                  <a:txBody>
                    <a:bodyPr/>
                    <a:lstStyle/>
                    <a:p>
                      <a:r>
                        <a:rPr lang="hr-HR" dirty="0"/>
                        <a:t>1 bod</a:t>
                      </a: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234892" y="587228"/>
            <a:ext cx="9224252" cy="4691187"/>
          </a:xfrm>
        </p:spPr>
        <p:txBody>
          <a:bodyPr/>
          <a:lstStyle/>
          <a:p>
            <a:pPr>
              <a:buNone/>
            </a:pPr>
            <a:r>
              <a:rPr lang="hr-HR" b="1" i="1" u="sng" dirty="0"/>
              <a:t>4. Vrednovanje rezultata kandidata postignutih na sportskim natjecanjima</a:t>
            </a:r>
            <a:endParaRPr lang="hr-HR" dirty="0"/>
          </a:p>
          <a:p>
            <a:r>
              <a:rPr lang="hr-HR" dirty="0"/>
              <a:t>Kandidatima se vrednuju rezultati koje su postigli u posljednja četiri razreda osnovnog obrazovanja na natjecanjima školskih sportskih društava koja su ustrojena prema Propisniku Državnoga prvenstva školskih sportskih društava Republike Hrvatske </a:t>
            </a:r>
          </a:p>
        </p:txBody>
      </p:sp>
      <p:graphicFrame>
        <p:nvGraphicFramePr>
          <p:cNvPr id="4" name="Rezervirano mjesto sadržaja 3">
            <a:extLst>
              <a:ext uri="{FF2B5EF4-FFF2-40B4-BE49-F238E27FC236}">
                <a16:creationId xmlns:a16="http://schemas.microsoft.com/office/drawing/2014/main" id="{D8B4BA9C-71A6-40A6-A6F0-14C36C349FD6}"/>
              </a:ext>
            </a:extLst>
          </p:cNvPr>
          <p:cNvGraphicFramePr>
            <a:graphicFrameLocks/>
          </p:cNvGraphicFramePr>
          <p:nvPr>
            <p:extLst>
              <p:ext uri="{D42A27DB-BD31-4B8C-83A1-F6EECF244321}">
                <p14:modId xmlns:p14="http://schemas.microsoft.com/office/powerpoint/2010/main" val="2404450904"/>
              </p:ext>
            </p:extLst>
          </p:nvPr>
        </p:nvGraphicFramePr>
        <p:xfrm>
          <a:off x="665382" y="2520123"/>
          <a:ext cx="8363272" cy="3312368"/>
        </p:xfrm>
        <a:graphic>
          <a:graphicData uri="http://schemas.openxmlformats.org/drawingml/2006/table">
            <a:tbl>
              <a:tblPr firstRow="1" bandRow="1">
                <a:tableStyleId>{5C22544A-7EE6-4342-B048-85BDC9FD1C3A}</a:tableStyleId>
              </a:tblPr>
              <a:tblGrid>
                <a:gridCol w="4181636">
                  <a:extLst>
                    <a:ext uri="{9D8B030D-6E8A-4147-A177-3AD203B41FA5}">
                      <a16:colId xmlns:a16="http://schemas.microsoft.com/office/drawing/2014/main" val="20000"/>
                    </a:ext>
                  </a:extLst>
                </a:gridCol>
                <a:gridCol w="4181636">
                  <a:extLst>
                    <a:ext uri="{9D8B030D-6E8A-4147-A177-3AD203B41FA5}">
                      <a16:colId xmlns:a16="http://schemas.microsoft.com/office/drawing/2014/main" val="20001"/>
                    </a:ext>
                  </a:extLst>
                </a:gridCol>
              </a:tblGrid>
              <a:tr h="828092">
                <a:tc>
                  <a:txBody>
                    <a:bodyPr/>
                    <a:lstStyle/>
                    <a:p>
                      <a:r>
                        <a:rPr lang="hr-HR" dirty="0"/>
                        <a:t>Natjecanja školskih sportskih društava</a:t>
                      </a:r>
                    </a:p>
                  </a:txBody>
                  <a:tcPr/>
                </a:tc>
                <a:tc>
                  <a:txBody>
                    <a:bodyPr/>
                    <a:lstStyle/>
                    <a:p>
                      <a:r>
                        <a:rPr lang="hr-HR" dirty="0"/>
                        <a:t>Dodatni bodovi</a:t>
                      </a:r>
                    </a:p>
                  </a:txBody>
                  <a:tcPr/>
                </a:tc>
                <a:extLst>
                  <a:ext uri="{0D108BD9-81ED-4DB2-BD59-A6C34878D82A}">
                    <a16:rowId xmlns:a16="http://schemas.microsoft.com/office/drawing/2014/main" val="10000"/>
                  </a:ext>
                </a:extLst>
              </a:tr>
              <a:tr h="828092">
                <a:tc>
                  <a:txBody>
                    <a:bodyPr/>
                    <a:lstStyle/>
                    <a:p>
                      <a:r>
                        <a:rPr lang="hr-HR" dirty="0"/>
                        <a:t>Prvo osvojeno mjesto kao član skupine</a:t>
                      </a:r>
                    </a:p>
                  </a:txBody>
                  <a:tcPr/>
                </a:tc>
                <a:tc>
                  <a:txBody>
                    <a:bodyPr/>
                    <a:lstStyle/>
                    <a:p>
                      <a:r>
                        <a:rPr lang="hr-HR" dirty="0"/>
                        <a:t>3 boda</a:t>
                      </a:r>
                    </a:p>
                  </a:txBody>
                  <a:tcPr/>
                </a:tc>
                <a:extLst>
                  <a:ext uri="{0D108BD9-81ED-4DB2-BD59-A6C34878D82A}">
                    <a16:rowId xmlns:a16="http://schemas.microsoft.com/office/drawing/2014/main" val="10001"/>
                  </a:ext>
                </a:extLst>
              </a:tr>
              <a:tr h="828092">
                <a:tc>
                  <a:txBody>
                    <a:bodyPr/>
                    <a:lstStyle/>
                    <a:p>
                      <a:r>
                        <a:rPr lang="hr-HR" dirty="0"/>
                        <a:t>Drugo osvojeno mjesto kao član skupine</a:t>
                      </a:r>
                    </a:p>
                  </a:txBody>
                  <a:tcPr/>
                </a:tc>
                <a:tc>
                  <a:txBody>
                    <a:bodyPr/>
                    <a:lstStyle/>
                    <a:p>
                      <a:r>
                        <a:rPr lang="hr-HR" dirty="0"/>
                        <a:t>2 boda</a:t>
                      </a:r>
                    </a:p>
                  </a:txBody>
                  <a:tcPr/>
                </a:tc>
                <a:extLst>
                  <a:ext uri="{0D108BD9-81ED-4DB2-BD59-A6C34878D82A}">
                    <a16:rowId xmlns:a16="http://schemas.microsoft.com/office/drawing/2014/main" val="10002"/>
                  </a:ext>
                </a:extLst>
              </a:tr>
              <a:tr h="828092">
                <a:tc>
                  <a:txBody>
                    <a:bodyPr/>
                    <a:lstStyle/>
                    <a:p>
                      <a:r>
                        <a:rPr lang="hr-HR" dirty="0"/>
                        <a:t>Treće osvojeno mjesto kao član skupine</a:t>
                      </a:r>
                    </a:p>
                  </a:txBody>
                  <a:tcPr/>
                </a:tc>
                <a:tc>
                  <a:txBody>
                    <a:bodyPr/>
                    <a:lstStyle/>
                    <a:p>
                      <a:r>
                        <a:rPr lang="hr-HR" dirty="0"/>
                        <a:t>1 bod</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260059" y="512676"/>
            <a:ext cx="9563450" cy="5832648"/>
          </a:xfrm>
        </p:spPr>
        <p:txBody>
          <a:bodyPr>
            <a:normAutofit/>
          </a:bodyPr>
          <a:lstStyle/>
          <a:p>
            <a:pPr>
              <a:buNone/>
            </a:pPr>
            <a:r>
              <a:rPr lang="hr-HR" dirty="0"/>
              <a:t>Izračun broja bodova kandidata prema kriterijima sportske uspješnosti uzima u obzir sljedeće parametre: </a:t>
            </a:r>
          </a:p>
          <a:p>
            <a:pPr>
              <a:buNone/>
            </a:pPr>
            <a:endParaRPr lang="hr-HR" dirty="0"/>
          </a:p>
          <a:p>
            <a:pPr>
              <a:buNone/>
            </a:pPr>
            <a:r>
              <a:rPr lang="sv-SE" dirty="0"/>
              <a:t>1. položaj pojedinoga kandidata na rang-listi matičnoga nacionalnoga sportskog saveza; </a:t>
            </a:r>
          </a:p>
          <a:p>
            <a:pPr>
              <a:buNone/>
            </a:pPr>
            <a:r>
              <a:rPr lang="hr-HR" dirty="0"/>
              <a:t>2. ukupan broj kandidata na rang-listi matičnoga nacionalnoga sportskog saveza; </a:t>
            </a:r>
          </a:p>
          <a:p>
            <a:pPr>
              <a:buNone/>
            </a:pPr>
            <a:r>
              <a:rPr lang="hr-HR" dirty="0"/>
              <a:t>3. skupina u koju je pojedini sport razvrstan, sukladno odluci Povjerenstva za upis učenika u I. razred srednje škole u tekućoj školskoj godini za razredne odjele za sportaše. </a:t>
            </a:r>
          </a:p>
          <a:p>
            <a:pPr>
              <a:buNone/>
            </a:pPr>
            <a:r>
              <a:rPr lang="hr-HR" dirty="0"/>
              <a:t>4. rang-liste kandidata za svaki nacionalni sportski savez jedinstvene su u smislu da obuhvaćaju i ženske i muške kandidate. </a:t>
            </a:r>
          </a:p>
          <a:p>
            <a:pPr>
              <a:buNone/>
            </a:pPr>
            <a:endParaRPr lang="hr-HR" dirty="0"/>
          </a:p>
          <a:p>
            <a:r>
              <a:rPr lang="vi-VN" dirty="0">
                <a:latin typeface="Calibri" pitchFamily="34" charset="0"/>
              </a:rPr>
              <a:t>Nacionalni sportski savezi provode rangiranje kandidata na temelju kriterija sportske uspješnosti. Kriterije sportske uspješnosti za svaki pojedini sport autonomno utvrđuju odgovarajući nacionalni sportski savezi te ih objavljuju na svojim mrežnim stranicama i dostavljaju Ministarstvu.</a:t>
            </a:r>
            <a:endParaRPr lang="hr-HR" dirty="0">
              <a:latin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52167" y="777380"/>
            <a:ext cx="8596668" cy="1320800"/>
          </a:xfrm>
        </p:spPr>
        <p:txBody>
          <a:bodyPr/>
          <a:lstStyle/>
          <a:p>
            <a:pPr algn="ctr"/>
            <a:r>
              <a:rPr lang="hr-HR" dirty="0">
                <a:solidFill>
                  <a:schemeClr val="accent2">
                    <a:lumMod val="50000"/>
                  </a:schemeClr>
                </a:solidFill>
              </a:rPr>
              <a:t>Minimalni bodovni prag</a:t>
            </a:r>
          </a:p>
        </p:txBody>
      </p:sp>
      <p:sp>
        <p:nvSpPr>
          <p:cNvPr id="3" name="Rezervirano mjesto sadržaja 2"/>
          <p:cNvSpPr>
            <a:spLocks noGrp="1"/>
          </p:cNvSpPr>
          <p:nvPr>
            <p:ph idx="1"/>
          </p:nvPr>
        </p:nvSpPr>
        <p:spPr>
          <a:xfrm>
            <a:off x="427839" y="2164360"/>
            <a:ext cx="8959442" cy="4084040"/>
          </a:xfrm>
        </p:spPr>
        <p:txBody>
          <a:bodyPr>
            <a:normAutofit/>
          </a:bodyPr>
          <a:lstStyle/>
          <a:p>
            <a:r>
              <a:rPr lang="hr-HR" dirty="0"/>
              <a:t>Za programe obrazovanja u trajanju od četiri godine škola može utvrditi minimalan bodovni prag za upis.</a:t>
            </a:r>
          </a:p>
          <a:p>
            <a:r>
              <a:rPr lang="hr-HR" dirty="0"/>
              <a:t>Za programe obrazovanja za stjecanje strukovne kvalifikacije i programe obrazovanja za vezane obrte u trajanju od tri godine te za programe obrazovanja koji traju manje od tri godine, a najmanje godinu dana, ne utvrđuje se minimalni broj bodova koji su potrebni za upis.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270529B-78A0-4DB3-9B08-DB7DC9A4845B}"/>
              </a:ext>
            </a:extLst>
          </p:cNvPr>
          <p:cNvSpPr>
            <a:spLocks noGrp="1"/>
          </p:cNvSpPr>
          <p:nvPr>
            <p:ph type="title"/>
          </p:nvPr>
        </p:nvSpPr>
        <p:spPr>
          <a:xfrm>
            <a:off x="108358" y="692295"/>
            <a:ext cx="9530592" cy="1325563"/>
          </a:xfrm>
        </p:spPr>
        <p:txBody>
          <a:bodyPr>
            <a:normAutofit/>
          </a:bodyPr>
          <a:lstStyle/>
          <a:p>
            <a:r>
              <a:rPr lang="en-US" dirty="0" err="1">
                <a:solidFill>
                  <a:schemeClr val="accent2">
                    <a:lumMod val="50000"/>
                  </a:schemeClr>
                </a:solidFill>
                <a:latin typeface="Source Sans Pro" panose="020B0503030403020204" pitchFamily="34" charset="0"/>
                <a:ea typeface="Source Sans Pro" panose="020B0503030403020204" pitchFamily="34" charset="0"/>
              </a:rPr>
              <a:t>Poseban</a:t>
            </a:r>
            <a:r>
              <a:rPr lang="en-US" dirty="0">
                <a:solidFill>
                  <a:schemeClr val="accent2">
                    <a:lumMod val="50000"/>
                  </a:schemeClr>
                </a:solidFill>
                <a:latin typeface="Source Sans Pro" panose="020B0503030403020204" pitchFamily="34" charset="0"/>
                <a:ea typeface="Source Sans Pro" panose="020B0503030403020204" pitchFamily="34" charset="0"/>
              </a:rPr>
              <a:t> element </a:t>
            </a:r>
            <a:r>
              <a:rPr lang="en-US" dirty="0" err="1">
                <a:solidFill>
                  <a:schemeClr val="accent2">
                    <a:lumMod val="50000"/>
                  </a:schemeClr>
                </a:solidFill>
                <a:latin typeface="Source Sans Pro" panose="020B0503030403020204" pitchFamily="34" charset="0"/>
                <a:ea typeface="Source Sans Pro" panose="020B0503030403020204" pitchFamily="34" charset="0"/>
              </a:rPr>
              <a:t>vrednovanja</a:t>
            </a:r>
            <a:r>
              <a:rPr lang="en-US" dirty="0">
                <a:solidFill>
                  <a:schemeClr val="accent2">
                    <a:lumMod val="50000"/>
                  </a:schemeClr>
                </a:solidFill>
                <a:latin typeface="Source Sans Pro" panose="020B0503030403020204" pitchFamily="34" charset="0"/>
                <a:ea typeface="Source Sans Pro" panose="020B0503030403020204" pitchFamily="34" charset="0"/>
              </a:rPr>
              <a:t> – </a:t>
            </a:r>
            <a:r>
              <a:rPr lang="en-US" i="1" dirty="0" err="1">
                <a:solidFill>
                  <a:schemeClr val="accent2">
                    <a:lumMod val="50000"/>
                  </a:schemeClr>
                </a:solidFill>
                <a:latin typeface="Source Sans Pro" panose="020B0503030403020204" pitchFamily="34" charset="0"/>
                <a:ea typeface="Source Sans Pro" panose="020B0503030403020204" pitchFamily="34" charset="0"/>
              </a:rPr>
              <a:t>Pravo</a:t>
            </a:r>
            <a:r>
              <a:rPr lang="en-US" i="1" dirty="0">
                <a:solidFill>
                  <a:schemeClr val="accent2">
                    <a:lumMod val="50000"/>
                  </a:schemeClr>
                </a:solidFill>
                <a:latin typeface="Source Sans Pro" panose="020B0503030403020204" pitchFamily="34" charset="0"/>
                <a:ea typeface="Source Sans Pro" panose="020B0503030403020204" pitchFamily="34" charset="0"/>
              </a:rPr>
              <a:t> </a:t>
            </a:r>
            <a:r>
              <a:rPr lang="en-US" i="1" dirty="0" err="1">
                <a:solidFill>
                  <a:schemeClr val="accent2">
                    <a:lumMod val="50000"/>
                  </a:schemeClr>
                </a:solidFill>
                <a:latin typeface="Source Sans Pro" panose="020B0503030403020204" pitchFamily="34" charset="0"/>
                <a:ea typeface="Source Sans Pro" panose="020B0503030403020204" pitchFamily="34" charset="0"/>
              </a:rPr>
              <a:t>prednosti</a:t>
            </a:r>
            <a:endParaRPr lang="hr-HR" dirty="0">
              <a:solidFill>
                <a:schemeClr val="accent2">
                  <a:lumMod val="50000"/>
                </a:schemeClr>
              </a:solidFill>
            </a:endParaRPr>
          </a:p>
        </p:txBody>
      </p:sp>
      <p:sp>
        <p:nvSpPr>
          <p:cNvPr id="3" name="Rezervirano mjesto sadržaja 2">
            <a:extLst>
              <a:ext uri="{FF2B5EF4-FFF2-40B4-BE49-F238E27FC236}">
                <a16:creationId xmlns:a16="http://schemas.microsoft.com/office/drawing/2014/main" id="{B1D321F7-A9ED-4C05-B0F8-9B90A502851B}"/>
              </a:ext>
            </a:extLst>
          </p:cNvPr>
          <p:cNvSpPr>
            <a:spLocks noGrp="1"/>
          </p:cNvSpPr>
          <p:nvPr>
            <p:ph idx="1"/>
          </p:nvPr>
        </p:nvSpPr>
        <p:spPr>
          <a:xfrm>
            <a:off x="200636" y="1862355"/>
            <a:ext cx="10201713" cy="4479721"/>
          </a:xfrm>
        </p:spPr>
        <p:txBody>
          <a:bodyPr/>
          <a:lstStyle/>
          <a:p>
            <a:pPr marL="342900" indent="-342900">
              <a:buFont typeface="+mj-lt"/>
              <a:buAutoNum type="arabicPeriod"/>
            </a:pPr>
            <a:r>
              <a:rPr lang="en-US" sz="1600" dirty="0" err="1">
                <a:ea typeface="Calibri" panose="020F0502020204030204" pitchFamily="34" charset="0"/>
                <a:cs typeface="Times New Roman" panose="02020603050405020304" pitchFamily="18" charset="0"/>
              </a:rPr>
              <a:t>Zdravstvene</a:t>
            </a:r>
            <a:r>
              <a:rPr lang="en-US" sz="1600" dirty="0">
                <a:ea typeface="Calibri" panose="020F0502020204030204" pitchFamily="34" charset="0"/>
                <a:cs typeface="Times New Roman" panose="02020603050405020304" pitchFamily="18" charset="0"/>
              </a:rPr>
              <a:t> </a:t>
            </a:r>
            <a:r>
              <a:rPr lang="en-US" sz="1600" dirty="0" err="1">
                <a:ea typeface="Calibri" panose="020F0502020204030204" pitchFamily="34" charset="0"/>
                <a:cs typeface="Times New Roman" panose="02020603050405020304" pitchFamily="18" charset="0"/>
              </a:rPr>
              <a:t>teškoće</a:t>
            </a:r>
            <a:r>
              <a:rPr lang="en-US" sz="1600" dirty="0">
                <a:ea typeface="Calibri" panose="020F0502020204030204" pitchFamily="34" charset="0"/>
                <a:cs typeface="Times New Roman" panose="02020603050405020304" pitchFamily="18" charset="0"/>
              </a:rPr>
              <a:t> </a:t>
            </a:r>
          </a:p>
          <a:p>
            <a:pPr lvl="2"/>
            <a:r>
              <a:rPr lang="en-US" sz="1600" b="1" dirty="0" err="1">
                <a:ea typeface="Calibri" panose="020F0502020204030204" pitchFamily="34" charset="0"/>
                <a:cs typeface="Times New Roman" panose="02020603050405020304" pitchFamily="18" charset="0"/>
              </a:rPr>
              <a:t>Prilog</a:t>
            </a:r>
            <a:r>
              <a:rPr lang="en-US" sz="1600" b="1" dirty="0">
                <a:ea typeface="Calibri" panose="020F0502020204030204" pitchFamily="34" charset="0"/>
                <a:cs typeface="Times New Roman" panose="02020603050405020304" pitchFamily="18" charset="0"/>
              </a:rPr>
              <a:t>: </a:t>
            </a:r>
            <a:r>
              <a:rPr lang="en-US" sz="1600" dirty="0" err="1">
                <a:ea typeface="Calibri" panose="020F0502020204030204" pitchFamily="34" charset="0"/>
                <a:cs typeface="Times New Roman" panose="02020603050405020304" pitchFamily="18" charset="0"/>
              </a:rPr>
              <a:t>stručno</a:t>
            </a:r>
            <a:r>
              <a:rPr lang="en-US" sz="1600" dirty="0">
                <a:ea typeface="Calibri" panose="020F0502020204030204" pitchFamily="34" charset="0"/>
                <a:cs typeface="Times New Roman" panose="02020603050405020304" pitchFamily="18" charset="0"/>
              </a:rPr>
              <a:t> </a:t>
            </a:r>
            <a:r>
              <a:rPr lang="en-US" sz="1600" dirty="0" err="1">
                <a:ea typeface="Calibri" panose="020F0502020204030204" pitchFamily="34" charset="0"/>
                <a:cs typeface="Times New Roman" panose="02020603050405020304" pitchFamily="18" charset="0"/>
              </a:rPr>
              <a:t>mišljenje</a:t>
            </a:r>
            <a:r>
              <a:rPr lang="en-US" sz="1600" dirty="0">
                <a:ea typeface="Calibri" panose="020F0502020204030204" pitchFamily="34" charset="0"/>
                <a:cs typeface="Times New Roman" panose="02020603050405020304" pitchFamily="18" charset="0"/>
              </a:rPr>
              <a:t> </a:t>
            </a:r>
            <a:r>
              <a:rPr lang="en-US" sz="1600" dirty="0" err="1">
                <a:ea typeface="Calibri" panose="020F0502020204030204" pitchFamily="34" charset="0"/>
                <a:cs typeface="Times New Roman" panose="02020603050405020304" pitchFamily="18" charset="0"/>
              </a:rPr>
              <a:t>Službe</a:t>
            </a:r>
            <a:r>
              <a:rPr lang="en-US" sz="1600" dirty="0">
                <a:ea typeface="Calibri" panose="020F0502020204030204" pitchFamily="34" charset="0"/>
                <a:cs typeface="Times New Roman" panose="02020603050405020304" pitchFamily="18" charset="0"/>
              </a:rPr>
              <a:t> za </a:t>
            </a:r>
            <a:r>
              <a:rPr lang="en-US" sz="1600" dirty="0" err="1">
                <a:ea typeface="Calibri" panose="020F0502020204030204" pitchFamily="34" charset="0"/>
                <a:cs typeface="Times New Roman" panose="02020603050405020304" pitchFamily="18" charset="0"/>
              </a:rPr>
              <a:t>profesionalno</a:t>
            </a:r>
            <a:r>
              <a:rPr lang="en-US" sz="1600" dirty="0">
                <a:ea typeface="Calibri" panose="020F0502020204030204" pitchFamily="34" charset="0"/>
                <a:cs typeface="Times New Roman" panose="02020603050405020304" pitchFamily="18" charset="0"/>
              </a:rPr>
              <a:t> </a:t>
            </a:r>
            <a:r>
              <a:rPr lang="en-US" sz="1600" dirty="0" err="1">
                <a:ea typeface="Calibri" panose="020F0502020204030204" pitchFamily="34" charset="0"/>
                <a:cs typeface="Times New Roman" panose="02020603050405020304" pitchFamily="18" charset="0"/>
              </a:rPr>
              <a:t>usmjeravanje</a:t>
            </a:r>
            <a:r>
              <a:rPr lang="en-US" sz="1600" dirty="0">
                <a:ea typeface="Calibri" panose="020F0502020204030204" pitchFamily="34" charset="0"/>
                <a:cs typeface="Times New Roman" panose="02020603050405020304" pitchFamily="18" charset="0"/>
              </a:rPr>
              <a:t> </a:t>
            </a:r>
            <a:r>
              <a:rPr lang="en-US" sz="1600" dirty="0" err="1">
                <a:ea typeface="Calibri" panose="020F0502020204030204" pitchFamily="34" charset="0"/>
                <a:cs typeface="Times New Roman" panose="02020603050405020304" pitchFamily="18" charset="0"/>
              </a:rPr>
              <a:t>Hrvatskog</a:t>
            </a:r>
            <a:r>
              <a:rPr lang="en-US" sz="1600" dirty="0">
                <a:ea typeface="Calibri" panose="020F0502020204030204" pitchFamily="34" charset="0"/>
                <a:cs typeface="Times New Roman" panose="02020603050405020304" pitchFamily="18" charset="0"/>
              </a:rPr>
              <a:t> </a:t>
            </a:r>
            <a:r>
              <a:rPr lang="en-US" sz="1600" dirty="0" err="1">
                <a:ea typeface="Calibri" panose="020F0502020204030204" pitchFamily="34" charset="0"/>
                <a:cs typeface="Times New Roman" panose="02020603050405020304" pitchFamily="18" charset="0"/>
              </a:rPr>
              <a:t>zavoda</a:t>
            </a:r>
            <a:r>
              <a:rPr lang="en-US" sz="1600" dirty="0">
                <a:ea typeface="Calibri" panose="020F0502020204030204" pitchFamily="34" charset="0"/>
                <a:cs typeface="Times New Roman" panose="02020603050405020304" pitchFamily="18" charset="0"/>
              </a:rPr>
              <a:t> za </a:t>
            </a:r>
            <a:r>
              <a:rPr lang="en-US" sz="1600" dirty="0" err="1">
                <a:ea typeface="Calibri" panose="020F0502020204030204" pitchFamily="34" charset="0"/>
                <a:cs typeface="Times New Roman" panose="02020603050405020304" pitchFamily="18" charset="0"/>
              </a:rPr>
              <a:t>zapošljavanje</a:t>
            </a:r>
            <a:r>
              <a:rPr lang="en-US" sz="1600" dirty="0">
                <a:ea typeface="Calibri" panose="020F0502020204030204" pitchFamily="34" charset="0"/>
                <a:cs typeface="Times New Roman" panose="02020603050405020304" pitchFamily="18" charset="0"/>
              </a:rPr>
              <a:t> za </a:t>
            </a:r>
            <a:r>
              <a:rPr lang="en-US" sz="1600" dirty="0" err="1">
                <a:ea typeface="Calibri" panose="020F0502020204030204" pitchFamily="34" charset="0"/>
                <a:cs typeface="Times New Roman" panose="02020603050405020304" pitchFamily="18" charset="0"/>
              </a:rPr>
              <a:t>najmanje</a:t>
            </a:r>
            <a:r>
              <a:rPr lang="en-US" sz="1600" dirty="0">
                <a:ea typeface="Calibri" panose="020F0502020204030204" pitchFamily="34" charset="0"/>
                <a:cs typeface="Times New Roman" panose="02020603050405020304" pitchFamily="18" charset="0"/>
              </a:rPr>
              <a:t> 3, a u </a:t>
            </a:r>
            <a:r>
              <a:rPr lang="en-US" sz="1600" dirty="0" err="1">
                <a:ea typeface="Calibri" panose="020F0502020204030204" pitchFamily="34" charset="0"/>
                <a:cs typeface="Times New Roman" panose="02020603050405020304" pitchFamily="18" charset="0"/>
              </a:rPr>
              <a:t>pravilu</a:t>
            </a:r>
            <a:r>
              <a:rPr lang="en-US" sz="1600" dirty="0">
                <a:ea typeface="Calibri" panose="020F0502020204030204" pitchFamily="34" charset="0"/>
                <a:cs typeface="Times New Roman" panose="02020603050405020304" pitchFamily="18" charset="0"/>
              </a:rPr>
              <a:t> 6 </a:t>
            </a:r>
            <a:r>
              <a:rPr lang="en-US" sz="1600" dirty="0" err="1">
                <a:ea typeface="Calibri" panose="020F0502020204030204" pitchFamily="34" charset="0"/>
                <a:cs typeface="Times New Roman" panose="02020603050405020304" pitchFamily="18" charset="0"/>
              </a:rPr>
              <a:t>programa</a:t>
            </a:r>
            <a:endParaRPr lang="hr-HR" sz="1600" dirty="0">
              <a:ea typeface="Calibri" panose="020F0502020204030204" pitchFamily="34" charset="0"/>
              <a:cs typeface="Times New Roman" panose="02020603050405020304" pitchFamily="18" charset="0"/>
            </a:endParaRPr>
          </a:p>
          <a:p>
            <a:pPr marL="914400" lvl="2" indent="0">
              <a:buNone/>
            </a:pPr>
            <a:endParaRPr lang="en-US" sz="1600" dirty="0">
              <a:ea typeface="Calibri" panose="020F0502020204030204" pitchFamily="34" charset="0"/>
              <a:cs typeface="Times New Roman" panose="02020603050405020304" pitchFamily="18" charset="0"/>
            </a:endParaRPr>
          </a:p>
          <a:p>
            <a:pPr marL="342900" indent="-342900">
              <a:buFont typeface="+mj-lt"/>
              <a:buAutoNum type="arabicPeriod"/>
            </a:pPr>
            <a:r>
              <a:rPr lang="en-US" sz="1600" dirty="0" err="1">
                <a:ea typeface="Source Sans Pro" panose="020B0503030403020204" pitchFamily="34" charset="0"/>
              </a:rPr>
              <a:t>Kandidati</a:t>
            </a:r>
            <a:r>
              <a:rPr lang="en-US" sz="1600" dirty="0">
                <a:ea typeface="Source Sans Pro" panose="020B0503030403020204" pitchFamily="34" charset="0"/>
              </a:rPr>
              <a:t> </a:t>
            </a:r>
            <a:r>
              <a:rPr lang="en-US" sz="1600" dirty="0" err="1">
                <a:ea typeface="Source Sans Pro" panose="020B0503030403020204" pitchFamily="34" charset="0"/>
              </a:rPr>
              <a:t>koji</a:t>
            </a:r>
            <a:r>
              <a:rPr lang="en-US" sz="1600" dirty="0">
                <a:ea typeface="Source Sans Pro" panose="020B0503030403020204" pitchFamily="34" charset="0"/>
              </a:rPr>
              <a:t> </a:t>
            </a:r>
            <a:r>
              <a:rPr lang="en-US" sz="1600" dirty="0" err="1">
                <a:ea typeface="Source Sans Pro" panose="020B0503030403020204" pitchFamily="34" charset="0"/>
              </a:rPr>
              <a:t>žive</a:t>
            </a:r>
            <a:r>
              <a:rPr lang="en-US" sz="1600" dirty="0">
                <a:ea typeface="Source Sans Pro" panose="020B0503030403020204" pitchFamily="34" charset="0"/>
              </a:rPr>
              <a:t> u </a:t>
            </a:r>
            <a:r>
              <a:rPr lang="en-US" sz="1600" dirty="0" err="1">
                <a:ea typeface="Source Sans Pro" panose="020B0503030403020204" pitchFamily="34" charset="0"/>
              </a:rPr>
              <a:t>otežanim</a:t>
            </a:r>
            <a:r>
              <a:rPr lang="en-US" sz="1600" dirty="0">
                <a:ea typeface="Source Sans Pro" panose="020B0503030403020204" pitchFamily="34" charset="0"/>
              </a:rPr>
              <a:t> </a:t>
            </a:r>
            <a:r>
              <a:rPr lang="en-US" sz="1600" dirty="0" err="1">
                <a:ea typeface="Source Sans Pro" panose="020B0503030403020204" pitchFamily="34" charset="0"/>
              </a:rPr>
              <a:t>uvjetima</a:t>
            </a:r>
            <a:r>
              <a:rPr lang="en-US" sz="1600" dirty="0">
                <a:ea typeface="Source Sans Pro" panose="020B0503030403020204" pitchFamily="34" charset="0"/>
              </a:rPr>
              <a:t> </a:t>
            </a:r>
            <a:r>
              <a:rPr lang="en-US" sz="1600" dirty="0" err="1">
                <a:ea typeface="Source Sans Pro" panose="020B0503030403020204" pitchFamily="34" charset="0"/>
              </a:rPr>
              <a:t>obrazovanja</a:t>
            </a:r>
            <a:r>
              <a:rPr lang="en-US" sz="1600" dirty="0">
                <a:ea typeface="Source Sans Pro" panose="020B0503030403020204" pitchFamily="34" charset="0"/>
              </a:rPr>
              <a:t> </a:t>
            </a:r>
            <a:r>
              <a:rPr lang="en-US" sz="1600" dirty="0" err="1">
                <a:ea typeface="Source Sans Pro" panose="020B0503030403020204" pitchFamily="34" charset="0"/>
              </a:rPr>
              <a:t>uzrokovanim</a:t>
            </a:r>
            <a:r>
              <a:rPr lang="en-US" sz="1600" dirty="0">
                <a:ea typeface="Source Sans Pro" panose="020B0503030403020204" pitchFamily="34" charset="0"/>
              </a:rPr>
              <a:t> </a:t>
            </a:r>
            <a:r>
              <a:rPr lang="en-US" sz="1600" dirty="0" err="1">
                <a:ea typeface="Source Sans Pro" panose="020B0503030403020204" pitchFamily="34" charset="0"/>
              </a:rPr>
              <a:t>nepovoljnim</a:t>
            </a:r>
            <a:r>
              <a:rPr lang="en-US" sz="1600" dirty="0">
                <a:ea typeface="Source Sans Pro" panose="020B0503030403020204" pitchFamily="34" charset="0"/>
              </a:rPr>
              <a:t> </a:t>
            </a:r>
            <a:r>
              <a:rPr lang="en-US" sz="1600" dirty="0" err="1">
                <a:ea typeface="Source Sans Pro" panose="020B0503030403020204" pitchFamily="34" charset="0"/>
              </a:rPr>
              <a:t>ekonomskim</a:t>
            </a:r>
            <a:r>
              <a:rPr lang="en-US" sz="1600" dirty="0">
                <a:ea typeface="Source Sans Pro" panose="020B0503030403020204" pitchFamily="34" charset="0"/>
              </a:rPr>
              <a:t>, </a:t>
            </a:r>
            <a:r>
              <a:rPr lang="en-US" sz="1600" dirty="0" err="1">
                <a:ea typeface="Source Sans Pro" panose="020B0503030403020204" pitchFamily="34" charset="0"/>
              </a:rPr>
              <a:t>socijalnim</a:t>
            </a:r>
            <a:r>
              <a:rPr lang="en-US" sz="1600" dirty="0">
                <a:ea typeface="Source Sans Pro" panose="020B0503030403020204" pitchFamily="34" charset="0"/>
              </a:rPr>
              <a:t> </a:t>
            </a:r>
            <a:r>
              <a:rPr lang="en-US" sz="1600" dirty="0" err="1">
                <a:ea typeface="Source Sans Pro" panose="020B0503030403020204" pitchFamily="34" charset="0"/>
              </a:rPr>
              <a:t>te</a:t>
            </a:r>
            <a:r>
              <a:rPr lang="en-US" sz="1600" dirty="0">
                <a:ea typeface="Source Sans Pro" panose="020B0503030403020204" pitchFamily="34" charset="0"/>
              </a:rPr>
              <a:t> </a:t>
            </a:r>
            <a:r>
              <a:rPr lang="en-US" sz="1600" dirty="0" err="1">
                <a:ea typeface="Source Sans Pro" panose="020B0503030403020204" pitchFamily="34" charset="0"/>
              </a:rPr>
              <a:t>odgojnim</a:t>
            </a:r>
            <a:r>
              <a:rPr lang="en-US" sz="1600" dirty="0">
                <a:ea typeface="Source Sans Pro" panose="020B0503030403020204" pitchFamily="34" charset="0"/>
              </a:rPr>
              <a:t> </a:t>
            </a:r>
            <a:r>
              <a:rPr lang="en-US" sz="1600" dirty="0" err="1">
                <a:ea typeface="Source Sans Pro" panose="020B0503030403020204" pitchFamily="34" charset="0"/>
              </a:rPr>
              <a:t>čimbenicima</a:t>
            </a:r>
            <a:endParaRPr lang="en-US" sz="1600" dirty="0">
              <a:ea typeface="Source Sans Pro" panose="020B0503030403020204" pitchFamily="34" charset="0"/>
            </a:endParaRPr>
          </a:p>
          <a:p>
            <a:pPr marL="857250" lvl="1" indent="-400050">
              <a:buFont typeface="+mj-lt"/>
              <a:buAutoNum type="romanLcPeriod"/>
            </a:pPr>
            <a:r>
              <a:rPr lang="hr-HR" sz="1600" dirty="0">
                <a:ea typeface="Source Sans Pro" panose="020B0503030403020204" pitchFamily="34" charset="0"/>
              </a:rPr>
              <a:t>živi uz jednoga i/ili oba roditelja s dugotrajnom teškom bolesti;</a:t>
            </a:r>
            <a:endParaRPr lang="en-US" sz="1600" dirty="0">
              <a:ea typeface="Source Sans Pro" panose="020B0503030403020204" pitchFamily="34" charset="0"/>
            </a:endParaRPr>
          </a:p>
          <a:p>
            <a:pPr lvl="2"/>
            <a:r>
              <a:rPr lang="en-US" sz="1600" b="1" dirty="0" err="1">
                <a:ea typeface="Source Sans Pro" panose="020B0503030403020204" pitchFamily="34" charset="0"/>
              </a:rPr>
              <a:t>Prilog</a:t>
            </a:r>
            <a:r>
              <a:rPr lang="en-US" sz="1600" b="1" dirty="0">
                <a:ea typeface="Source Sans Pro" panose="020B0503030403020204" pitchFamily="34" charset="0"/>
              </a:rPr>
              <a:t>: </a:t>
            </a:r>
            <a:r>
              <a:rPr lang="en-US" sz="1600" dirty="0" err="1">
                <a:ea typeface="Source Sans Pro" panose="020B0503030403020204" pitchFamily="34" charset="0"/>
              </a:rPr>
              <a:t>liječnička</a:t>
            </a:r>
            <a:r>
              <a:rPr lang="en-US" sz="1600" dirty="0">
                <a:ea typeface="Source Sans Pro" panose="020B0503030403020204" pitchFamily="34" charset="0"/>
              </a:rPr>
              <a:t> </a:t>
            </a:r>
            <a:r>
              <a:rPr lang="en-US" sz="1600" dirty="0" err="1">
                <a:ea typeface="Source Sans Pro" panose="020B0503030403020204" pitchFamily="34" charset="0"/>
              </a:rPr>
              <a:t>potvrda</a:t>
            </a:r>
            <a:r>
              <a:rPr lang="en-US" sz="1600" dirty="0">
                <a:ea typeface="Source Sans Pro" panose="020B0503030403020204" pitchFamily="34" charset="0"/>
              </a:rPr>
              <a:t> o </a:t>
            </a:r>
            <a:r>
              <a:rPr lang="en-US" sz="1600" dirty="0" err="1">
                <a:ea typeface="Source Sans Pro" panose="020B0503030403020204" pitchFamily="34" charset="0"/>
              </a:rPr>
              <a:t>dugotrajnoj</a:t>
            </a:r>
            <a:r>
              <a:rPr lang="en-US" sz="1600" dirty="0">
                <a:ea typeface="Source Sans Pro" panose="020B0503030403020204" pitchFamily="34" charset="0"/>
              </a:rPr>
              <a:t> </a:t>
            </a:r>
            <a:r>
              <a:rPr lang="en-US" sz="1600" dirty="0" err="1">
                <a:ea typeface="Source Sans Pro" panose="020B0503030403020204" pitchFamily="34" charset="0"/>
              </a:rPr>
              <a:t>težoj</a:t>
            </a:r>
            <a:r>
              <a:rPr lang="en-US" sz="1600" dirty="0">
                <a:ea typeface="Source Sans Pro" panose="020B0503030403020204" pitchFamily="34" charset="0"/>
              </a:rPr>
              <a:t> </a:t>
            </a:r>
            <a:r>
              <a:rPr lang="en-US" sz="1600" dirty="0" err="1">
                <a:ea typeface="Source Sans Pro" panose="020B0503030403020204" pitchFamily="34" charset="0"/>
              </a:rPr>
              <a:t>bolesti</a:t>
            </a:r>
            <a:r>
              <a:rPr lang="en-US" sz="1600" dirty="0">
                <a:ea typeface="Source Sans Pro" panose="020B0503030403020204" pitchFamily="34" charset="0"/>
              </a:rPr>
              <a:t> </a:t>
            </a:r>
            <a:r>
              <a:rPr lang="en-US" sz="1600" dirty="0" err="1">
                <a:ea typeface="Source Sans Pro" panose="020B0503030403020204" pitchFamily="34" charset="0"/>
              </a:rPr>
              <a:t>jednoga</a:t>
            </a:r>
            <a:r>
              <a:rPr lang="en-US" sz="1600" dirty="0">
                <a:ea typeface="Source Sans Pro" panose="020B0503030403020204" pitchFamily="34" charset="0"/>
              </a:rPr>
              <a:t> </a:t>
            </a:r>
            <a:r>
              <a:rPr lang="en-US" sz="1600" dirty="0" err="1">
                <a:ea typeface="Source Sans Pro" panose="020B0503030403020204" pitchFamily="34" charset="0"/>
              </a:rPr>
              <a:t>i</a:t>
            </a:r>
            <a:r>
              <a:rPr lang="en-US" sz="1600" dirty="0">
                <a:ea typeface="Source Sans Pro" panose="020B0503030403020204" pitchFamily="34" charset="0"/>
              </a:rPr>
              <a:t>/</a:t>
            </a:r>
            <a:r>
              <a:rPr lang="en-US" sz="1600" dirty="0" err="1">
                <a:ea typeface="Source Sans Pro" panose="020B0503030403020204" pitchFamily="34" charset="0"/>
              </a:rPr>
              <a:t>ili</a:t>
            </a:r>
            <a:r>
              <a:rPr lang="en-US" sz="1600" dirty="0">
                <a:ea typeface="Source Sans Pro" panose="020B0503030403020204" pitchFamily="34" charset="0"/>
              </a:rPr>
              <a:t> </a:t>
            </a:r>
            <a:r>
              <a:rPr lang="en-US" sz="1600" dirty="0" err="1">
                <a:ea typeface="Source Sans Pro" panose="020B0503030403020204" pitchFamily="34" charset="0"/>
              </a:rPr>
              <a:t>oba</a:t>
            </a:r>
            <a:r>
              <a:rPr lang="en-US" sz="1600" dirty="0">
                <a:ea typeface="Source Sans Pro" panose="020B0503030403020204" pitchFamily="34" charset="0"/>
              </a:rPr>
              <a:t> </a:t>
            </a:r>
            <a:r>
              <a:rPr lang="en-US" sz="1600" dirty="0" err="1">
                <a:ea typeface="Source Sans Pro" panose="020B0503030403020204" pitchFamily="34" charset="0"/>
              </a:rPr>
              <a:t>roditelja</a:t>
            </a:r>
            <a:r>
              <a:rPr lang="en-US" sz="1600" dirty="0">
                <a:ea typeface="Source Sans Pro" panose="020B0503030403020204" pitchFamily="34" charset="0"/>
              </a:rPr>
              <a:t>;</a:t>
            </a:r>
          </a:p>
          <a:p>
            <a:pPr marL="857250" lvl="1" indent="-400050">
              <a:buFont typeface="+mj-lt"/>
              <a:buAutoNum type="romanLcPeriod"/>
            </a:pPr>
            <a:r>
              <a:rPr lang="hr-HR" sz="1600" dirty="0">
                <a:ea typeface="Source Sans Pro" panose="020B0503030403020204" pitchFamily="34" charset="0"/>
              </a:rPr>
              <a:t>živi uz oba roditelja koji se prema zakonu koji regulira poticanje zapošljavanja smatraju dugotrajno nezaposlenim osobama;</a:t>
            </a:r>
            <a:endParaRPr lang="en-US" sz="1600" dirty="0">
              <a:ea typeface="Source Sans Pro" panose="020B0503030403020204" pitchFamily="34" charset="0"/>
            </a:endParaRPr>
          </a:p>
          <a:p>
            <a:pPr lvl="2"/>
            <a:r>
              <a:rPr lang="en-US" sz="1600" b="1" dirty="0" err="1">
                <a:ea typeface="Source Sans Pro" panose="020B0503030403020204" pitchFamily="34" charset="0"/>
              </a:rPr>
              <a:t>Prilog</a:t>
            </a:r>
            <a:r>
              <a:rPr lang="en-US" sz="1600" b="1" dirty="0">
                <a:ea typeface="Source Sans Pro" panose="020B0503030403020204" pitchFamily="34" charset="0"/>
              </a:rPr>
              <a:t>: </a:t>
            </a:r>
            <a:r>
              <a:rPr lang="en-US" sz="1600" dirty="0" err="1">
                <a:ea typeface="Source Sans Pro" panose="020B0503030403020204" pitchFamily="34" charset="0"/>
              </a:rPr>
              <a:t>potvrda</a:t>
            </a:r>
            <a:r>
              <a:rPr lang="en-US" sz="1600" dirty="0">
                <a:ea typeface="Source Sans Pro" panose="020B0503030403020204" pitchFamily="34" charset="0"/>
              </a:rPr>
              <a:t> </a:t>
            </a:r>
            <a:r>
              <a:rPr lang="en-US" sz="1600" dirty="0" err="1">
                <a:ea typeface="Source Sans Pro" panose="020B0503030403020204" pitchFamily="34" charset="0"/>
              </a:rPr>
              <a:t>nadležnoga</a:t>
            </a:r>
            <a:r>
              <a:rPr lang="en-US" sz="1600" dirty="0">
                <a:ea typeface="Source Sans Pro" panose="020B0503030403020204" pitchFamily="34" charset="0"/>
              </a:rPr>
              <a:t> </a:t>
            </a:r>
            <a:r>
              <a:rPr lang="en-US" sz="1600" dirty="0" err="1">
                <a:ea typeface="Source Sans Pro" panose="020B0503030403020204" pitchFamily="34" charset="0"/>
              </a:rPr>
              <a:t>područnoga</a:t>
            </a:r>
            <a:r>
              <a:rPr lang="en-US" sz="1600" dirty="0">
                <a:ea typeface="Source Sans Pro" panose="020B0503030403020204" pitchFamily="34" charset="0"/>
              </a:rPr>
              <a:t> </a:t>
            </a:r>
            <a:r>
              <a:rPr lang="en-US" sz="1600" dirty="0" err="1">
                <a:ea typeface="Source Sans Pro" panose="020B0503030403020204" pitchFamily="34" charset="0"/>
              </a:rPr>
              <a:t>ureda</a:t>
            </a:r>
            <a:r>
              <a:rPr lang="en-US" sz="1600" dirty="0">
                <a:ea typeface="Source Sans Pro" panose="020B0503030403020204" pitchFamily="34" charset="0"/>
              </a:rPr>
              <a:t> </a:t>
            </a:r>
            <a:r>
              <a:rPr lang="en-US" sz="1600" dirty="0" err="1">
                <a:ea typeface="Source Sans Pro" panose="020B0503030403020204" pitchFamily="34" charset="0"/>
              </a:rPr>
              <a:t>Hrvatskoga</a:t>
            </a:r>
            <a:r>
              <a:rPr lang="en-US" sz="1600" dirty="0">
                <a:ea typeface="Source Sans Pro" panose="020B0503030403020204" pitchFamily="34" charset="0"/>
              </a:rPr>
              <a:t> </a:t>
            </a:r>
            <a:r>
              <a:rPr lang="en-US" sz="1600" dirty="0" err="1">
                <a:ea typeface="Source Sans Pro" panose="020B0503030403020204" pitchFamily="34" charset="0"/>
              </a:rPr>
              <a:t>zavoda</a:t>
            </a:r>
            <a:r>
              <a:rPr lang="en-US" sz="1600" dirty="0">
                <a:ea typeface="Source Sans Pro" panose="020B0503030403020204" pitchFamily="34" charset="0"/>
              </a:rPr>
              <a:t> za </a:t>
            </a:r>
            <a:r>
              <a:rPr lang="en-US" sz="1600" dirty="0" err="1">
                <a:ea typeface="Source Sans Pro" panose="020B0503030403020204" pitchFamily="34" charset="0"/>
              </a:rPr>
              <a:t>zapošljavanje</a:t>
            </a:r>
            <a:r>
              <a:rPr lang="en-US" sz="1600" dirty="0">
                <a:ea typeface="Source Sans Pro" panose="020B0503030403020204" pitchFamily="34" charset="0"/>
              </a:rPr>
              <a:t> o </a:t>
            </a:r>
            <a:r>
              <a:rPr lang="en-US" sz="1600" dirty="0" err="1">
                <a:ea typeface="Source Sans Pro" panose="020B0503030403020204" pitchFamily="34" charset="0"/>
              </a:rPr>
              <a:t>dugotrajnoj</a:t>
            </a:r>
            <a:r>
              <a:rPr lang="en-US" sz="1600" dirty="0">
                <a:ea typeface="Source Sans Pro" panose="020B0503030403020204" pitchFamily="34" charset="0"/>
              </a:rPr>
              <a:t> </a:t>
            </a:r>
            <a:r>
              <a:rPr lang="en-US" sz="1600" dirty="0" err="1">
                <a:ea typeface="Source Sans Pro" panose="020B0503030403020204" pitchFamily="34" charset="0"/>
              </a:rPr>
              <a:t>nezaposlenosti</a:t>
            </a:r>
            <a:r>
              <a:rPr lang="en-US" sz="1600" dirty="0">
                <a:ea typeface="Source Sans Pro" panose="020B0503030403020204" pitchFamily="34" charset="0"/>
              </a:rPr>
              <a:t> </a:t>
            </a:r>
            <a:r>
              <a:rPr lang="en-US" sz="1600" dirty="0" err="1">
                <a:ea typeface="Source Sans Pro" panose="020B0503030403020204" pitchFamily="34" charset="0"/>
              </a:rPr>
              <a:t>oba</a:t>
            </a:r>
            <a:r>
              <a:rPr lang="en-US" sz="1600" dirty="0">
                <a:ea typeface="Source Sans Pro" panose="020B0503030403020204" pitchFamily="34" charset="0"/>
              </a:rPr>
              <a:t> </a:t>
            </a:r>
            <a:r>
              <a:rPr lang="en-US" sz="1600" dirty="0" err="1">
                <a:ea typeface="Source Sans Pro" panose="020B0503030403020204" pitchFamily="34" charset="0"/>
              </a:rPr>
              <a:t>roditelja</a:t>
            </a:r>
            <a:r>
              <a:rPr lang="en-US" sz="1600" dirty="0">
                <a:ea typeface="Source Sans Pro" panose="020B0503030403020204" pitchFamily="34" charset="0"/>
              </a:rPr>
              <a:t>;</a:t>
            </a:r>
            <a:endParaRPr lang="en-US" sz="1800" dirty="0">
              <a:ea typeface="Calibri" panose="020F0502020204030204" pitchFamily="34" charset="0"/>
              <a:cs typeface="Times New Roman" panose="02020603050405020304" pitchFamily="18" charset="0"/>
            </a:endParaRPr>
          </a:p>
          <a:p>
            <a:pPr marL="342900" indent="-342900">
              <a:buFont typeface="+mj-lt"/>
              <a:buAutoNum type="arabicPeriod"/>
            </a:pPr>
            <a:endParaRPr lang="en-US" sz="1800" dirty="0">
              <a:ea typeface="Calibri" panose="020F0502020204030204" pitchFamily="34" charset="0"/>
              <a:cs typeface="Times New Roman" panose="02020603050405020304" pitchFamily="18" charset="0"/>
            </a:endParaRPr>
          </a:p>
          <a:p>
            <a:endParaRPr lang="hr-HR" dirty="0"/>
          </a:p>
        </p:txBody>
      </p:sp>
    </p:spTree>
    <p:extLst>
      <p:ext uri="{BB962C8B-B14F-4D97-AF65-F5344CB8AC3E}">
        <p14:creationId xmlns:p14="http://schemas.microsoft.com/office/powerpoint/2010/main" val="1352369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13C52E76-FD47-4F65-AF47-8421CD5E2B04}"/>
              </a:ext>
            </a:extLst>
          </p:cNvPr>
          <p:cNvSpPr>
            <a:spLocks noGrp="1"/>
          </p:cNvSpPr>
          <p:nvPr>
            <p:ph idx="1"/>
          </p:nvPr>
        </p:nvSpPr>
        <p:spPr>
          <a:xfrm>
            <a:off x="183858" y="939567"/>
            <a:ext cx="9371203" cy="5670957"/>
          </a:xfrm>
        </p:spPr>
        <p:txBody>
          <a:bodyPr/>
          <a:lstStyle/>
          <a:p>
            <a:pPr marL="0" indent="0">
              <a:buNone/>
            </a:pPr>
            <a:r>
              <a:rPr lang="en-US" sz="1600" dirty="0" err="1">
                <a:ea typeface="Source Sans Pro" panose="020B0503030403020204" pitchFamily="34" charset="0"/>
              </a:rPr>
              <a:t>Kandidati</a:t>
            </a:r>
            <a:r>
              <a:rPr lang="en-US" sz="1600" dirty="0">
                <a:ea typeface="Source Sans Pro" panose="020B0503030403020204" pitchFamily="34" charset="0"/>
              </a:rPr>
              <a:t> </a:t>
            </a:r>
            <a:r>
              <a:rPr lang="en-US" sz="1600" dirty="0" err="1">
                <a:ea typeface="Source Sans Pro" panose="020B0503030403020204" pitchFamily="34" charset="0"/>
              </a:rPr>
              <a:t>koji</a:t>
            </a:r>
            <a:r>
              <a:rPr lang="en-US" sz="1600" dirty="0">
                <a:ea typeface="Source Sans Pro" panose="020B0503030403020204" pitchFamily="34" charset="0"/>
              </a:rPr>
              <a:t> </a:t>
            </a:r>
            <a:r>
              <a:rPr lang="en-US" sz="1600" dirty="0" err="1">
                <a:ea typeface="Source Sans Pro" panose="020B0503030403020204" pitchFamily="34" charset="0"/>
              </a:rPr>
              <a:t>žive</a:t>
            </a:r>
            <a:r>
              <a:rPr lang="en-US" sz="1600" dirty="0">
                <a:ea typeface="Source Sans Pro" panose="020B0503030403020204" pitchFamily="34" charset="0"/>
              </a:rPr>
              <a:t> u </a:t>
            </a:r>
            <a:r>
              <a:rPr lang="en-US" sz="1600" dirty="0" err="1">
                <a:ea typeface="Source Sans Pro" panose="020B0503030403020204" pitchFamily="34" charset="0"/>
              </a:rPr>
              <a:t>otežanim</a:t>
            </a:r>
            <a:r>
              <a:rPr lang="en-US" sz="1600" dirty="0">
                <a:ea typeface="Source Sans Pro" panose="020B0503030403020204" pitchFamily="34" charset="0"/>
              </a:rPr>
              <a:t> </a:t>
            </a:r>
            <a:r>
              <a:rPr lang="en-US" sz="1600" dirty="0" err="1">
                <a:ea typeface="Source Sans Pro" panose="020B0503030403020204" pitchFamily="34" charset="0"/>
              </a:rPr>
              <a:t>uvjetima</a:t>
            </a:r>
            <a:r>
              <a:rPr lang="en-US" sz="1600" dirty="0">
                <a:ea typeface="Source Sans Pro" panose="020B0503030403020204" pitchFamily="34" charset="0"/>
              </a:rPr>
              <a:t> </a:t>
            </a:r>
            <a:r>
              <a:rPr lang="en-US" sz="1600" dirty="0" err="1">
                <a:ea typeface="Source Sans Pro" panose="020B0503030403020204" pitchFamily="34" charset="0"/>
              </a:rPr>
              <a:t>obrazovanja</a:t>
            </a:r>
            <a:r>
              <a:rPr lang="en-US" sz="1600" dirty="0">
                <a:ea typeface="Source Sans Pro" panose="020B0503030403020204" pitchFamily="34" charset="0"/>
              </a:rPr>
              <a:t> </a:t>
            </a:r>
            <a:r>
              <a:rPr lang="en-US" sz="1600" dirty="0" err="1">
                <a:ea typeface="Source Sans Pro" panose="020B0503030403020204" pitchFamily="34" charset="0"/>
              </a:rPr>
              <a:t>uzrokovanim</a:t>
            </a:r>
            <a:r>
              <a:rPr lang="en-US" sz="1600" dirty="0">
                <a:ea typeface="Source Sans Pro" panose="020B0503030403020204" pitchFamily="34" charset="0"/>
              </a:rPr>
              <a:t> </a:t>
            </a:r>
            <a:r>
              <a:rPr lang="en-US" sz="1600" dirty="0" err="1">
                <a:ea typeface="Source Sans Pro" panose="020B0503030403020204" pitchFamily="34" charset="0"/>
              </a:rPr>
              <a:t>nepovoljnim</a:t>
            </a:r>
            <a:r>
              <a:rPr lang="en-US" sz="1600" dirty="0">
                <a:ea typeface="Source Sans Pro" panose="020B0503030403020204" pitchFamily="34" charset="0"/>
              </a:rPr>
              <a:t> </a:t>
            </a:r>
            <a:r>
              <a:rPr lang="en-US" sz="1600" dirty="0" err="1">
                <a:ea typeface="Source Sans Pro" panose="020B0503030403020204" pitchFamily="34" charset="0"/>
              </a:rPr>
              <a:t>ekonomskim</a:t>
            </a:r>
            <a:r>
              <a:rPr lang="en-US" sz="1600" dirty="0">
                <a:ea typeface="Source Sans Pro" panose="020B0503030403020204" pitchFamily="34" charset="0"/>
              </a:rPr>
              <a:t>, </a:t>
            </a:r>
            <a:r>
              <a:rPr lang="en-US" sz="1600" dirty="0" err="1">
                <a:ea typeface="Source Sans Pro" panose="020B0503030403020204" pitchFamily="34" charset="0"/>
              </a:rPr>
              <a:t>socijalnim</a:t>
            </a:r>
            <a:r>
              <a:rPr lang="en-US" sz="1600" dirty="0">
                <a:ea typeface="Source Sans Pro" panose="020B0503030403020204" pitchFamily="34" charset="0"/>
              </a:rPr>
              <a:t> </a:t>
            </a:r>
            <a:r>
              <a:rPr lang="en-US" sz="1600" dirty="0" err="1">
                <a:ea typeface="Source Sans Pro" panose="020B0503030403020204" pitchFamily="34" charset="0"/>
              </a:rPr>
              <a:t>te</a:t>
            </a:r>
            <a:r>
              <a:rPr lang="en-US" sz="1600" dirty="0">
                <a:ea typeface="Source Sans Pro" panose="020B0503030403020204" pitchFamily="34" charset="0"/>
              </a:rPr>
              <a:t> </a:t>
            </a:r>
            <a:r>
              <a:rPr lang="en-US" sz="1600" dirty="0" err="1">
                <a:ea typeface="Source Sans Pro" panose="020B0503030403020204" pitchFamily="34" charset="0"/>
              </a:rPr>
              <a:t>odgojnim</a:t>
            </a:r>
            <a:r>
              <a:rPr lang="en-US" sz="1600" dirty="0">
                <a:ea typeface="Source Sans Pro" panose="020B0503030403020204" pitchFamily="34" charset="0"/>
              </a:rPr>
              <a:t> </a:t>
            </a:r>
            <a:r>
              <a:rPr lang="en-US" sz="1600" dirty="0" err="1">
                <a:ea typeface="Source Sans Pro" panose="020B0503030403020204" pitchFamily="34" charset="0"/>
              </a:rPr>
              <a:t>čimbenicima</a:t>
            </a:r>
            <a:endParaRPr lang="en-US" sz="1600" dirty="0">
              <a:ea typeface="Source Sans Pro" panose="020B0503030403020204" pitchFamily="34" charset="0"/>
            </a:endParaRPr>
          </a:p>
          <a:p>
            <a:pPr marL="857250" lvl="1" indent="-400050">
              <a:buFont typeface="+mj-lt"/>
              <a:buAutoNum type="romanLcPeriod" startAt="3"/>
            </a:pPr>
            <a:endParaRPr lang="en-US" sz="1600" dirty="0">
              <a:ea typeface="Source Sans Pro" panose="020B0503030403020204" pitchFamily="34" charset="0"/>
            </a:endParaRPr>
          </a:p>
          <a:p>
            <a:pPr marL="857250" lvl="1" indent="-400050">
              <a:buFont typeface="+mj-lt"/>
              <a:buAutoNum type="romanLcPeriod" startAt="3"/>
            </a:pPr>
            <a:r>
              <a:rPr lang="hr-HR" sz="1600" dirty="0">
                <a:ea typeface="Source Sans Pro" panose="020B0503030403020204" pitchFamily="34" charset="0"/>
              </a:rPr>
              <a:t>živi uz samohranoga roditelja (roditelj koji nije u braku i ne živi u izvanbračnoj zajednici, a sam se skrbi o svome djetetu i uzdržava ga) koji je korisnik socijalne skrbi sukladno zakonu koji uređuje socijalnu skrb i posjeduje rješenje ili drugi upravni akt centra za socijalnu skrb ili nadležnoga tijela u jedinici lokalne ili područne (regionalne) jedinice i Grada Zagreba o pravu samohranoga roditelja kao korisnika socijalne skrbi;</a:t>
            </a:r>
            <a:endParaRPr lang="en-US" sz="1600" dirty="0">
              <a:ea typeface="Source Sans Pro" panose="020B0503030403020204" pitchFamily="34" charset="0"/>
            </a:endParaRPr>
          </a:p>
          <a:p>
            <a:pPr lvl="2"/>
            <a:r>
              <a:rPr lang="en-US" sz="1600" b="1" dirty="0" err="1">
                <a:ea typeface="Source Sans Pro" panose="020B0503030403020204" pitchFamily="34" charset="0"/>
              </a:rPr>
              <a:t>Prilog</a:t>
            </a:r>
            <a:r>
              <a:rPr lang="en-US" sz="1600" b="1" dirty="0">
                <a:ea typeface="Source Sans Pro" panose="020B0503030403020204" pitchFamily="34" charset="0"/>
              </a:rPr>
              <a:t>: </a:t>
            </a:r>
            <a:r>
              <a:rPr lang="hr-HR" sz="1600" dirty="0" err="1">
                <a:effectLst/>
                <a:ea typeface="Times New Roman" panose="02020603050405020304" pitchFamily="18" charset="0"/>
              </a:rPr>
              <a:t>potvrd</a:t>
            </a:r>
            <a:r>
              <a:rPr lang="en-US" sz="1600" dirty="0">
                <a:effectLst/>
                <a:ea typeface="Times New Roman" panose="02020603050405020304" pitchFamily="18" charset="0"/>
              </a:rPr>
              <a:t>a</a:t>
            </a:r>
            <a:r>
              <a:rPr lang="hr-HR" sz="1600" dirty="0">
                <a:effectLst/>
                <a:ea typeface="Times New Roman" panose="02020603050405020304" pitchFamily="18" charset="0"/>
              </a:rPr>
              <a:t> o korištenju socijalne pomoći; rješenje ili drugi upravni akt centra za socijalnu skrb ili nadležnoga tijela u jedinici lokalne ili područne (regionalne) jedinice i Grada Zagreba o pravu samohranoga roditelja u statusu socijalne skrbi izdanih od ovlaštenih službi u zdravstvu, socijalnoj skrbi i za zapošljavanje;</a:t>
            </a:r>
            <a:endParaRPr lang="en-US" sz="1600" b="1" dirty="0">
              <a:ea typeface="Source Sans Pro" panose="020B0503030403020204" pitchFamily="34" charset="0"/>
            </a:endParaRPr>
          </a:p>
          <a:p>
            <a:pPr marL="857250" lvl="1" indent="-400050">
              <a:buFont typeface="+mj-lt"/>
              <a:buAutoNum type="romanLcPeriod" startAt="3"/>
            </a:pPr>
            <a:r>
              <a:rPr lang="hr-HR" sz="1600" dirty="0">
                <a:ea typeface="Source Sans Pro" panose="020B0503030403020204" pitchFamily="34" charset="0"/>
              </a:rPr>
              <a:t>mu je jedan roditelj preminuo;</a:t>
            </a:r>
            <a:endParaRPr lang="en-US" sz="1600" dirty="0">
              <a:ea typeface="Source Sans Pro" panose="020B0503030403020204" pitchFamily="34" charset="0"/>
            </a:endParaRPr>
          </a:p>
          <a:p>
            <a:pPr lvl="2"/>
            <a:r>
              <a:rPr lang="en-US" sz="1600" b="1" dirty="0" err="1">
                <a:ea typeface="Times New Roman" panose="02020603050405020304" pitchFamily="18" charset="0"/>
              </a:rPr>
              <a:t>Prilog</a:t>
            </a:r>
            <a:r>
              <a:rPr lang="en-US" sz="1600" b="1" dirty="0">
                <a:ea typeface="Times New Roman" panose="02020603050405020304" pitchFamily="18" charset="0"/>
              </a:rPr>
              <a:t>: </a:t>
            </a:r>
            <a:r>
              <a:rPr lang="hr-HR" sz="1600" dirty="0">
                <a:effectLst/>
                <a:ea typeface="Times New Roman" panose="02020603050405020304" pitchFamily="18" charset="0"/>
              </a:rPr>
              <a:t>isprav</a:t>
            </a:r>
            <a:r>
              <a:rPr lang="en-US" sz="1600" dirty="0">
                <a:effectLst/>
                <a:ea typeface="Times New Roman" panose="02020603050405020304" pitchFamily="18" charset="0"/>
              </a:rPr>
              <a:t>a</a:t>
            </a:r>
            <a:r>
              <a:rPr lang="hr-HR" sz="1600" dirty="0">
                <a:effectLst/>
                <a:ea typeface="Times New Roman" panose="02020603050405020304" pitchFamily="18" charset="0"/>
              </a:rPr>
              <a:t> iz matice umrlih ili smrtni list koje je izdalo nadležno tijelo u jedinici lokalne ili područne (regionalne) jedinice ili Grada Zagreba</a:t>
            </a:r>
          </a:p>
          <a:p>
            <a:pPr marL="914400" lvl="2" indent="0">
              <a:buNone/>
            </a:pPr>
            <a:endParaRPr lang="hr-HR" sz="1600" dirty="0">
              <a:ea typeface="Calibri" panose="020F0502020204030204" pitchFamily="34" charset="0"/>
              <a:cs typeface="Times New Roman" panose="02020603050405020304" pitchFamily="18" charset="0"/>
            </a:endParaRPr>
          </a:p>
          <a:p>
            <a:pPr marL="914400" lvl="2" indent="0">
              <a:buNone/>
            </a:pPr>
            <a:r>
              <a:rPr lang="en-US" sz="1600" b="1" i="1" dirty="0" err="1">
                <a:solidFill>
                  <a:srgbClr val="FF0000"/>
                </a:solidFill>
                <a:ea typeface="Calibri" panose="020F0502020204030204" pitchFamily="34" charset="0"/>
                <a:cs typeface="Times New Roman" panose="02020603050405020304" pitchFamily="18" charset="0"/>
              </a:rPr>
              <a:t>Vrednuje</a:t>
            </a:r>
            <a:r>
              <a:rPr lang="en-US" sz="1600" b="1" i="1" dirty="0">
                <a:solidFill>
                  <a:srgbClr val="FF0000"/>
                </a:solidFill>
                <a:ea typeface="Calibri" panose="020F0502020204030204" pitchFamily="34" charset="0"/>
                <a:cs typeface="Times New Roman" panose="02020603050405020304" pitchFamily="18" charset="0"/>
              </a:rPr>
              <a:t> se </a:t>
            </a:r>
            <a:r>
              <a:rPr lang="en-US" sz="1600" b="1" i="1" dirty="0" err="1">
                <a:solidFill>
                  <a:srgbClr val="FF0000"/>
                </a:solidFill>
                <a:ea typeface="Calibri" panose="020F0502020204030204" pitchFamily="34" charset="0"/>
                <a:cs typeface="Times New Roman" panose="02020603050405020304" pitchFamily="18" charset="0"/>
              </a:rPr>
              <a:t>najpovoljnije</a:t>
            </a:r>
            <a:r>
              <a:rPr lang="en-US" sz="1600" b="1" i="1" dirty="0">
                <a:solidFill>
                  <a:srgbClr val="FF0000"/>
                </a:solidFill>
                <a:ea typeface="Calibri" panose="020F0502020204030204" pitchFamily="34" charset="0"/>
                <a:cs typeface="Times New Roman" panose="02020603050405020304" pitchFamily="18" charset="0"/>
              </a:rPr>
              <a:t> </a:t>
            </a:r>
            <a:r>
              <a:rPr lang="en-US" sz="1600" b="1" i="1" dirty="0" err="1">
                <a:solidFill>
                  <a:srgbClr val="FF0000"/>
                </a:solidFill>
                <a:ea typeface="Calibri" panose="020F0502020204030204" pitchFamily="34" charset="0"/>
                <a:cs typeface="Times New Roman" panose="02020603050405020304" pitchFamily="18" charset="0"/>
              </a:rPr>
              <a:t>pravo</a:t>
            </a:r>
            <a:r>
              <a:rPr lang="en-US" sz="1600" b="1" i="1" dirty="0">
                <a:solidFill>
                  <a:srgbClr val="FF0000"/>
                </a:solidFill>
                <a:ea typeface="Calibri" panose="020F0502020204030204" pitchFamily="34" charset="0"/>
                <a:cs typeface="Times New Roman" panose="02020603050405020304" pitchFamily="18" charset="0"/>
              </a:rPr>
              <a:t>!</a:t>
            </a:r>
          </a:p>
          <a:p>
            <a:pPr marL="914400" lvl="2" indent="0">
              <a:buNone/>
            </a:pPr>
            <a:endParaRPr lang="en-US" sz="1600" dirty="0">
              <a:ea typeface="Calibri" panose="020F0502020204030204" pitchFamily="34" charset="0"/>
              <a:cs typeface="Times New Roman" panose="02020603050405020304" pitchFamily="18" charset="0"/>
            </a:endParaRPr>
          </a:p>
          <a:p>
            <a:pPr marL="342900" indent="-342900">
              <a:buFont typeface="+mj-lt"/>
              <a:buAutoNum type="arabicPeriod"/>
            </a:pPr>
            <a:endParaRPr lang="en-US" sz="1800" dirty="0">
              <a:ea typeface="Calibri" panose="020F0502020204030204" pitchFamily="34" charset="0"/>
              <a:cs typeface="Times New Roman" panose="02020603050405020304" pitchFamily="18" charset="0"/>
            </a:endParaRPr>
          </a:p>
          <a:p>
            <a:endParaRPr lang="hr-HR" dirty="0"/>
          </a:p>
        </p:txBody>
      </p:sp>
    </p:spTree>
    <p:extLst>
      <p:ext uri="{BB962C8B-B14F-4D97-AF65-F5344CB8AC3E}">
        <p14:creationId xmlns:p14="http://schemas.microsoft.com/office/powerpoint/2010/main" val="3680391003"/>
      </p:ext>
    </p:extLst>
  </p:cSld>
  <p:clrMapOvr>
    <a:masterClrMapping/>
  </p:clrMapOvr>
</p:sld>
</file>

<file path=ppt/theme/theme1.xml><?xml version="1.0" encoding="utf-8"?>
<a:theme xmlns:a="http://schemas.openxmlformats.org/drawingml/2006/main" name="Faseta">
  <a:themeElements>
    <a:clrScheme name="Fas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s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487</TotalTime>
  <Words>2221</Words>
  <Application>Microsoft Office PowerPoint</Application>
  <PresentationFormat>Široki zaslon</PresentationFormat>
  <Paragraphs>247</Paragraphs>
  <Slides>26</Slides>
  <Notes>1</Notes>
  <HiddenSlides>0</HiddenSlides>
  <MMClips>0</MMClips>
  <ScaleCrop>false</ScaleCrop>
  <HeadingPairs>
    <vt:vector size="6" baseType="variant">
      <vt:variant>
        <vt:lpstr>Korišteni fontovi</vt:lpstr>
      </vt:variant>
      <vt:variant>
        <vt:i4>7</vt:i4>
      </vt:variant>
      <vt:variant>
        <vt:lpstr>Tema</vt:lpstr>
      </vt:variant>
      <vt:variant>
        <vt:i4>1</vt:i4>
      </vt:variant>
      <vt:variant>
        <vt:lpstr>Naslovi slajdova</vt:lpstr>
      </vt:variant>
      <vt:variant>
        <vt:i4>26</vt:i4>
      </vt:variant>
    </vt:vector>
  </HeadingPairs>
  <TitlesOfParts>
    <vt:vector size="34" baseType="lpstr">
      <vt:lpstr>Arial</vt:lpstr>
      <vt:lpstr>Calibri</vt:lpstr>
      <vt:lpstr>Source Sans Pro</vt:lpstr>
      <vt:lpstr>Times New Roman</vt:lpstr>
      <vt:lpstr>Trebuchet MS</vt:lpstr>
      <vt:lpstr>Wingdings</vt:lpstr>
      <vt:lpstr>Wingdings 3</vt:lpstr>
      <vt:lpstr>Faseta</vt:lpstr>
      <vt:lpstr>UPISI U SREDNJU ŠKOLU</vt:lpstr>
      <vt:lpstr>Dodatni element</vt:lpstr>
      <vt:lpstr>PowerPoint prezentacija</vt:lpstr>
      <vt:lpstr>PowerPoint prezentacija</vt:lpstr>
      <vt:lpstr>PowerPoint prezentacija</vt:lpstr>
      <vt:lpstr>PowerPoint prezentacija</vt:lpstr>
      <vt:lpstr>Minimalni bodovni prag</vt:lpstr>
      <vt:lpstr>Poseban element vrednovanja – Pravo prednosti</vt:lpstr>
      <vt:lpstr>PowerPoint prezentacija</vt:lpstr>
      <vt:lpstr>Programi</vt:lpstr>
      <vt:lpstr>Prijava programa obrazovanja</vt:lpstr>
      <vt:lpstr>Ljetni upisni rok  </vt:lpstr>
      <vt:lpstr>Prijava kandidata s Rješenjem o primjerenom obrazovanju Ljetni upisni rok    </vt:lpstr>
      <vt:lpstr>Postupak upisa</vt:lpstr>
      <vt:lpstr>PowerPoint prezentacija</vt:lpstr>
      <vt:lpstr>PowerPoint prezentacija</vt:lpstr>
      <vt:lpstr>PowerPoint prezentacija</vt:lpstr>
      <vt:lpstr>Prijava programa</vt:lpstr>
      <vt:lpstr>Lista prioriteta</vt:lpstr>
      <vt:lpstr>Dodatne provjere znanja, vještina i sposobnosti</vt:lpstr>
      <vt:lpstr>Ljestvice poretka</vt:lpstr>
      <vt:lpstr>Ispis, potpisivanje i učitavanje upisnica</vt:lpstr>
      <vt:lpstr>PowerPoint prezentacija</vt:lpstr>
      <vt:lpstr>PROMJENE NAZIVA STRUKOVNIH SMJEROVA UVOĐENJEM MODULARNE NASTAVE</vt:lpstr>
      <vt:lpstr>PowerPoint prezentacija</vt:lpstr>
      <vt:lpstr>HVALA NA POZORNOSTI!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UPISI U SREDNJU ŠKOLU</dc:title>
  <dc:creator>Windows User</dc:creator>
  <cp:lastModifiedBy>Windows User</cp:lastModifiedBy>
  <cp:revision>29</cp:revision>
  <dcterms:created xsi:type="dcterms:W3CDTF">2025-05-12T08:31:29Z</dcterms:created>
  <dcterms:modified xsi:type="dcterms:W3CDTF">2026-06-10T09:59:07Z</dcterms:modified>
</cp:coreProperties>
</file>